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2"/>
  </p:notesMasterIdLst>
  <p:sldIdLst>
    <p:sldId id="263" r:id="rId6"/>
    <p:sldId id="277" r:id="rId7"/>
    <p:sldId id="298" r:id="rId8"/>
    <p:sldId id="296" r:id="rId9"/>
    <p:sldId id="299" r:id="rId10"/>
    <p:sldId id="292"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sa F. Schmader" initials="MFS" lastIdx="1" clrIdx="0"/>
  <p:cmAuthor id="2" name="Matthew J. Miller" initials="MJM" lastIdx="6" clrIdx="1">
    <p:extLst>
      <p:ext uri="{19B8F6BF-5375-455C-9EA6-DF929625EA0E}">
        <p15:presenceInfo xmlns:p15="http://schemas.microsoft.com/office/powerpoint/2012/main" userId="S::Matthew.Miller@fiscal.treasury.gov::83524604-abaa-4609-bf96-e328e057a1d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9B9"/>
    <a:srgbClr val="CC9900"/>
    <a:srgbClr val="3F3417"/>
    <a:srgbClr val="9C9EA2"/>
    <a:srgbClr val="043253"/>
    <a:srgbClr val="036A37"/>
    <a:srgbClr val="2EADE0"/>
    <a:srgbClr val="5BAE4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107" autoAdjust="0"/>
    <p:restoredTop sz="77722" autoAdjust="0"/>
  </p:normalViewPr>
  <p:slideViewPr>
    <p:cSldViewPr>
      <p:cViewPr varScale="1">
        <p:scale>
          <a:sx n="70" d="100"/>
          <a:sy n="70" d="100"/>
        </p:scale>
        <p:origin x="1422" y="48"/>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8C60E8F-C38B-4D61-85DB-7DF47C436629}" type="datetimeFigureOut">
              <a:rPr lang="en-US" smtClean="0"/>
              <a:t>4/29/2021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00D2F72-E011-4DA7-800E-0AC7DF7FBDCB}" type="slidenum">
              <a:rPr lang="en-US" smtClean="0"/>
              <a:t>‹#›</a:t>
            </a:fld>
            <a:endParaRPr lang="en-US" dirty="0"/>
          </a:p>
        </p:txBody>
      </p:sp>
    </p:spTree>
    <p:extLst>
      <p:ext uri="{BB962C8B-B14F-4D97-AF65-F5344CB8AC3E}">
        <p14:creationId xmlns:p14="http://schemas.microsoft.com/office/powerpoint/2010/main" val="459137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0D2F72-E011-4DA7-800E-0AC7DF7FBDCB}" type="slidenum">
              <a:rPr lang="en-US" smtClean="0"/>
              <a:t>1</a:t>
            </a:fld>
            <a:endParaRPr lang="en-US" dirty="0"/>
          </a:p>
        </p:txBody>
      </p:sp>
    </p:spTree>
    <p:extLst>
      <p:ext uri="{BB962C8B-B14F-4D97-AF65-F5344CB8AC3E}">
        <p14:creationId xmlns:p14="http://schemas.microsoft.com/office/powerpoint/2010/main" val="30005478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Currently, federal entities produce financial statements from adjusted trial balances (ATB) residing in the Enterprise Resource Planning or other authoritative system. Those trial balances are also cross-walked into GTAS trial balances used to produce the Financial Report of the United States Government. Therefore, there is a bifurcated reporting process. Could these two reporting streams be merged for a more cost-effective, less burdensome, and more consistent approach across the Executive Branch?</a:t>
            </a:r>
          </a:p>
          <a:p>
            <a:endParaRPr lang="en-US" dirty="0"/>
          </a:p>
        </p:txBody>
      </p:sp>
      <p:sp>
        <p:nvSpPr>
          <p:cNvPr id="4" name="Slide Number Placeholder 3"/>
          <p:cNvSpPr>
            <a:spLocks noGrp="1"/>
          </p:cNvSpPr>
          <p:nvPr>
            <p:ph type="sldNum" sz="quarter" idx="5"/>
          </p:nvPr>
        </p:nvSpPr>
        <p:spPr/>
        <p:txBody>
          <a:bodyPr/>
          <a:lstStyle/>
          <a:p>
            <a:fld id="{C00D2F72-E011-4DA7-800E-0AC7DF7FBDCB}" type="slidenum">
              <a:rPr lang="en-US" smtClean="0"/>
              <a:t>3</a:t>
            </a:fld>
            <a:endParaRPr lang="en-US" dirty="0"/>
          </a:p>
        </p:txBody>
      </p:sp>
    </p:spTree>
    <p:extLst>
      <p:ext uri="{BB962C8B-B14F-4D97-AF65-F5344CB8AC3E}">
        <p14:creationId xmlns:p14="http://schemas.microsoft.com/office/powerpoint/2010/main" val="35467240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Examples of Bullet #2:</a:t>
            </a:r>
          </a:p>
          <a:p>
            <a:pPr marL="171450" indent="-171450">
              <a:buFont typeface="Arial" panose="020B0604020202020204" pitchFamily="34" charset="0"/>
              <a:buChar char="•"/>
            </a:pPr>
            <a:r>
              <a:rPr lang="en-US" dirty="0"/>
              <a:t>Bureau Level Detail – Having the right level of detail n GTAS to not only produce department level agency financial statements but also the breakout of the data that equates to the bureau level details needed. This is either through the existing TAS if there is a one-to-one relationship or by the agency submitting additional detail in GTAS for bureau breakouts.</a:t>
            </a:r>
          </a:p>
          <a:p>
            <a:pPr marL="171450" indent="-171450">
              <a:buFont typeface="Arial" panose="020B0604020202020204" pitchFamily="34" charset="0"/>
              <a:buChar char="•"/>
            </a:pPr>
            <a:r>
              <a:rPr lang="en-US" dirty="0" err="1"/>
              <a:t>USSGL</a:t>
            </a:r>
            <a:r>
              <a:rPr lang="en-US" dirty="0"/>
              <a:t> Detail – This example is something new from the DoD meetings that we have started; therefore, we haven’t heard this from multiple agencies although I would expect it is needed by more than just DoD. In order to crosswalk and automate some footnotes, </a:t>
            </a:r>
            <a:r>
              <a:rPr lang="en-US" dirty="0" err="1"/>
              <a:t>USSGLs</a:t>
            </a:r>
            <a:r>
              <a:rPr lang="en-US" dirty="0"/>
              <a:t> might need broken down further.</a:t>
            </a:r>
          </a:p>
        </p:txBody>
      </p:sp>
      <p:sp>
        <p:nvSpPr>
          <p:cNvPr id="4" name="Slide Number Placeholder 3"/>
          <p:cNvSpPr>
            <a:spLocks noGrp="1"/>
          </p:cNvSpPr>
          <p:nvPr>
            <p:ph type="sldNum" sz="quarter" idx="10"/>
          </p:nvPr>
        </p:nvSpPr>
        <p:spPr/>
        <p:txBody>
          <a:bodyPr/>
          <a:lstStyle/>
          <a:p>
            <a:fld id="{C00D2F72-E011-4DA7-800E-0AC7DF7FBDCB}" type="slidenum">
              <a:rPr lang="en-US" smtClean="0"/>
              <a:t>4</a:t>
            </a:fld>
            <a:endParaRPr lang="en-US" dirty="0"/>
          </a:p>
        </p:txBody>
      </p:sp>
    </p:spTree>
    <p:extLst>
      <p:ext uri="{BB962C8B-B14F-4D97-AF65-F5344CB8AC3E}">
        <p14:creationId xmlns:p14="http://schemas.microsoft.com/office/powerpoint/2010/main" val="33322324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0D2F72-E011-4DA7-800E-0AC7DF7FBDCB}" type="slidenum">
              <a:rPr lang="en-US" smtClean="0"/>
              <a:t>5</a:t>
            </a:fld>
            <a:endParaRPr lang="en-US" dirty="0"/>
          </a:p>
        </p:txBody>
      </p:sp>
    </p:spTree>
    <p:extLst>
      <p:ext uri="{BB962C8B-B14F-4D97-AF65-F5344CB8AC3E}">
        <p14:creationId xmlns:p14="http://schemas.microsoft.com/office/powerpoint/2010/main" val="21324046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Long-term - This may be pursued in conjunction with small agency use of shared services and in a phased/incremental fashion.</a:t>
            </a:r>
          </a:p>
          <a:p>
            <a:endParaRPr lang="en-US" dirty="0"/>
          </a:p>
        </p:txBody>
      </p:sp>
      <p:sp>
        <p:nvSpPr>
          <p:cNvPr id="4" name="Slide Number Placeholder 3"/>
          <p:cNvSpPr>
            <a:spLocks noGrp="1"/>
          </p:cNvSpPr>
          <p:nvPr>
            <p:ph type="sldNum" sz="quarter" idx="5"/>
          </p:nvPr>
        </p:nvSpPr>
        <p:spPr/>
        <p:txBody>
          <a:bodyPr/>
          <a:lstStyle/>
          <a:p>
            <a:fld id="{C00D2F72-E011-4DA7-800E-0AC7DF7FBDCB}" type="slidenum">
              <a:rPr lang="en-US" smtClean="0"/>
              <a:t>6</a:t>
            </a:fld>
            <a:endParaRPr lang="en-US" dirty="0"/>
          </a:p>
        </p:txBody>
      </p:sp>
    </p:spTree>
    <p:extLst>
      <p:ext uri="{BB962C8B-B14F-4D97-AF65-F5344CB8AC3E}">
        <p14:creationId xmlns:p14="http://schemas.microsoft.com/office/powerpoint/2010/main" val="7219653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F09E73A-268B-4C9D-A3E2-BCE515329CA8}" type="datetimeFigureOut">
              <a:rPr lang="en-US" smtClean="0"/>
              <a:t>4/29/2021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547635-5D16-4538-B10C-484A636EA2C5}" type="slidenum">
              <a:rPr lang="en-US" smtClean="0"/>
              <a:t>‹#›</a:t>
            </a:fld>
            <a:endParaRPr lang="en-US" dirty="0"/>
          </a:p>
        </p:txBody>
      </p:sp>
    </p:spTree>
    <p:extLst>
      <p:ext uri="{BB962C8B-B14F-4D97-AF65-F5344CB8AC3E}">
        <p14:creationId xmlns:p14="http://schemas.microsoft.com/office/powerpoint/2010/main" val="2072816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F09E73A-268B-4C9D-A3E2-BCE515329CA8}" type="datetimeFigureOut">
              <a:rPr lang="en-US" smtClean="0"/>
              <a:t>4/29/2021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547635-5D16-4538-B10C-484A636EA2C5}" type="slidenum">
              <a:rPr lang="en-US" smtClean="0"/>
              <a:t>‹#›</a:t>
            </a:fld>
            <a:endParaRPr lang="en-US" dirty="0"/>
          </a:p>
        </p:txBody>
      </p:sp>
    </p:spTree>
    <p:extLst>
      <p:ext uri="{BB962C8B-B14F-4D97-AF65-F5344CB8AC3E}">
        <p14:creationId xmlns:p14="http://schemas.microsoft.com/office/powerpoint/2010/main" val="3836774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F09E73A-268B-4C9D-A3E2-BCE515329CA8}" type="datetimeFigureOut">
              <a:rPr lang="en-US" smtClean="0"/>
              <a:t>4/29/2021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547635-5D16-4538-B10C-484A636EA2C5}" type="slidenum">
              <a:rPr lang="en-US" smtClean="0"/>
              <a:t>‹#›</a:t>
            </a:fld>
            <a:endParaRPr lang="en-US" dirty="0"/>
          </a:p>
        </p:txBody>
      </p:sp>
    </p:spTree>
    <p:extLst>
      <p:ext uri="{BB962C8B-B14F-4D97-AF65-F5344CB8AC3E}">
        <p14:creationId xmlns:p14="http://schemas.microsoft.com/office/powerpoint/2010/main" val="38679888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ext Content">
    <p:spTree>
      <p:nvGrpSpPr>
        <p:cNvPr id="1" name=""/>
        <p:cNvGrpSpPr/>
        <p:nvPr/>
      </p:nvGrpSpPr>
      <p:grpSpPr>
        <a:xfrm>
          <a:off x="0" y="0"/>
          <a:ext cx="0" cy="0"/>
          <a:chOff x="0" y="0"/>
          <a:chExt cx="0" cy="0"/>
        </a:xfrm>
      </p:grpSpPr>
      <p:sp>
        <p:nvSpPr>
          <p:cNvPr id="15" name="Content Placeholder 2"/>
          <p:cNvSpPr txBox="1">
            <a:spLocks/>
          </p:cNvSpPr>
          <p:nvPr userDrawn="1"/>
        </p:nvSpPr>
        <p:spPr>
          <a:xfrm>
            <a:off x="228600" y="965676"/>
            <a:ext cx="8686800" cy="520652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dirty="0">
              <a:latin typeface="Arial" panose="020B0604020202020204" pitchFamily="34" charset="0"/>
              <a:cs typeface="Arial" panose="020B0604020202020204" pitchFamily="34" charset="0"/>
            </a:endParaRPr>
          </a:p>
        </p:txBody>
      </p:sp>
      <p:cxnSp>
        <p:nvCxnSpPr>
          <p:cNvPr id="16" name="Straight Connector 15"/>
          <p:cNvCxnSpPr/>
          <p:nvPr userDrawn="1"/>
        </p:nvCxnSpPr>
        <p:spPr>
          <a:xfrm>
            <a:off x="228600" y="6232022"/>
            <a:ext cx="8686800" cy="0"/>
          </a:xfrm>
          <a:prstGeom prst="line">
            <a:avLst/>
          </a:prstGeom>
          <a:ln w="9525">
            <a:solidFill>
              <a:srgbClr val="043253"/>
            </a:solidFill>
          </a:ln>
        </p:spPr>
        <p:style>
          <a:lnRef idx="1">
            <a:schemeClr val="accent1"/>
          </a:lnRef>
          <a:fillRef idx="0">
            <a:schemeClr val="accent1"/>
          </a:fillRef>
          <a:effectRef idx="0">
            <a:schemeClr val="accent1"/>
          </a:effectRef>
          <a:fontRef idx="minor">
            <a:schemeClr val="tx1"/>
          </a:fontRef>
        </p:style>
      </p:cxnSp>
      <p:sp>
        <p:nvSpPr>
          <p:cNvPr id="17" name="Footer Placeholder 4"/>
          <p:cNvSpPr txBox="1">
            <a:spLocks/>
          </p:cNvSpPr>
          <p:nvPr userDrawn="1"/>
        </p:nvSpPr>
        <p:spPr>
          <a:xfrm>
            <a:off x="2587431" y="6389370"/>
            <a:ext cx="3969139" cy="365760"/>
          </a:xfrm>
          <a:prstGeom prst="rect">
            <a:avLst/>
          </a:prstGeom>
        </p:spPr>
        <p:txBody>
          <a:bodyPr vert="horz" lIns="91440" tIns="45720" rIns="91440" bIns="45720" rtlCol="0" anchor="ctr"/>
          <a:lstStyle>
            <a:defPPr>
              <a:defRPr lang="en-US"/>
            </a:defPPr>
            <a:lvl1pPr marL="0" algn="ctr" defTabSz="914400" rtl="0" eaLnBrk="1" latinLnBrk="0" hangingPunct="1">
              <a:defRPr sz="1800" kern="1200">
                <a:solidFill>
                  <a:srgbClr val="043253"/>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b="1" spc="300" dirty="0">
                <a:latin typeface="Arial" panose="020B0604020202020204" pitchFamily="34" charset="0"/>
                <a:cs typeface="Arial" panose="020B0604020202020204" pitchFamily="34" charset="0"/>
              </a:rPr>
              <a:t>L</a:t>
            </a:r>
            <a:r>
              <a:rPr lang="en-US" sz="1200" b="1" spc="300" dirty="0">
                <a:latin typeface="Arial" panose="020B0604020202020204" pitchFamily="34" charset="0"/>
                <a:cs typeface="Arial" panose="020B0604020202020204" pitchFamily="34" charset="0"/>
              </a:rPr>
              <a:t>EAD </a:t>
            </a:r>
            <a:r>
              <a:rPr lang="en-US" sz="1400" b="1" spc="300" dirty="0">
                <a:latin typeface="Arial" panose="020B0604020202020204" pitchFamily="34" charset="0"/>
                <a:cs typeface="Arial" panose="020B0604020202020204" pitchFamily="34" charset="0"/>
              </a:rPr>
              <a:t>∙ </a:t>
            </a:r>
            <a:r>
              <a:rPr lang="en-US" sz="1600" b="1" spc="300" dirty="0">
                <a:latin typeface="Arial" panose="020B0604020202020204" pitchFamily="34" charset="0"/>
                <a:cs typeface="Arial" panose="020B0604020202020204" pitchFamily="34" charset="0"/>
              </a:rPr>
              <a:t>T</a:t>
            </a:r>
            <a:r>
              <a:rPr lang="en-US" sz="1200" b="1" spc="300" dirty="0">
                <a:latin typeface="Arial" panose="020B0604020202020204" pitchFamily="34" charset="0"/>
                <a:cs typeface="Arial" panose="020B0604020202020204" pitchFamily="34" charset="0"/>
              </a:rPr>
              <a:t>RANSFORM </a:t>
            </a:r>
            <a:r>
              <a:rPr lang="en-US" sz="1400" b="1" spc="300" dirty="0">
                <a:latin typeface="Arial" panose="020B0604020202020204" pitchFamily="34" charset="0"/>
                <a:cs typeface="Arial" panose="020B0604020202020204" pitchFamily="34" charset="0"/>
              </a:rPr>
              <a:t>∙ </a:t>
            </a:r>
            <a:r>
              <a:rPr lang="en-US" sz="1600" b="1" spc="300" dirty="0">
                <a:latin typeface="Arial" panose="020B0604020202020204" pitchFamily="34" charset="0"/>
                <a:cs typeface="Arial" panose="020B0604020202020204" pitchFamily="34" charset="0"/>
              </a:rPr>
              <a:t>D</a:t>
            </a:r>
            <a:r>
              <a:rPr lang="en-US" sz="1200" b="1" spc="300" dirty="0">
                <a:latin typeface="Arial" panose="020B0604020202020204" pitchFamily="34" charset="0"/>
                <a:cs typeface="Arial" panose="020B0604020202020204" pitchFamily="34" charset="0"/>
              </a:rPr>
              <a:t>ELIVER</a:t>
            </a:r>
            <a:endParaRPr lang="en-US" b="1" spc="300" dirty="0">
              <a:latin typeface="Arial" panose="020B0604020202020204" pitchFamily="34" charset="0"/>
              <a:cs typeface="Arial" panose="020B0604020202020204" pitchFamily="34" charset="0"/>
            </a:endParaRPr>
          </a:p>
        </p:txBody>
      </p:sp>
      <p:cxnSp>
        <p:nvCxnSpPr>
          <p:cNvPr id="18" name="Straight Connector 17"/>
          <p:cNvCxnSpPr/>
          <p:nvPr userDrawn="1"/>
        </p:nvCxnSpPr>
        <p:spPr>
          <a:xfrm>
            <a:off x="228600" y="892996"/>
            <a:ext cx="8686800" cy="0"/>
          </a:xfrm>
          <a:prstGeom prst="line">
            <a:avLst/>
          </a:prstGeom>
          <a:ln w="28575">
            <a:solidFill>
              <a:srgbClr val="043253"/>
            </a:solidFill>
          </a:ln>
        </p:spPr>
        <p:style>
          <a:lnRef idx="1">
            <a:schemeClr val="accent1"/>
          </a:lnRef>
          <a:fillRef idx="0">
            <a:schemeClr val="accent1"/>
          </a:fillRef>
          <a:effectRef idx="0">
            <a:schemeClr val="accent1"/>
          </a:effectRef>
          <a:fontRef idx="minor">
            <a:schemeClr val="tx1"/>
          </a:fontRef>
        </p:style>
      </p:cxnSp>
      <p:sp>
        <p:nvSpPr>
          <p:cNvPr id="19" name="Slide Number Placeholder 5"/>
          <p:cNvSpPr txBox="1">
            <a:spLocks/>
          </p:cNvSpPr>
          <p:nvPr userDrawn="1"/>
        </p:nvSpPr>
        <p:spPr>
          <a:xfrm>
            <a:off x="152400" y="6400800"/>
            <a:ext cx="1143000" cy="30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3B54F64-4D77-425A-BD5E-0504AD8FCA49}" type="slidenum">
              <a:rPr lang="en-US" sz="1400" smtClean="0">
                <a:latin typeface="Arial" panose="020B0604020202020204" pitchFamily="34" charset="0"/>
                <a:cs typeface="Arial" panose="020B0604020202020204" pitchFamily="34" charset="0"/>
              </a:rPr>
              <a:t>‹#›</a:t>
            </a:fld>
            <a:endParaRPr lang="en-US" sz="1600" dirty="0">
              <a:latin typeface="Arial" panose="020B0604020202020204" pitchFamily="34" charset="0"/>
              <a:cs typeface="Arial" panose="020B0604020202020204" pitchFamily="34" charset="0"/>
            </a:endParaRPr>
          </a:p>
        </p:txBody>
      </p:sp>
      <p:pic>
        <p:nvPicPr>
          <p:cNvPr id="20" name="Picture 19" descr="4C_FS_HORZ_wTreasuryTag.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256946"/>
            <a:ext cx="1752600" cy="553453"/>
          </a:xfrm>
          <a:prstGeom prst="rect">
            <a:avLst/>
          </a:prstGeom>
        </p:spPr>
      </p:pic>
      <p:sp>
        <p:nvSpPr>
          <p:cNvPr id="22" name="Content Placeholder 21"/>
          <p:cNvSpPr>
            <a:spLocks noGrp="1"/>
          </p:cNvSpPr>
          <p:nvPr>
            <p:ph sz="quarter" idx="10" hasCustomPrompt="1"/>
          </p:nvPr>
        </p:nvSpPr>
        <p:spPr>
          <a:xfrm>
            <a:off x="228600" y="965676"/>
            <a:ext cx="8686800" cy="5206524"/>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text </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1"/>
          <p:cNvSpPr>
            <a:spLocks noGrp="1"/>
          </p:cNvSpPr>
          <p:nvPr>
            <p:ph sz="quarter" idx="11" hasCustomPrompt="1"/>
          </p:nvPr>
        </p:nvSpPr>
        <p:spPr>
          <a:xfrm>
            <a:off x="228600" y="152400"/>
            <a:ext cx="8686800" cy="685800"/>
          </a:xfrm>
          <a:prstGeom prst="rect">
            <a:avLst/>
          </a:prstGeom>
        </p:spPr>
        <p:txBody>
          <a:bodyPr/>
          <a:lstStyle>
            <a:lvl1pPr marL="0" indent="0">
              <a:spcBef>
                <a:spcPts val="0"/>
              </a:spcBef>
              <a:buNone/>
              <a:defRPr sz="36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Click to edit text</a:t>
            </a:r>
          </a:p>
        </p:txBody>
      </p:sp>
    </p:spTree>
    <p:extLst>
      <p:ext uri="{BB962C8B-B14F-4D97-AF65-F5344CB8AC3E}">
        <p14:creationId xmlns:p14="http://schemas.microsoft.com/office/powerpoint/2010/main" val="40631589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Fiscal Service Title Slide">
    <p:spTree>
      <p:nvGrpSpPr>
        <p:cNvPr id="1" name=""/>
        <p:cNvGrpSpPr/>
        <p:nvPr/>
      </p:nvGrpSpPr>
      <p:grpSpPr>
        <a:xfrm>
          <a:off x="0" y="0"/>
          <a:ext cx="0" cy="0"/>
          <a:chOff x="0" y="0"/>
          <a:chExt cx="0" cy="0"/>
        </a:xfrm>
      </p:grpSpPr>
      <p:sp>
        <p:nvSpPr>
          <p:cNvPr id="5" name="Rectangle 4"/>
          <p:cNvSpPr/>
          <p:nvPr userDrawn="1"/>
        </p:nvSpPr>
        <p:spPr>
          <a:xfrm>
            <a:off x="0" y="6129250"/>
            <a:ext cx="9144000" cy="720703"/>
          </a:xfrm>
          <a:prstGeom prst="rect">
            <a:avLst/>
          </a:prstGeom>
          <a:solidFill>
            <a:srgbClr val="01285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12856"/>
              </a:solidFill>
            </a:endParaRPr>
          </a:p>
        </p:txBody>
      </p:sp>
      <p:pic>
        <p:nvPicPr>
          <p:cNvPr id="6" name="Picture 2" descr="http://fiscalservice.treasuryecm.gov/fs/support/GAC/StyleGuideLogos/Fiscal%20Service%20-%20Horizontal%20-%20Color%20-%20Treasury.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28600" y="345820"/>
            <a:ext cx="5212079" cy="16459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7058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F09E73A-268B-4C9D-A3E2-BCE515329CA8}" type="datetimeFigureOut">
              <a:rPr lang="en-US" smtClean="0"/>
              <a:t>4/29/2021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547635-5D16-4538-B10C-484A636EA2C5}" type="slidenum">
              <a:rPr lang="en-US" smtClean="0"/>
              <a:t>‹#›</a:t>
            </a:fld>
            <a:endParaRPr lang="en-US" dirty="0"/>
          </a:p>
        </p:txBody>
      </p:sp>
    </p:spTree>
    <p:extLst>
      <p:ext uri="{BB962C8B-B14F-4D97-AF65-F5344CB8AC3E}">
        <p14:creationId xmlns:p14="http://schemas.microsoft.com/office/powerpoint/2010/main" val="2609546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09E73A-268B-4C9D-A3E2-BCE515329CA8}" type="datetimeFigureOut">
              <a:rPr lang="en-US" smtClean="0"/>
              <a:t>4/29/2021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6547635-5D16-4538-B10C-484A636EA2C5}" type="slidenum">
              <a:rPr lang="en-US" smtClean="0"/>
              <a:t>‹#›</a:t>
            </a:fld>
            <a:endParaRPr lang="en-US" dirty="0"/>
          </a:p>
        </p:txBody>
      </p:sp>
    </p:spTree>
    <p:extLst>
      <p:ext uri="{BB962C8B-B14F-4D97-AF65-F5344CB8AC3E}">
        <p14:creationId xmlns:p14="http://schemas.microsoft.com/office/powerpoint/2010/main" val="679044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F09E73A-268B-4C9D-A3E2-BCE515329CA8}" type="datetimeFigureOut">
              <a:rPr lang="en-US" smtClean="0"/>
              <a:t>4/29/2021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547635-5D16-4538-B10C-484A636EA2C5}" type="slidenum">
              <a:rPr lang="en-US" smtClean="0"/>
              <a:t>‹#›</a:t>
            </a:fld>
            <a:endParaRPr lang="en-US" dirty="0"/>
          </a:p>
        </p:txBody>
      </p:sp>
    </p:spTree>
    <p:extLst>
      <p:ext uri="{BB962C8B-B14F-4D97-AF65-F5344CB8AC3E}">
        <p14:creationId xmlns:p14="http://schemas.microsoft.com/office/powerpoint/2010/main" val="4115896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F09E73A-268B-4C9D-A3E2-BCE515329CA8}" type="datetimeFigureOut">
              <a:rPr lang="en-US" smtClean="0"/>
              <a:t>4/29/2021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6547635-5D16-4538-B10C-484A636EA2C5}" type="slidenum">
              <a:rPr lang="en-US" smtClean="0"/>
              <a:t>‹#›</a:t>
            </a:fld>
            <a:endParaRPr lang="en-US" dirty="0"/>
          </a:p>
        </p:txBody>
      </p:sp>
    </p:spTree>
    <p:extLst>
      <p:ext uri="{BB962C8B-B14F-4D97-AF65-F5344CB8AC3E}">
        <p14:creationId xmlns:p14="http://schemas.microsoft.com/office/powerpoint/2010/main" val="3802297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F09E73A-268B-4C9D-A3E2-BCE515329CA8}" type="datetimeFigureOut">
              <a:rPr lang="en-US" smtClean="0"/>
              <a:t>4/29/2021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6547635-5D16-4538-B10C-484A636EA2C5}" type="slidenum">
              <a:rPr lang="en-US" smtClean="0"/>
              <a:t>‹#›</a:t>
            </a:fld>
            <a:endParaRPr lang="en-US" dirty="0"/>
          </a:p>
        </p:txBody>
      </p:sp>
    </p:spTree>
    <p:extLst>
      <p:ext uri="{BB962C8B-B14F-4D97-AF65-F5344CB8AC3E}">
        <p14:creationId xmlns:p14="http://schemas.microsoft.com/office/powerpoint/2010/main" val="3523733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09E73A-268B-4C9D-A3E2-BCE515329CA8}" type="datetimeFigureOut">
              <a:rPr lang="en-US" smtClean="0"/>
              <a:t>4/29/2021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6547635-5D16-4538-B10C-484A636EA2C5}" type="slidenum">
              <a:rPr lang="en-US" smtClean="0"/>
              <a:t>‹#›</a:t>
            </a:fld>
            <a:endParaRPr lang="en-US" dirty="0"/>
          </a:p>
        </p:txBody>
      </p:sp>
    </p:spTree>
    <p:extLst>
      <p:ext uri="{BB962C8B-B14F-4D97-AF65-F5344CB8AC3E}">
        <p14:creationId xmlns:p14="http://schemas.microsoft.com/office/powerpoint/2010/main" val="17263234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F09E73A-268B-4C9D-A3E2-BCE515329CA8}" type="datetimeFigureOut">
              <a:rPr lang="en-US" smtClean="0"/>
              <a:t>4/29/2021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547635-5D16-4538-B10C-484A636EA2C5}" type="slidenum">
              <a:rPr lang="en-US" smtClean="0"/>
              <a:t>‹#›</a:t>
            </a:fld>
            <a:endParaRPr lang="en-US" dirty="0"/>
          </a:p>
        </p:txBody>
      </p:sp>
    </p:spTree>
    <p:extLst>
      <p:ext uri="{BB962C8B-B14F-4D97-AF65-F5344CB8AC3E}">
        <p14:creationId xmlns:p14="http://schemas.microsoft.com/office/powerpoint/2010/main" val="836085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F09E73A-268B-4C9D-A3E2-BCE515329CA8}" type="datetimeFigureOut">
              <a:rPr lang="en-US" smtClean="0"/>
              <a:t>4/29/2021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6547635-5D16-4538-B10C-484A636EA2C5}" type="slidenum">
              <a:rPr lang="en-US" smtClean="0"/>
              <a:t>‹#›</a:t>
            </a:fld>
            <a:endParaRPr lang="en-US" dirty="0"/>
          </a:p>
        </p:txBody>
      </p:sp>
    </p:spTree>
    <p:extLst>
      <p:ext uri="{BB962C8B-B14F-4D97-AF65-F5344CB8AC3E}">
        <p14:creationId xmlns:p14="http://schemas.microsoft.com/office/powerpoint/2010/main" val="2737733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09E73A-268B-4C9D-A3E2-BCE515329CA8}" type="datetimeFigureOut">
              <a:rPr lang="en-US" smtClean="0"/>
              <a:t>4/29/2021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547635-5D16-4538-B10C-484A636EA2C5}" type="slidenum">
              <a:rPr lang="en-US" smtClean="0"/>
              <a:t>‹#›</a:t>
            </a:fld>
            <a:endParaRPr lang="en-US" dirty="0"/>
          </a:p>
        </p:txBody>
      </p:sp>
    </p:spTree>
    <p:extLst>
      <p:ext uri="{BB962C8B-B14F-4D97-AF65-F5344CB8AC3E}">
        <p14:creationId xmlns:p14="http://schemas.microsoft.com/office/powerpoint/2010/main" val="3702221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3"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8662" y="2895600"/>
            <a:ext cx="9144000" cy="2286000"/>
          </a:xfrm>
          <a:prstGeom prst="rect">
            <a:avLst/>
          </a:prstGeom>
        </p:spPr>
        <p:txBody>
          <a:bodyPr vert="horz" lIns="91440" tIns="45720" rIns="91440" bIns="45720" rtlCol="0" anchor="ctr">
            <a:normAutofit/>
          </a:bodyPr>
          <a:lstStyle>
            <a:lvl1pPr algn="r" defTabSz="914400" rtl="0" eaLnBrk="1" latinLnBrk="0" hangingPunct="1">
              <a:spcBef>
                <a:spcPct val="0"/>
              </a:spcBef>
              <a:buNone/>
              <a:defRPr sz="3200" kern="1200">
                <a:solidFill>
                  <a:srgbClr val="043253"/>
                </a:solidFill>
                <a:latin typeface="Arial" panose="020B0604020202020204" pitchFamily="34" charset="0"/>
                <a:ea typeface="+mj-ea"/>
                <a:cs typeface="Arial" panose="020B0604020202020204" pitchFamily="34" charset="0"/>
              </a:defRPr>
            </a:lvl1pPr>
          </a:lstStyle>
          <a:p>
            <a:r>
              <a:rPr lang="en-US" sz="3600" b="1" dirty="0"/>
              <a:t>CFOC Audit and Reporting Working Group Update </a:t>
            </a:r>
          </a:p>
          <a:p>
            <a:endParaRPr lang="en-US" sz="4000" b="1" dirty="0"/>
          </a:p>
          <a:p>
            <a:r>
              <a:rPr lang="en-US" sz="2000" b="1"/>
              <a:t>May </a:t>
            </a:r>
            <a:r>
              <a:rPr lang="en-US" sz="2000" b="1" dirty="0"/>
              <a:t>2021</a:t>
            </a:r>
          </a:p>
        </p:txBody>
      </p:sp>
    </p:spTree>
    <p:extLst>
      <p:ext uri="{BB962C8B-B14F-4D97-AF65-F5344CB8AC3E}">
        <p14:creationId xmlns:p14="http://schemas.microsoft.com/office/powerpoint/2010/main" val="1332412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normAutofit/>
          </a:bodyPr>
          <a:lstStyle/>
          <a:p>
            <a:r>
              <a:rPr lang="en-US" sz="3000" dirty="0"/>
              <a:t>CFOC Audit and Reporting Working Group </a:t>
            </a:r>
          </a:p>
          <a:p>
            <a:pPr lvl="1"/>
            <a:r>
              <a:rPr lang="en-US" dirty="0"/>
              <a:t>Past Projects</a:t>
            </a:r>
          </a:p>
          <a:p>
            <a:pPr lvl="2"/>
            <a:r>
              <a:rPr lang="en-US" dirty="0"/>
              <a:t>Eliminate Closing Package and Full Financial Statement Audit for 40 Significant Entities</a:t>
            </a:r>
          </a:p>
          <a:p>
            <a:pPr lvl="1"/>
            <a:r>
              <a:rPr lang="en-US" dirty="0"/>
              <a:t>Current Projects </a:t>
            </a:r>
          </a:p>
          <a:p>
            <a:pPr lvl="2"/>
            <a:r>
              <a:rPr lang="en-US" dirty="0"/>
              <a:t>Further Leverage Governmentwide Treasury Account Symbol Adjusted Trial Balance System (GTAS) Data (Focused for 40 Significant Entities)</a:t>
            </a:r>
          </a:p>
          <a:p>
            <a:pPr lvl="2"/>
            <a:r>
              <a:rPr lang="en-US" dirty="0"/>
              <a:t>Streamlining Financial Reporting and Audit for Small Entities (122+ Other Entities)</a:t>
            </a:r>
          </a:p>
        </p:txBody>
      </p:sp>
      <p:sp>
        <p:nvSpPr>
          <p:cNvPr id="3" name="Content Placeholder 2"/>
          <p:cNvSpPr>
            <a:spLocks noGrp="1"/>
          </p:cNvSpPr>
          <p:nvPr>
            <p:ph sz="quarter" idx="11"/>
          </p:nvPr>
        </p:nvSpPr>
        <p:spPr/>
        <p:txBody>
          <a:bodyPr vert="horz" lIns="91440" tIns="45720" rIns="91440" bIns="45720" rtlCol="0">
            <a:normAutofit/>
          </a:bodyPr>
          <a:lstStyle/>
          <a:p>
            <a:pPr defTabSz="457200">
              <a:spcBef>
                <a:spcPct val="0"/>
              </a:spcBef>
            </a:pPr>
            <a:r>
              <a:rPr lang="en-US" b="1" dirty="0">
                <a:solidFill>
                  <a:srgbClr val="036A37"/>
                </a:solidFill>
                <a:latin typeface="+mj-lt"/>
                <a:ea typeface="+mj-ea"/>
                <a:cs typeface="+mj-cs"/>
              </a:rPr>
              <a:t>Background</a:t>
            </a:r>
          </a:p>
        </p:txBody>
      </p:sp>
    </p:spTree>
    <p:extLst>
      <p:ext uri="{BB962C8B-B14F-4D97-AF65-F5344CB8AC3E}">
        <p14:creationId xmlns:p14="http://schemas.microsoft.com/office/powerpoint/2010/main" val="1821177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a:xfrm>
            <a:off x="228600" y="287737"/>
            <a:ext cx="8686800" cy="685800"/>
          </a:xfrm>
        </p:spPr>
        <p:txBody>
          <a:bodyPr vert="horz" lIns="91440" tIns="45720" rIns="91440" bIns="45720" rtlCol="0">
            <a:normAutofit fontScale="77500" lnSpcReduction="20000"/>
          </a:bodyPr>
          <a:lstStyle/>
          <a:p>
            <a:pPr defTabSz="457200">
              <a:spcBef>
                <a:spcPct val="0"/>
              </a:spcBef>
            </a:pPr>
            <a:r>
              <a:rPr lang="en-US" b="1" dirty="0">
                <a:solidFill>
                  <a:srgbClr val="036A37"/>
                </a:solidFill>
                <a:latin typeface="+mj-lt"/>
                <a:ea typeface="+mj-ea"/>
                <a:cs typeface="+mj-cs"/>
              </a:rPr>
              <a:t>Can We Leverage GTAS for Agency Financial Statements? </a:t>
            </a:r>
          </a:p>
        </p:txBody>
      </p:sp>
      <p:pic>
        <p:nvPicPr>
          <p:cNvPr id="9" name="Content Placeholder 8">
            <a:extLst>
              <a:ext uri="{FF2B5EF4-FFF2-40B4-BE49-F238E27FC236}">
                <a16:creationId xmlns:a16="http://schemas.microsoft.com/office/drawing/2014/main" id="{1952AE25-FE81-445B-B4A2-279181B0FFB3}"/>
              </a:ext>
            </a:extLst>
          </p:cNvPr>
          <p:cNvPicPr>
            <a:picLocks noGrp="1" noChangeAspect="1"/>
          </p:cNvPicPr>
          <p:nvPr>
            <p:ph sz="quarter" idx="10"/>
          </p:nvPr>
        </p:nvPicPr>
        <p:blipFill>
          <a:blip r:embed="rId3"/>
          <a:stretch>
            <a:fillRect/>
          </a:stretch>
        </p:blipFill>
        <p:spPr>
          <a:xfrm>
            <a:off x="1143000" y="1822081"/>
            <a:ext cx="2971800" cy="4339916"/>
          </a:xfrm>
          <a:prstGeom prst="rect">
            <a:avLst/>
          </a:prstGeom>
        </p:spPr>
      </p:pic>
      <p:pic>
        <p:nvPicPr>
          <p:cNvPr id="4" name="Picture 3">
            <a:extLst>
              <a:ext uri="{FF2B5EF4-FFF2-40B4-BE49-F238E27FC236}">
                <a16:creationId xmlns:a16="http://schemas.microsoft.com/office/drawing/2014/main" id="{474B9119-4EA1-44C0-ABD0-1421127ACB07}"/>
              </a:ext>
            </a:extLst>
          </p:cNvPr>
          <p:cNvPicPr>
            <a:picLocks noChangeAspect="1"/>
          </p:cNvPicPr>
          <p:nvPr/>
        </p:nvPicPr>
        <p:blipFill>
          <a:blip r:embed="rId4"/>
          <a:stretch>
            <a:fillRect/>
          </a:stretch>
        </p:blipFill>
        <p:spPr>
          <a:xfrm>
            <a:off x="5088537" y="1822082"/>
            <a:ext cx="2684863" cy="4339916"/>
          </a:xfrm>
          <a:prstGeom prst="rect">
            <a:avLst/>
          </a:prstGeom>
        </p:spPr>
      </p:pic>
      <p:sp>
        <p:nvSpPr>
          <p:cNvPr id="2" name="TextBox 1">
            <a:extLst>
              <a:ext uri="{FF2B5EF4-FFF2-40B4-BE49-F238E27FC236}">
                <a16:creationId xmlns:a16="http://schemas.microsoft.com/office/drawing/2014/main" id="{DEE5929D-5F41-49CF-A5A5-9560FA5C2D04}"/>
              </a:ext>
            </a:extLst>
          </p:cNvPr>
          <p:cNvSpPr txBox="1"/>
          <p:nvPr/>
        </p:nvSpPr>
        <p:spPr>
          <a:xfrm>
            <a:off x="228600" y="994201"/>
            <a:ext cx="8686800" cy="954107"/>
          </a:xfrm>
          <a:prstGeom prst="rect">
            <a:avLst/>
          </a:prstGeom>
          <a:noFill/>
        </p:spPr>
        <p:txBody>
          <a:bodyPr wrap="square" rtlCol="0">
            <a:spAutoFit/>
          </a:bodyPr>
          <a:lstStyle/>
          <a:p>
            <a:pPr lvl="0">
              <a:defRPr/>
            </a:pPr>
            <a:r>
              <a:rPr lang="en-US" sz="1400" dirty="0">
                <a:solidFill>
                  <a:prstClr val="black"/>
                </a:solidFill>
              </a:rPr>
              <a:t>Today federal entities produce financial statements from trial balances residing in their core financial systems. Those trial balances are also cross-walked into GTAS trial balances used to produce the Financial Report of the U.S. Government. The result is a bifurcated reporting process. Could these two reporting streams be merged for a more cost-effective, less burdensome, and more consistent approach across the Executive Branch?</a:t>
            </a:r>
          </a:p>
        </p:txBody>
      </p:sp>
    </p:spTree>
    <p:extLst>
      <p:ext uri="{BB962C8B-B14F-4D97-AF65-F5344CB8AC3E}">
        <p14:creationId xmlns:p14="http://schemas.microsoft.com/office/powerpoint/2010/main" val="1298343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normAutofit lnSpcReduction="10000"/>
          </a:bodyPr>
          <a:lstStyle/>
          <a:p>
            <a:r>
              <a:rPr lang="en-US" sz="2800" dirty="0"/>
              <a:t>Standardize Financial Statements and Footnotes</a:t>
            </a:r>
          </a:p>
          <a:p>
            <a:r>
              <a:rPr lang="en-US" sz="2800" dirty="0"/>
              <a:t>Obtain appropriate level of detail needed in GTAS for agencies (e.g., level and types of financial statement and footnote breakouts)</a:t>
            </a:r>
          </a:p>
          <a:p>
            <a:r>
              <a:rPr lang="en-US" sz="2800" dirty="0"/>
              <a:t>Obtain Statement on Standards for Attestation Engagement (SSAE) No. 18 System and Organization Controls (SOC) 1 needed for agencies assurance to rely on the GTAS process as a reporting tool</a:t>
            </a:r>
          </a:p>
          <a:p>
            <a:r>
              <a:rPr lang="en-US" sz="2800" dirty="0"/>
              <a:t>Implement various reports and drill down capabilities needed in GTAS to make the agency financial statements useful</a:t>
            </a:r>
          </a:p>
        </p:txBody>
      </p:sp>
      <p:sp>
        <p:nvSpPr>
          <p:cNvPr id="3" name="Content Placeholder 2"/>
          <p:cNvSpPr>
            <a:spLocks noGrp="1"/>
          </p:cNvSpPr>
          <p:nvPr>
            <p:ph sz="quarter" idx="11"/>
          </p:nvPr>
        </p:nvSpPr>
        <p:spPr/>
        <p:txBody>
          <a:bodyPr vert="horz" lIns="91440" tIns="45720" rIns="91440" bIns="45720" rtlCol="0">
            <a:normAutofit/>
          </a:bodyPr>
          <a:lstStyle/>
          <a:p>
            <a:pPr defTabSz="457200">
              <a:spcBef>
                <a:spcPct val="0"/>
              </a:spcBef>
            </a:pPr>
            <a:r>
              <a:rPr lang="en-US" b="1" dirty="0">
                <a:solidFill>
                  <a:srgbClr val="036A37"/>
                </a:solidFill>
                <a:latin typeface="+mj-lt"/>
                <a:ea typeface="+mj-ea"/>
                <a:cs typeface="+mj-cs"/>
              </a:rPr>
              <a:t>What Would It Take?</a:t>
            </a:r>
          </a:p>
        </p:txBody>
      </p:sp>
    </p:spTree>
    <p:extLst>
      <p:ext uri="{BB962C8B-B14F-4D97-AF65-F5344CB8AC3E}">
        <p14:creationId xmlns:p14="http://schemas.microsoft.com/office/powerpoint/2010/main" val="2759992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a:xfrm>
            <a:off x="228600" y="965676"/>
            <a:ext cx="8686800" cy="4977924"/>
          </a:xfrm>
        </p:spPr>
        <p:txBody>
          <a:bodyPr>
            <a:noAutofit/>
          </a:bodyPr>
          <a:lstStyle/>
          <a:p>
            <a:r>
              <a:rPr lang="en-US" sz="2800" dirty="0"/>
              <a:t>Reporting entity for the Financial Report of the U.S. Government 165 agencies</a:t>
            </a:r>
          </a:p>
          <a:p>
            <a:pPr lvl="1"/>
            <a:r>
              <a:rPr lang="en-US" sz="2400" dirty="0"/>
              <a:t>24 CFO Act Agencies</a:t>
            </a:r>
          </a:p>
          <a:p>
            <a:pPr lvl="1"/>
            <a:r>
              <a:rPr lang="en-US" sz="2400" dirty="0"/>
              <a:t>16 Additional Significant Entities</a:t>
            </a:r>
          </a:p>
          <a:p>
            <a:pPr lvl="1"/>
            <a:r>
              <a:rPr lang="en-US" sz="2400" dirty="0"/>
              <a:t>125 Small Entities</a:t>
            </a:r>
          </a:p>
          <a:p>
            <a:r>
              <a:rPr lang="en-US" sz="2800" dirty="0"/>
              <a:t>Should the financial reporting and audit requirements of all 165 be the same?</a:t>
            </a:r>
          </a:p>
          <a:p>
            <a:r>
              <a:rPr lang="en-US" sz="2800" dirty="0"/>
              <a:t>In May 2020 a small agency working group was established to identify options and recommend ways to streamline financial reporting and audit for small agencies</a:t>
            </a:r>
          </a:p>
          <a:p>
            <a:endParaRPr lang="en-US" sz="2800" dirty="0"/>
          </a:p>
        </p:txBody>
      </p:sp>
      <p:sp>
        <p:nvSpPr>
          <p:cNvPr id="3" name="Content Placeholder 2"/>
          <p:cNvSpPr>
            <a:spLocks noGrp="1"/>
          </p:cNvSpPr>
          <p:nvPr>
            <p:ph sz="quarter" idx="11"/>
          </p:nvPr>
        </p:nvSpPr>
        <p:spPr>
          <a:xfrm>
            <a:off x="209227" y="300540"/>
            <a:ext cx="8686800" cy="685800"/>
          </a:xfrm>
        </p:spPr>
        <p:txBody>
          <a:bodyPr vert="horz" lIns="91440" tIns="45720" rIns="91440" bIns="45720" rtlCol="0">
            <a:normAutofit fontScale="77500" lnSpcReduction="20000"/>
          </a:bodyPr>
          <a:lstStyle/>
          <a:p>
            <a:pPr defTabSz="457200">
              <a:spcBef>
                <a:spcPct val="0"/>
              </a:spcBef>
            </a:pPr>
            <a:r>
              <a:rPr lang="en-US" b="1" dirty="0">
                <a:solidFill>
                  <a:srgbClr val="036A37"/>
                </a:solidFill>
                <a:latin typeface="+mj-lt"/>
                <a:ea typeface="+mj-ea"/>
                <a:cs typeface="+mj-cs"/>
              </a:rPr>
              <a:t>Can We Streamline Reporting &amp; Audit for Small Entities?</a:t>
            </a:r>
          </a:p>
        </p:txBody>
      </p:sp>
      <p:sp>
        <p:nvSpPr>
          <p:cNvPr id="4" name="Right Brace 3">
            <a:extLst>
              <a:ext uri="{FF2B5EF4-FFF2-40B4-BE49-F238E27FC236}">
                <a16:creationId xmlns:a16="http://schemas.microsoft.com/office/drawing/2014/main" id="{49D3B8C8-E5E5-4F7A-B6EF-DBF50ECF0C24}"/>
              </a:ext>
            </a:extLst>
          </p:cNvPr>
          <p:cNvSpPr/>
          <p:nvPr/>
        </p:nvSpPr>
        <p:spPr>
          <a:xfrm>
            <a:off x="5145505" y="1949115"/>
            <a:ext cx="838200" cy="77403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TextBox 4">
            <a:extLst>
              <a:ext uri="{FF2B5EF4-FFF2-40B4-BE49-F238E27FC236}">
                <a16:creationId xmlns:a16="http://schemas.microsoft.com/office/drawing/2014/main" id="{E3B75303-DD74-4F1B-8C6E-1B3CA56F5340}"/>
              </a:ext>
            </a:extLst>
          </p:cNvPr>
          <p:cNvSpPr txBox="1"/>
          <p:nvPr/>
        </p:nvSpPr>
        <p:spPr>
          <a:xfrm>
            <a:off x="5983705" y="1874466"/>
            <a:ext cx="2009274" cy="923330"/>
          </a:xfrm>
          <a:prstGeom prst="rect">
            <a:avLst/>
          </a:prstGeom>
          <a:noFill/>
          <a:ln>
            <a:solidFill>
              <a:schemeClr val="accent1"/>
            </a:solidFill>
          </a:ln>
        </p:spPr>
        <p:txBody>
          <a:bodyPr wrap="square" rtlCol="0">
            <a:spAutoFit/>
          </a:bodyPr>
          <a:lstStyle/>
          <a:p>
            <a:pPr algn="ctr"/>
            <a:r>
              <a:rPr lang="en-US" dirty="0"/>
              <a:t>Over 99% of Assets, Liabilities, Revenue, Expenses </a:t>
            </a:r>
          </a:p>
        </p:txBody>
      </p:sp>
    </p:spTree>
    <p:extLst>
      <p:ext uri="{BB962C8B-B14F-4D97-AF65-F5344CB8AC3E}">
        <p14:creationId xmlns:p14="http://schemas.microsoft.com/office/powerpoint/2010/main" val="3341334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1"/>
          </p:nvPr>
        </p:nvSpPr>
        <p:spPr/>
        <p:txBody>
          <a:bodyPr>
            <a:normAutofit/>
          </a:bodyPr>
          <a:lstStyle/>
          <a:p>
            <a:r>
              <a:rPr lang="en-US" b="1" dirty="0">
                <a:solidFill>
                  <a:srgbClr val="036A37"/>
                </a:solidFill>
                <a:latin typeface="+mj-lt"/>
              </a:rPr>
              <a:t>What Are Some Options?</a:t>
            </a:r>
          </a:p>
        </p:txBody>
      </p:sp>
      <p:sp>
        <p:nvSpPr>
          <p:cNvPr id="4" name="Content Placeholder 3"/>
          <p:cNvSpPr>
            <a:spLocks noGrp="1"/>
          </p:cNvSpPr>
          <p:nvPr>
            <p:ph sz="quarter" idx="10"/>
          </p:nvPr>
        </p:nvSpPr>
        <p:spPr/>
        <p:txBody>
          <a:bodyPr>
            <a:normAutofit/>
          </a:bodyPr>
          <a:lstStyle/>
          <a:p>
            <a:r>
              <a:rPr lang="en-US" sz="2800" dirty="0"/>
              <a:t>Recommendation from working group</a:t>
            </a:r>
          </a:p>
          <a:p>
            <a:pPr lvl="1"/>
            <a:r>
              <a:rPr lang="en-US" sz="2400" dirty="0"/>
              <a:t>Short-term – Exempt small agencies </a:t>
            </a:r>
            <a:r>
              <a:rPr lang="en-US" sz="2400"/>
              <a:t>from financial reporting </a:t>
            </a:r>
            <a:r>
              <a:rPr lang="en-US" sz="2400" dirty="0"/>
              <a:t>requirements that are only needed for </a:t>
            </a:r>
            <a:r>
              <a:rPr lang="en-US" sz="2400"/>
              <a:t>Financial Report</a:t>
            </a:r>
            <a:endParaRPr lang="en-US" sz="2400" dirty="0"/>
          </a:p>
          <a:p>
            <a:pPr lvl="1"/>
            <a:r>
              <a:rPr lang="en-US" sz="2400" dirty="0"/>
              <a:t>Mid-term – Eliminate or streamline MD&amp;A for small agencies (FASAB change)</a:t>
            </a:r>
          </a:p>
          <a:p>
            <a:pPr lvl="1"/>
            <a:r>
              <a:rPr lang="en-US" sz="2400" dirty="0"/>
              <a:t>Long-term – Explore/pilot consolidating small agencies financial statements and audits (legislation change)</a:t>
            </a:r>
          </a:p>
          <a:p>
            <a:r>
              <a:rPr lang="en-US" sz="2800" dirty="0"/>
              <a:t>Next Steps</a:t>
            </a:r>
          </a:p>
          <a:p>
            <a:pPr lvl="1"/>
            <a:r>
              <a:rPr lang="en-US" sz="2400" dirty="0"/>
              <a:t>Socialize with all 165 agencies in the Financial Report</a:t>
            </a:r>
          </a:p>
          <a:p>
            <a:pPr lvl="1"/>
            <a:r>
              <a:rPr lang="en-US" sz="2400" dirty="0"/>
              <a:t>Set up working group to develop a plan for the long-term recommendation</a:t>
            </a:r>
          </a:p>
          <a:p>
            <a:pPr lvl="1"/>
            <a:endParaRPr lang="en-US" dirty="0"/>
          </a:p>
          <a:p>
            <a:endParaRPr lang="en-US" sz="2500" dirty="0"/>
          </a:p>
          <a:p>
            <a:endParaRPr lang="en-US" sz="2500" dirty="0"/>
          </a:p>
        </p:txBody>
      </p:sp>
    </p:spTree>
    <p:extLst>
      <p:ext uri="{BB962C8B-B14F-4D97-AF65-F5344CB8AC3E}">
        <p14:creationId xmlns:p14="http://schemas.microsoft.com/office/powerpoint/2010/main" val="10410477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Program Progress-Metrics-Status Reports Files - 7210.01" ma:contentTypeID="0x010100F2A49D9997933B479E73B45BD20EE2CEBF0066783B1B90963F499141C32DD9C8C473" ma:contentTypeVersion="55" ma:contentTypeDescription="These files contain copies of reports, and studies of program efforts involving outside (other) entities in support of the Bureau’s mission. For example: number of transaction per geography or bank location, conferences to promote Savings Bonds, audits, and IT issues.&#10;&#10;Cutoff when completed, closed, settled, expired, or final action is completed. Destroy 5 years after cutoff." ma:contentTypeScope="" ma:versionID="7b8b5c57083839acda25ac37fe8903be">
  <xsd:schema xmlns:xsd="http://www.w3.org/2001/XMLSchema" xmlns:xs="http://www.w3.org/2001/XMLSchema" xmlns:p="http://schemas.microsoft.com/office/2006/metadata/properties" xmlns:ns1="http://schemas.microsoft.com/sharepoint/v3" xmlns:ns2="077ee27c-cd7f-49ea-bbed-c40511799fe1" xmlns:ns3="52222ef0-b167-44f5-92f7-438fda0857cd" xmlns:ns4="8a91ba1c-dfe5-4640-89d2-4625181e842c" targetNamespace="http://schemas.microsoft.com/office/2006/metadata/properties" ma:root="true" ma:fieldsID="c7a1b5a16c50720b1db744e0c897b9c4" ns1:_="" ns2:_="" ns3:_="" ns4:_="">
    <xsd:import namespace="http://schemas.microsoft.com/sharepoint/v3"/>
    <xsd:import namespace="077ee27c-cd7f-49ea-bbed-c40511799fe1"/>
    <xsd:import namespace="52222ef0-b167-44f5-92f7-438fda0857cd"/>
    <xsd:import namespace="8a91ba1c-dfe5-4640-89d2-4625181e842c"/>
    <xsd:element name="properties">
      <xsd:complexType>
        <xsd:sequence>
          <xsd:element name="documentManagement">
            <xsd:complexType>
              <xsd:all>
                <xsd:element ref="ns2:ActivityDate" minOccurs="0"/>
                <xsd:element ref="ns2:DocStatus" minOccurs="0"/>
                <xsd:element ref="ns2:DocInactiveDate" minOccurs="0"/>
                <xsd:element ref="ns2:CorrespondenceAddressees" minOccurs="0"/>
                <xsd:element ref="ns3:_dlc_DocIdUrl" minOccurs="0"/>
                <xsd:element ref="ns3:_dlc_DocIdPersistId" minOccurs="0"/>
                <xsd:element ref="ns3:_dlc_DocId" minOccurs="0"/>
                <xsd:element ref="ns2:CutOffDate" minOccurs="0"/>
                <xsd:element ref="ns2:DeleteDate" minOccurs="0"/>
                <xsd:element ref="ns1:_dlc_ExpireDateSaved" minOccurs="0"/>
                <xsd:element ref="ns1:_dlc_ExpireDate" minOccurs="0"/>
                <xsd:element ref="ns4:Conference" minOccurs="0"/>
                <xsd:element ref="ns4:Year" minOccurs="0"/>
                <xsd:element ref="ns4:Status" minOccurs="0"/>
                <xsd:element ref="ns4:LPA_x0020_Items" minOccurs="0"/>
                <xsd:element ref="ns4: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pireDateSaved" ma:index="18" nillable="true" ma:displayName="Original Expiration Date" ma:hidden="true" ma:internalName="_dlc_ExpireDateSaved" ma:readOnly="true">
      <xsd:simpleType>
        <xsd:restriction base="dms:DateTime"/>
      </xsd:simpleType>
    </xsd:element>
    <xsd:element name="_dlc_ExpireDate" ma:index="19" nillable="true" ma:displayName="Expiration Date" ma:hidden="true" ma:internalName="_dlc_ExpireDat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077ee27c-cd7f-49ea-bbed-c40511799fe1" elementFormDefault="qualified">
    <xsd:import namespace="http://schemas.microsoft.com/office/2006/documentManagement/types"/>
    <xsd:import namespace="http://schemas.microsoft.com/office/infopath/2007/PartnerControls"/>
    <xsd:element name="ActivityDate" ma:index="2" nillable="true" ma:displayName="Activity Date" ma:format="DateOnly" ma:hidden="true" ma:internalName="ActivityDate" ma:readOnly="false">
      <xsd:simpleType>
        <xsd:restriction base="dms:DateTime"/>
      </xsd:simpleType>
    </xsd:element>
    <xsd:element name="DocStatus" ma:index="3" nillable="true" ma:displayName="Doc Status" ma:default="Active" ma:description="Doc can be set to active (default) or inactive based on disposition rules set forth in file plan for relevant content type" ma:format="Dropdown" ma:hidden="true" ma:internalName="DocStatus" ma:readOnly="false">
      <xsd:simpleType>
        <xsd:restriction base="dms:Choice">
          <xsd:enumeration value="Active"/>
          <xsd:enumeration value="Inactive"/>
          <xsd:enumeration value="Published"/>
          <xsd:enumeration value="On Hold"/>
          <xsd:enumeration value="Waiting on Approval for Distruction"/>
          <xsd:enumeration value="Approved for Destruction"/>
          <xsd:enumeration value="Transfer to NARA"/>
        </xsd:restriction>
      </xsd:simpleType>
    </xsd:element>
    <xsd:element name="DocInactiveDate" ma:index="4" nillable="true" ma:displayName="Doc Inactive Date" ma:description="Date doc is set to inactive based on disposition rules set forth in file plan for relevant content type" ma:format="DateOnly" ma:hidden="true" ma:internalName="DocInactiveDate" ma:readOnly="false">
      <xsd:simpleType>
        <xsd:restriction base="dms:DateTime"/>
      </xsd:simpleType>
    </xsd:element>
    <xsd:element name="CorrespondenceAddressees" ma:index="6" nillable="true" ma:displayName="Correspondence Addressees" ma:description="For correspondence, the people/organizations to whom the document was addressed" ma:hidden="true" ma:internalName="CorrespondenceAddressees" ma:readOnly="false">
      <xsd:simpleType>
        <xsd:restriction base="dms:Note"/>
      </xsd:simpleType>
    </xsd:element>
    <xsd:element name="CutOffDate" ma:index="16" nillable="true" ma:displayName="Cut Off Date" ma:format="DateOnly" ma:hidden="true" ma:internalName="CutOffDate" ma:readOnly="false">
      <xsd:simpleType>
        <xsd:restriction base="dms:DateTime"/>
      </xsd:simpleType>
    </xsd:element>
    <xsd:element name="DeleteDate" ma:index="17" nillable="true" ma:displayName="Delete Date" ma:format="DateOnly" ma:hidden="true" ma:internalName="DeleteDate" ma:readOnly="fals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2222ef0-b167-44f5-92f7-438fda0857cd" elementFormDefault="qualified">
    <xsd:import namespace="http://schemas.microsoft.com/office/2006/documentManagement/types"/>
    <xsd:import namespace="http://schemas.microsoft.com/office/infopath/2007/PartnerControls"/>
    <xsd:element name="_dlc_DocIdUrl" ma:index="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8" nillable="true" ma:displayName="Persist ID" ma:description="Keep ID on add." ma:hidden="true" ma:internalName="_dlc_DocIdPersistId" ma:readOnly="true">
      <xsd:simpleType>
        <xsd:restriction base="dms:Boolean"/>
      </xsd:simpleType>
    </xsd:element>
    <xsd:element name="_dlc_DocId" ma:index="14" nillable="true" ma:displayName="Document ID Value" ma:description="The value of the document ID assigned to this item." ma:internalName="_dlc_DocId"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a91ba1c-dfe5-4640-89d2-4625181e842c" elementFormDefault="qualified">
    <xsd:import namespace="http://schemas.microsoft.com/office/2006/documentManagement/types"/>
    <xsd:import namespace="http://schemas.microsoft.com/office/infopath/2007/PartnerControls"/>
    <xsd:element name="Conference" ma:index="20" nillable="true" ma:displayName="Conference" ma:internalName="Conference">
      <xsd:complexType>
        <xsd:complexContent>
          <xsd:extension base="dms:MultiChoice">
            <xsd:sequence>
              <xsd:element name="Value" maxOccurs="unbounded" minOccurs="0" nillable="true">
                <xsd:simpleType>
                  <xsd:restriction base="dms:Choice">
                    <xsd:enumeration value="GFMC"/>
                    <xsd:enumeration value="AGA"/>
                    <xsd:enumeration value="JFMIP"/>
                  </xsd:restriction>
                </xsd:simpleType>
              </xsd:element>
            </xsd:sequence>
          </xsd:extension>
        </xsd:complexContent>
      </xsd:complexType>
    </xsd:element>
    <xsd:element name="Year" ma:index="21" nillable="true" ma:displayName="Year" ma:list="{d078ce60-90df-48c3-b534-2f2d74513355}" ma:internalName="Year" ma:showField="Title">
      <xsd:simpleType>
        <xsd:restriction base="dms:Lookup"/>
      </xsd:simpleType>
    </xsd:element>
    <xsd:element name="Status" ma:index="22" nillable="true" ma:displayName="Status" ma:format="RadioButtons" ma:internalName="Status">
      <xsd:simpleType>
        <xsd:restriction base="dms:Choice">
          <xsd:enumeration value="Ongoing"/>
          <xsd:enumeration value="Final"/>
        </xsd:restriction>
      </xsd:simpleType>
    </xsd:element>
    <xsd:element name="LPA_x0020_Items" ma:index="23" nillable="true" ma:displayName="LPA Items" ma:default="1" ma:internalName="LPA_x0020_Items">
      <xsd:simpleType>
        <xsd:restriction base="dms:Boolean"/>
      </xsd:simpleType>
    </xsd:element>
    <xsd:element name="Category" ma:index="24" nillable="true" ma:displayName="Category" ma:format="Dropdown" ma:internalName="Category">
      <xsd:simpleType>
        <xsd:restriction base="dms:Choice">
          <xsd:enumeration value="CPE Credit"/>
          <xsd:enumeration value="Exhibits"/>
          <xsd:enumeration value="Initial Planning"/>
          <xsd:enumeration value="Logistics"/>
          <xsd:enumeration value="Marketing"/>
          <xsd:enumeration value="Program Agenda"/>
          <xsd:enumeration value="Registration"/>
          <xsd:enumeration value="Schedule and Sessions"/>
          <xsd:enumeration value="Scantlebury Award"/>
          <xsd:enumeration value="Treasury Conference Approval"/>
          <xsd:enumeration value="Venue Contract"/>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5"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ActivityDate xmlns="077ee27c-cd7f-49ea-bbed-c40511799fe1" xsi:nil="true"/>
    <Year xmlns="8a91ba1c-dfe5-4640-89d2-4625181e842c">5</Year>
    <LPA_x0020_Items xmlns="8a91ba1c-dfe5-4640-89d2-4625181e842c">false</LPA_x0020_Items>
    <CutOffDate xmlns="077ee27c-cd7f-49ea-bbed-c40511799fe1" xsi:nil="true"/>
    <DeleteDate xmlns="077ee27c-cd7f-49ea-bbed-c40511799fe1" xsi:nil="true"/>
    <Category xmlns="8a91ba1c-dfe5-4640-89d2-4625181e842c" xsi:nil="true"/>
    <CorrespondenceAddressees xmlns="077ee27c-cd7f-49ea-bbed-c40511799fe1" xsi:nil="true"/>
    <DocStatus xmlns="077ee27c-cd7f-49ea-bbed-c40511799fe1">Active</DocStatus>
    <Conference xmlns="8a91ba1c-dfe5-4640-89d2-4625181e842c">
      <Value>GFMC</Value>
    </Conference>
    <Status xmlns="8a91ba1c-dfe5-4640-89d2-4625181e842c" xsi:nil="true"/>
    <DocInactiveDate xmlns="077ee27c-cd7f-49ea-bbed-c40511799fe1" xsi:nil="true"/>
    <_dlc_DocId xmlns="52222ef0-b167-44f5-92f7-438fda0857cd">FSEW-274-975</_dlc_DocId>
    <_dlc_DocIdUrl xmlns="52222ef0-b167-44f5-92f7-438fda0857cd">
      <Url>https://fiscalservice.treasuryecm.gov/AIT/_layouts/15/DocIdRedir.aspx?ID=FSEW-274-975</Url>
      <Description>FSEW-274-975</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Receiver>
    <Name>Microsoft.Office.RecordsManagement.PolicyFeatures.ExpirationEventReceiver</Name>
    <Synchronization>Synchronous</Synchronization>
    <Type>10001</Type>
    <SequenceNumber>101</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10002</Type>
    <SequenceNumber>102</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10004</Type>
    <SequenceNumber>103</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10006</Type>
    <SequenceNumber>104</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10009</Type>
    <SequenceNumber>105</SequenceNumber>
    <Assembly>Microsoft.Office.Policy, Version=14.0.0.0, Culture=neutral, PublicKeyToken=71e9bce111e9429c</Assembly>
    <Class>Microsoft.Office.RecordsManagement.Internal.UpdateExpireDate</Class>
    <Data/>
    <Filter/>
  </Receiver>
</spe:Receivers>
</file>

<file path=customXml/itemProps1.xml><?xml version="1.0" encoding="utf-8"?>
<ds:datastoreItem xmlns:ds="http://schemas.openxmlformats.org/officeDocument/2006/customXml" ds:itemID="{F1393B2C-BD97-4A17-AC6C-D20E819162F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77ee27c-cd7f-49ea-bbed-c40511799fe1"/>
    <ds:schemaRef ds:uri="52222ef0-b167-44f5-92f7-438fda0857cd"/>
    <ds:schemaRef ds:uri="8a91ba1c-dfe5-4640-89d2-4625181e84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FB4A6DF-BDF4-4450-952B-77F9449AEB42}">
  <ds:schemaRefs>
    <ds:schemaRef ds:uri="http://schemas.openxmlformats.org/package/2006/metadata/core-properties"/>
    <ds:schemaRef ds:uri="http://purl.org/dc/elements/1.1/"/>
    <ds:schemaRef ds:uri="http://purl.org/dc/dcmitype/"/>
    <ds:schemaRef ds:uri="8a91ba1c-dfe5-4640-89d2-4625181e842c"/>
    <ds:schemaRef ds:uri="http://purl.org/dc/terms/"/>
    <ds:schemaRef ds:uri="http://schemas.microsoft.com/office/2006/metadata/properties"/>
    <ds:schemaRef ds:uri="52222ef0-b167-44f5-92f7-438fda0857cd"/>
    <ds:schemaRef ds:uri="http://schemas.microsoft.com/office/2006/documentManagement/types"/>
    <ds:schemaRef ds:uri="http://schemas.microsoft.com/office/infopath/2007/PartnerControls"/>
    <ds:schemaRef ds:uri="077ee27c-cd7f-49ea-bbed-c40511799fe1"/>
    <ds:schemaRef ds:uri="http://schemas.microsoft.com/sharepoint/v3"/>
    <ds:schemaRef ds:uri="http://www.w3.org/XML/1998/namespace"/>
  </ds:schemaRefs>
</ds:datastoreItem>
</file>

<file path=customXml/itemProps3.xml><?xml version="1.0" encoding="utf-8"?>
<ds:datastoreItem xmlns:ds="http://schemas.openxmlformats.org/officeDocument/2006/customXml" ds:itemID="{A9FA08AC-6C8E-40BB-901F-E32C71AB814D}">
  <ds:schemaRefs>
    <ds:schemaRef ds:uri="http://schemas.microsoft.com/sharepoint/v3/contenttype/forms"/>
  </ds:schemaRefs>
</ds:datastoreItem>
</file>

<file path=customXml/itemProps4.xml><?xml version="1.0" encoding="utf-8"?>
<ds:datastoreItem xmlns:ds="http://schemas.openxmlformats.org/officeDocument/2006/customXml" ds:itemID="{CE488F47-B753-493F-801F-224B00B4410D}">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otalTime>8036</TotalTime>
  <Words>632</Words>
  <Application>Microsoft Office PowerPoint</Application>
  <PresentationFormat>On-screen Show (4:3)</PresentationFormat>
  <Paragraphs>44</Paragraphs>
  <Slides>6</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BPD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KMP</dc:creator>
  <cp:lastModifiedBy>Joshua E. Hudkins</cp:lastModifiedBy>
  <cp:revision>184</cp:revision>
  <cp:lastPrinted>2018-08-22T18:34:08Z</cp:lastPrinted>
  <dcterms:created xsi:type="dcterms:W3CDTF">2014-08-04T00:16:53Z</dcterms:created>
  <dcterms:modified xsi:type="dcterms:W3CDTF">2021-04-29T16:57:57Z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0x010100F2A49D9997933B479E73B45BD20EE2CEBF0066783B1B90963F499141C32DD9C8C473</vt:lpwstr>
  </property>
  <property fmtid="{D5CDD505-2E9C-101B-9397-08002B2CF9AE}" pid="3" name="_dlc_policyId">
    <vt:lpwstr/>
  </property>
  <property fmtid="{D5CDD505-2E9C-101B-9397-08002B2CF9AE}" pid="4" name="ItemRetentionFormula">
    <vt:lpwstr/>
  </property>
  <property fmtid="{D5CDD505-2E9C-101B-9397-08002B2CF9AE}" pid="5" name="_dlc_DocIdItemGuid">
    <vt:lpwstr>d52a5215-5279-4799-9227-9b41c39c9045</vt:lpwstr>
  </property>
</Properties>
</file>