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14"/>
  </p:notesMasterIdLst>
  <p:handoutMasterIdLst>
    <p:handoutMasterId r:id="rId15"/>
  </p:handoutMasterIdLst>
  <p:sldIdLst>
    <p:sldId id="256" r:id="rId8"/>
    <p:sldId id="266" r:id="rId9"/>
    <p:sldId id="274" r:id="rId10"/>
    <p:sldId id="277" r:id="rId11"/>
    <p:sldId id="27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l Edward Erb" initials="JEE" lastIdx="1" clrIdx="0">
    <p:extLst>
      <p:ext uri="{19B8F6BF-5375-455C-9EA6-DF929625EA0E}">
        <p15:presenceInfo xmlns:p15="http://schemas.microsoft.com/office/powerpoint/2012/main" userId="S::Joel.Erb@fiscal.treasury.gov::9a65daeb-10f7-4388-b705-d688be04c34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6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21" autoAdjust="0"/>
  </p:normalViewPr>
  <p:slideViewPr>
    <p:cSldViewPr>
      <p:cViewPr varScale="1">
        <p:scale>
          <a:sx n="63" d="100"/>
          <a:sy n="63" d="100"/>
        </p:scale>
        <p:origin x="159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7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660FBD-3CB0-4A6C-A3FE-A23117C71F61}"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20B4B202-C0F5-4C9C-8263-1F1B5CA9FE0C}">
      <dgm:prSet phldrT="[Text]"/>
      <dgm:spPr/>
      <dgm:t>
        <a:bodyPr/>
        <a:lstStyle/>
        <a:p>
          <a:r>
            <a:rPr lang="en-US" dirty="0"/>
            <a:t>RC 38</a:t>
          </a:r>
        </a:p>
      </dgm:t>
    </dgm:pt>
    <dgm:pt modelId="{96584225-14E6-43BC-A437-ED36E2871945}" type="parTrans" cxnId="{36300150-2C58-4291-BC61-86C96DBAC865}">
      <dgm:prSet/>
      <dgm:spPr/>
      <dgm:t>
        <a:bodyPr/>
        <a:lstStyle/>
        <a:p>
          <a:endParaRPr lang="en-US"/>
        </a:p>
      </dgm:t>
    </dgm:pt>
    <dgm:pt modelId="{67B80914-99CA-4527-8BD6-C71E686DD03A}" type="sibTrans" cxnId="{36300150-2C58-4291-BC61-86C96DBAC865}">
      <dgm:prSet/>
      <dgm:spPr/>
      <dgm:t>
        <a:bodyPr/>
        <a:lstStyle/>
        <a:p>
          <a:endParaRPr lang="en-US"/>
        </a:p>
      </dgm:t>
    </dgm:pt>
    <dgm:pt modelId="{9E126263-E3CF-4568-98C7-1FD3EB3B7538}">
      <dgm:prSet phldrT="[Text]"/>
      <dgm:spPr/>
      <dgm:t>
        <a:bodyPr/>
        <a:lstStyle/>
        <a:p>
          <a:r>
            <a:rPr lang="en-US" dirty="0"/>
            <a:t>Entity 570000</a:t>
          </a:r>
        </a:p>
      </dgm:t>
    </dgm:pt>
    <dgm:pt modelId="{42FA6080-DF16-4311-80ED-6C52A70CF0E4}" type="parTrans" cxnId="{F92DA211-A116-4044-A3F8-53780F2F3E7B}">
      <dgm:prSet/>
      <dgm:spPr/>
      <dgm:t>
        <a:bodyPr/>
        <a:lstStyle/>
        <a:p>
          <a:endParaRPr lang="en-US"/>
        </a:p>
      </dgm:t>
    </dgm:pt>
    <dgm:pt modelId="{E98F3663-E1B7-48EC-B17E-2F8B1649EB20}" type="sibTrans" cxnId="{F92DA211-A116-4044-A3F8-53780F2F3E7B}">
      <dgm:prSet/>
      <dgm:spPr/>
      <dgm:t>
        <a:bodyPr/>
        <a:lstStyle/>
        <a:p>
          <a:endParaRPr lang="en-US"/>
        </a:p>
      </dgm:t>
    </dgm:pt>
    <dgm:pt modelId="{44016FC8-D2DF-4C84-BC97-03BDC53C688C}">
      <dgm:prSet phldrT="[Text]"/>
      <dgm:spPr/>
      <dgm:t>
        <a:bodyPr/>
        <a:lstStyle/>
        <a:p>
          <a:r>
            <a:rPr lang="en-US" dirty="0"/>
            <a:t>Entity 570010</a:t>
          </a:r>
        </a:p>
      </dgm:t>
    </dgm:pt>
    <dgm:pt modelId="{097C777F-9547-4D8D-8E86-B4E630819F19}" type="parTrans" cxnId="{04698A3E-8565-44D7-9726-366B2AD3A1DD}">
      <dgm:prSet/>
      <dgm:spPr/>
      <dgm:t>
        <a:bodyPr/>
        <a:lstStyle/>
        <a:p>
          <a:endParaRPr lang="en-US"/>
        </a:p>
      </dgm:t>
    </dgm:pt>
    <dgm:pt modelId="{9FD427B2-9D9C-4CCB-B8F9-9150C56A5BD1}" type="sibTrans" cxnId="{04698A3E-8565-44D7-9726-366B2AD3A1DD}">
      <dgm:prSet/>
      <dgm:spPr/>
      <dgm:t>
        <a:bodyPr/>
        <a:lstStyle/>
        <a:p>
          <a:endParaRPr lang="en-US"/>
        </a:p>
      </dgm:t>
    </dgm:pt>
    <dgm:pt modelId="{9D01B03C-3FCD-42BB-83A5-8FD85BD24BCF}">
      <dgm:prSet phldrT="[Text]"/>
      <dgm:spPr/>
      <dgm:t>
        <a:bodyPr/>
        <a:lstStyle/>
        <a:p>
          <a:r>
            <a:rPr lang="en-US" dirty="0"/>
            <a:t>RC 39</a:t>
          </a:r>
        </a:p>
      </dgm:t>
    </dgm:pt>
    <dgm:pt modelId="{8A2E9859-D815-440B-ACD5-2D47CE23E223}" type="parTrans" cxnId="{3C9B63CB-3483-450D-9D27-2A80B0287603}">
      <dgm:prSet/>
      <dgm:spPr/>
      <dgm:t>
        <a:bodyPr/>
        <a:lstStyle/>
        <a:p>
          <a:endParaRPr lang="en-US"/>
        </a:p>
      </dgm:t>
    </dgm:pt>
    <dgm:pt modelId="{F602D1D7-0105-4B90-BE8A-908428A38B74}" type="sibTrans" cxnId="{3C9B63CB-3483-450D-9D27-2A80B0287603}">
      <dgm:prSet/>
      <dgm:spPr/>
      <dgm:t>
        <a:bodyPr/>
        <a:lstStyle/>
        <a:p>
          <a:endParaRPr lang="en-US"/>
        </a:p>
      </dgm:t>
    </dgm:pt>
    <dgm:pt modelId="{EAAF570B-3AAB-4B20-9178-703C029BBFAF}">
      <dgm:prSet phldrT="[Text]"/>
      <dgm:spPr/>
      <dgm:t>
        <a:bodyPr/>
        <a:lstStyle/>
        <a:p>
          <a:r>
            <a:rPr lang="en-US" dirty="0"/>
            <a:t>Entity 310700 </a:t>
          </a:r>
        </a:p>
      </dgm:t>
    </dgm:pt>
    <dgm:pt modelId="{E5A6D106-EA44-42CC-9F33-03E86828A5AE}" type="parTrans" cxnId="{E69DE217-8456-4433-8540-ACDEFEDBCD15}">
      <dgm:prSet/>
      <dgm:spPr/>
      <dgm:t>
        <a:bodyPr/>
        <a:lstStyle/>
        <a:p>
          <a:endParaRPr lang="en-US"/>
        </a:p>
      </dgm:t>
    </dgm:pt>
    <dgm:pt modelId="{A12A2B50-0F6B-4DBB-9280-52BEDC3569C7}" type="sibTrans" cxnId="{E69DE217-8456-4433-8540-ACDEFEDBCD15}">
      <dgm:prSet/>
      <dgm:spPr/>
      <dgm:t>
        <a:bodyPr/>
        <a:lstStyle/>
        <a:p>
          <a:endParaRPr lang="en-US"/>
        </a:p>
      </dgm:t>
    </dgm:pt>
    <dgm:pt modelId="{524AAC13-2C98-412C-B3F7-A129BA82C189}">
      <dgm:prSet phldrT="[Text]"/>
      <dgm:spPr/>
      <dgm:t>
        <a:bodyPr/>
        <a:lstStyle/>
        <a:p>
          <a:r>
            <a:rPr lang="en-US" dirty="0"/>
            <a:t>Entity 310710</a:t>
          </a:r>
        </a:p>
      </dgm:t>
    </dgm:pt>
    <dgm:pt modelId="{5C2FA3E5-A672-4201-8937-661A3B2DA734}" type="parTrans" cxnId="{B77F7793-88FB-4686-AFD6-432BD4EE6E41}">
      <dgm:prSet/>
      <dgm:spPr/>
      <dgm:t>
        <a:bodyPr/>
        <a:lstStyle/>
        <a:p>
          <a:endParaRPr lang="en-US"/>
        </a:p>
      </dgm:t>
    </dgm:pt>
    <dgm:pt modelId="{0EDC2396-8B9F-4711-8C18-B1FA43A24D38}" type="sibTrans" cxnId="{B77F7793-88FB-4686-AFD6-432BD4EE6E41}">
      <dgm:prSet/>
      <dgm:spPr/>
      <dgm:t>
        <a:bodyPr/>
        <a:lstStyle/>
        <a:p>
          <a:endParaRPr lang="en-US"/>
        </a:p>
      </dgm:t>
    </dgm:pt>
    <dgm:pt modelId="{3A0ED9C4-7122-451E-9FFF-2DFDB72A1836}">
      <dgm:prSet phldrT="[Text]"/>
      <dgm:spPr/>
      <dgm:t>
        <a:bodyPr/>
        <a:lstStyle/>
        <a:p>
          <a:r>
            <a:rPr lang="en-US" dirty="0"/>
            <a:t>GF 570006</a:t>
          </a:r>
        </a:p>
      </dgm:t>
    </dgm:pt>
    <dgm:pt modelId="{06737C06-E23D-48C1-921F-CD8F0F77A10F}" type="parTrans" cxnId="{A9A46902-E2E6-4AC0-ABD3-8A5D7F9B68B5}">
      <dgm:prSet/>
      <dgm:spPr/>
      <dgm:t>
        <a:bodyPr/>
        <a:lstStyle/>
        <a:p>
          <a:endParaRPr lang="en-US"/>
        </a:p>
      </dgm:t>
    </dgm:pt>
    <dgm:pt modelId="{63A32076-54A5-42CD-A5FE-3FB6E42A1C4F}" type="sibTrans" cxnId="{A9A46902-E2E6-4AC0-ABD3-8A5D7F9B68B5}">
      <dgm:prSet/>
      <dgm:spPr/>
      <dgm:t>
        <a:bodyPr/>
        <a:lstStyle/>
        <a:p>
          <a:endParaRPr lang="en-US"/>
        </a:p>
      </dgm:t>
    </dgm:pt>
    <dgm:pt modelId="{3617676F-4385-4941-8AAC-02DD9DC06114}">
      <dgm:prSet phldrT="[Text]"/>
      <dgm:spPr/>
      <dgm:t>
        <a:bodyPr/>
        <a:lstStyle/>
        <a:p>
          <a:r>
            <a:rPr lang="en-US" dirty="0"/>
            <a:t>GF 570005</a:t>
          </a:r>
        </a:p>
      </dgm:t>
    </dgm:pt>
    <dgm:pt modelId="{18A868C7-48E6-464A-8BB0-7A073C4F5F58}" type="parTrans" cxnId="{84D1C329-F3B4-4097-9F65-C2680CF068FF}">
      <dgm:prSet/>
      <dgm:spPr/>
      <dgm:t>
        <a:bodyPr/>
        <a:lstStyle/>
        <a:p>
          <a:endParaRPr lang="en-US"/>
        </a:p>
      </dgm:t>
    </dgm:pt>
    <dgm:pt modelId="{34B53A9C-C943-4A9F-84E5-00B786B1770A}" type="sibTrans" cxnId="{84D1C329-F3B4-4097-9F65-C2680CF068FF}">
      <dgm:prSet/>
      <dgm:spPr/>
      <dgm:t>
        <a:bodyPr/>
        <a:lstStyle/>
        <a:p>
          <a:endParaRPr lang="en-US"/>
        </a:p>
      </dgm:t>
    </dgm:pt>
    <dgm:pt modelId="{D728BEA6-275F-41EF-90ED-F3A0D17B44EA}">
      <dgm:prSet phldrT="[Text]"/>
      <dgm:spPr/>
      <dgm:t>
        <a:bodyPr/>
        <a:lstStyle/>
        <a:p>
          <a:r>
            <a:rPr lang="en-US" dirty="0"/>
            <a:t>GF 320710</a:t>
          </a:r>
        </a:p>
      </dgm:t>
    </dgm:pt>
    <dgm:pt modelId="{7A40C587-2AC2-40EA-AD84-F5ADD8B916A8}" type="parTrans" cxnId="{40DD037D-89EF-4217-AC62-2307ADB0DA2E}">
      <dgm:prSet/>
      <dgm:spPr/>
      <dgm:t>
        <a:bodyPr/>
        <a:lstStyle/>
        <a:p>
          <a:endParaRPr lang="en-US"/>
        </a:p>
      </dgm:t>
    </dgm:pt>
    <dgm:pt modelId="{C565512F-C46B-47C5-AAD9-08F4763F8356}" type="sibTrans" cxnId="{40DD037D-89EF-4217-AC62-2307ADB0DA2E}">
      <dgm:prSet/>
      <dgm:spPr/>
      <dgm:t>
        <a:bodyPr/>
        <a:lstStyle/>
        <a:p>
          <a:endParaRPr lang="en-US"/>
        </a:p>
      </dgm:t>
    </dgm:pt>
    <dgm:pt modelId="{22C2DEC1-58BE-44CF-A4C4-B56EA9524E25}">
      <dgm:prSet phldrT="[Text]"/>
      <dgm:spPr/>
      <dgm:t>
        <a:bodyPr/>
        <a:lstStyle/>
        <a:p>
          <a:r>
            <a:rPr lang="en-US" dirty="0"/>
            <a:t>GF 320700</a:t>
          </a:r>
        </a:p>
      </dgm:t>
    </dgm:pt>
    <dgm:pt modelId="{8EFD484E-E521-4375-8431-796BB7885637}" type="parTrans" cxnId="{4AC9B19F-5C3E-48EC-8E78-AFA868BB6FC2}">
      <dgm:prSet/>
      <dgm:spPr/>
      <dgm:t>
        <a:bodyPr/>
        <a:lstStyle/>
        <a:p>
          <a:endParaRPr lang="en-US"/>
        </a:p>
      </dgm:t>
    </dgm:pt>
    <dgm:pt modelId="{F4275658-6488-4439-A23A-1591EB0C03F8}" type="sibTrans" cxnId="{4AC9B19F-5C3E-48EC-8E78-AFA868BB6FC2}">
      <dgm:prSet/>
      <dgm:spPr/>
      <dgm:t>
        <a:bodyPr/>
        <a:lstStyle/>
        <a:p>
          <a:endParaRPr lang="en-US"/>
        </a:p>
      </dgm:t>
    </dgm:pt>
    <dgm:pt modelId="{589DA958-522F-4C85-9B47-C5D03245D379}" type="pres">
      <dgm:prSet presAssocID="{DC660FBD-3CB0-4A6C-A3FE-A23117C71F61}" presName="theList" presStyleCnt="0">
        <dgm:presLayoutVars>
          <dgm:dir/>
          <dgm:animLvl val="lvl"/>
          <dgm:resizeHandles val="exact"/>
        </dgm:presLayoutVars>
      </dgm:prSet>
      <dgm:spPr/>
    </dgm:pt>
    <dgm:pt modelId="{75A57A9F-FEBE-4681-9EEB-7AC1318E3656}" type="pres">
      <dgm:prSet presAssocID="{20B4B202-C0F5-4C9C-8263-1F1B5CA9FE0C}" presName="compNode" presStyleCnt="0"/>
      <dgm:spPr/>
    </dgm:pt>
    <dgm:pt modelId="{8C289444-601A-41B0-92BF-F83CDF9328B6}" type="pres">
      <dgm:prSet presAssocID="{20B4B202-C0F5-4C9C-8263-1F1B5CA9FE0C}" presName="aNode" presStyleLbl="bgShp" presStyleIdx="0" presStyleCnt="2"/>
      <dgm:spPr/>
    </dgm:pt>
    <dgm:pt modelId="{F4649421-CEC6-4628-9FC1-C7F0815FAE51}" type="pres">
      <dgm:prSet presAssocID="{20B4B202-C0F5-4C9C-8263-1F1B5CA9FE0C}" presName="textNode" presStyleLbl="bgShp" presStyleIdx="0" presStyleCnt="2"/>
      <dgm:spPr/>
    </dgm:pt>
    <dgm:pt modelId="{CCD67FD7-07DC-4F67-B73A-18E4A1601058}" type="pres">
      <dgm:prSet presAssocID="{20B4B202-C0F5-4C9C-8263-1F1B5CA9FE0C}" presName="compChildNode" presStyleCnt="0"/>
      <dgm:spPr/>
    </dgm:pt>
    <dgm:pt modelId="{803C1A16-A36C-4E21-A08E-6A4C5747C0D4}" type="pres">
      <dgm:prSet presAssocID="{20B4B202-C0F5-4C9C-8263-1F1B5CA9FE0C}" presName="theInnerList" presStyleCnt="0"/>
      <dgm:spPr/>
    </dgm:pt>
    <dgm:pt modelId="{9667E6FE-8FF4-4202-AFB4-B5BC2FCD0476}" type="pres">
      <dgm:prSet presAssocID="{9E126263-E3CF-4568-98C7-1FD3EB3B7538}" presName="childNode" presStyleLbl="node1" presStyleIdx="0" presStyleCnt="8">
        <dgm:presLayoutVars>
          <dgm:bulletEnabled val="1"/>
        </dgm:presLayoutVars>
      </dgm:prSet>
      <dgm:spPr/>
    </dgm:pt>
    <dgm:pt modelId="{62C75B5F-94F4-41D2-B10B-2E1E92E6BE46}" type="pres">
      <dgm:prSet presAssocID="{9E126263-E3CF-4568-98C7-1FD3EB3B7538}" presName="aSpace2" presStyleCnt="0"/>
      <dgm:spPr/>
    </dgm:pt>
    <dgm:pt modelId="{81B1AEFA-6A5D-47FE-AE91-268C3BC448DD}" type="pres">
      <dgm:prSet presAssocID="{44016FC8-D2DF-4C84-BC97-03BDC53C688C}" presName="childNode" presStyleLbl="node1" presStyleIdx="1" presStyleCnt="8">
        <dgm:presLayoutVars>
          <dgm:bulletEnabled val="1"/>
        </dgm:presLayoutVars>
      </dgm:prSet>
      <dgm:spPr/>
    </dgm:pt>
    <dgm:pt modelId="{841706BC-B6D2-4918-8CF0-49982040AC05}" type="pres">
      <dgm:prSet presAssocID="{44016FC8-D2DF-4C84-BC97-03BDC53C688C}" presName="aSpace2" presStyleCnt="0"/>
      <dgm:spPr/>
    </dgm:pt>
    <dgm:pt modelId="{33F548C1-714B-46C0-80CD-B46309193E91}" type="pres">
      <dgm:prSet presAssocID="{3617676F-4385-4941-8AAC-02DD9DC06114}" presName="childNode" presStyleLbl="node1" presStyleIdx="2" presStyleCnt="8">
        <dgm:presLayoutVars>
          <dgm:bulletEnabled val="1"/>
        </dgm:presLayoutVars>
      </dgm:prSet>
      <dgm:spPr/>
    </dgm:pt>
    <dgm:pt modelId="{2F64F56A-1E9F-4976-903D-0391C1CE8A15}" type="pres">
      <dgm:prSet presAssocID="{3617676F-4385-4941-8AAC-02DD9DC06114}" presName="aSpace2" presStyleCnt="0"/>
      <dgm:spPr/>
    </dgm:pt>
    <dgm:pt modelId="{D31F49F9-B357-40D6-972A-95AC8187C34F}" type="pres">
      <dgm:prSet presAssocID="{3A0ED9C4-7122-451E-9FFF-2DFDB72A1836}" presName="childNode" presStyleLbl="node1" presStyleIdx="3" presStyleCnt="8">
        <dgm:presLayoutVars>
          <dgm:bulletEnabled val="1"/>
        </dgm:presLayoutVars>
      </dgm:prSet>
      <dgm:spPr/>
    </dgm:pt>
    <dgm:pt modelId="{F5E83911-A8A2-49E2-A837-96C71843E509}" type="pres">
      <dgm:prSet presAssocID="{20B4B202-C0F5-4C9C-8263-1F1B5CA9FE0C}" presName="aSpace" presStyleCnt="0"/>
      <dgm:spPr/>
    </dgm:pt>
    <dgm:pt modelId="{F98305FF-2496-424F-9DAD-202C7C1BF7C8}" type="pres">
      <dgm:prSet presAssocID="{9D01B03C-3FCD-42BB-83A5-8FD85BD24BCF}" presName="compNode" presStyleCnt="0"/>
      <dgm:spPr/>
    </dgm:pt>
    <dgm:pt modelId="{7D0F3135-9B55-44B0-A39A-4C18FD04B39F}" type="pres">
      <dgm:prSet presAssocID="{9D01B03C-3FCD-42BB-83A5-8FD85BD24BCF}" presName="aNode" presStyleLbl="bgShp" presStyleIdx="1" presStyleCnt="2" custLinFactNeighborX="1443"/>
      <dgm:spPr/>
    </dgm:pt>
    <dgm:pt modelId="{8F961B71-0E9A-4578-8A1A-C08701CC4A41}" type="pres">
      <dgm:prSet presAssocID="{9D01B03C-3FCD-42BB-83A5-8FD85BD24BCF}" presName="textNode" presStyleLbl="bgShp" presStyleIdx="1" presStyleCnt="2"/>
      <dgm:spPr/>
    </dgm:pt>
    <dgm:pt modelId="{51B5563A-5AA2-4D57-8F6F-5A2A71EB19C2}" type="pres">
      <dgm:prSet presAssocID="{9D01B03C-3FCD-42BB-83A5-8FD85BD24BCF}" presName="compChildNode" presStyleCnt="0"/>
      <dgm:spPr/>
    </dgm:pt>
    <dgm:pt modelId="{F44E1915-22B7-49FC-96DE-308F5A572B3E}" type="pres">
      <dgm:prSet presAssocID="{9D01B03C-3FCD-42BB-83A5-8FD85BD24BCF}" presName="theInnerList" presStyleCnt="0"/>
      <dgm:spPr/>
    </dgm:pt>
    <dgm:pt modelId="{3BD5CE71-FB13-48E6-AA03-615014B0D91A}" type="pres">
      <dgm:prSet presAssocID="{EAAF570B-3AAB-4B20-9178-703C029BBFAF}" presName="childNode" presStyleLbl="node1" presStyleIdx="4" presStyleCnt="8">
        <dgm:presLayoutVars>
          <dgm:bulletEnabled val="1"/>
        </dgm:presLayoutVars>
      </dgm:prSet>
      <dgm:spPr/>
    </dgm:pt>
    <dgm:pt modelId="{1E434578-22E7-43F2-948B-B7E92A62FD85}" type="pres">
      <dgm:prSet presAssocID="{EAAF570B-3AAB-4B20-9178-703C029BBFAF}" presName="aSpace2" presStyleCnt="0"/>
      <dgm:spPr/>
    </dgm:pt>
    <dgm:pt modelId="{F2117E2E-AC0E-4DE4-9455-CA82E166C199}" type="pres">
      <dgm:prSet presAssocID="{524AAC13-2C98-412C-B3F7-A129BA82C189}" presName="childNode" presStyleLbl="node1" presStyleIdx="5" presStyleCnt="8">
        <dgm:presLayoutVars>
          <dgm:bulletEnabled val="1"/>
        </dgm:presLayoutVars>
      </dgm:prSet>
      <dgm:spPr/>
    </dgm:pt>
    <dgm:pt modelId="{18E1EC73-EA9B-4F43-ACF3-15563E4450BA}" type="pres">
      <dgm:prSet presAssocID="{524AAC13-2C98-412C-B3F7-A129BA82C189}" presName="aSpace2" presStyleCnt="0"/>
      <dgm:spPr/>
    </dgm:pt>
    <dgm:pt modelId="{7A3F5C8B-42E7-4A73-961E-444B3C025077}" type="pres">
      <dgm:prSet presAssocID="{22C2DEC1-58BE-44CF-A4C4-B56EA9524E25}" presName="childNode" presStyleLbl="node1" presStyleIdx="6" presStyleCnt="8">
        <dgm:presLayoutVars>
          <dgm:bulletEnabled val="1"/>
        </dgm:presLayoutVars>
      </dgm:prSet>
      <dgm:spPr/>
    </dgm:pt>
    <dgm:pt modelId="{9A31D0E1-AC82-4F65-9050-DC3F902215E6}" type="pres">
      <dgm:prSet presAssocID="{22C2DEC1-58BE-44CF-A4C4-B56EA9524E25}" presName="aSpace2" presStyleCnt="0"/>
      <dgm:spPr/>
    </dgm:pt>
    <dgm:pt modelId="{1DB406FB-0BCF-4EA7-925B-60BCAC9AD7B0}" type="pres">
      <dgm:prSet presAssocID="{D728BEA6-275F-41EF-90ED-F3A0D17B44EA}" presName="childNode" presStyleLbl="node1" presStyleIdx="7" presStyleCnt="8">
        <dgm:presLayoutVars>
          <dgm:bulletEnabled val="1"/>
        </dgm:presLayoutVars>
      </dgm:prSet>
      <dgm:spPr/>
    </dgm:pt>
  </dgm:ptLst>
  <dgm:cxnLst>
    <dgm:cxn modelId="{A9A46902-E2E6-4AC0-ABD3-8A5D7F9B68B5}" srcId="{20B4B202-C0F5-4C9C-8263-1F1B5CA9FE0C}" destId="{3A0ED9C4-7122-451E-9FFF-2DFDB72A1836}" srcOrd="3" destOrd="0" parTransId="{06737C06-E23D-48C1-921F-CD8F0F77A10F}" sibTransId="{63A32076-54A5-42CD-A5FE-3FB6E42A1C4F}"/>
    <dgm:cxn modelId="{62996604-CCB2-4DCE-BF57-BA54D11A788D}" type="presOf" srcId="{44016FC8-D2DF-4C84-BC97-03BDC53C688C}" destId="{81B1AEFA-6A5D-47FE-AE91-268C3BC448DD}" srcOrd="0" destOrd="0" presId="urn:microsoft.com/office/officeart/2005/8/layout/lProcess2"/>
    <dgm:cxn modelId="{B4254B0B-027F-4E4A-86BF-FFA4EE4A9387}" type="presOf" srcId="{D728BEA6-275F-41EF-90ED-F3A0D17B44EA}" destId="{1DB406FB-0BCF-4EA7-925B-60BCAC9AD7B0}" srcOrd="0" destOrd="0" presId="urn:microsoft.com/office/officeart/2005/8/layout/lProcess2"/>
    <dgm:cxn modelId="{F92DA211-A116-4044-A3F8-53780F2F3E7B}" srcId="{20B4B202-C0F5-4C9C-8263-1F1B5CA9FE0C}" destId="{9E126263-E3CF-4568-98C7-1FD3EB3B7538}" srcOrd="0" destOrd="0" parTransId="{42FA6080-DF16-4311-80ED-6C52A70CF0E4}" sibTransId="{E98F3663-E1B7-48EC-B17E-2F8B1649EB20}"/>
    <dgm:cxn modelId="{B59C3915-B669-4176-A1C2-3ADC33601CE5}" type="presOf" srcId="{9E126263-E3CF-4568-98C7-1FD3EB3B7538}" destId="{9667E6FE-8FF4-4202-AFB4-B5BC2FCD0476}" srcOrd="0" destOrd="0" presId="urn:microsoft.com/office/officeart/2005/8/layout/lProcess2"/>
    <dgm:cxn modelId="{E69DE217-8456-4433-8540-ACDEFEDBCD15}" srcId="{9D01B03C-3FCD-42BB-83A5-8FD85BD24BCF}" destId="{EAAF570B-3AAB-4B20-9178-703C029BBFAF}" srcOrd="0" destOrd="0" parTransId="{E5A6D106-EA44-42CC-9F33-03E86828A5AE}" sibTransId="{A12A2B50-0F6B-4DBB-9280-52BEDC3569C7}"/>
    <dgm:cxn modelId="{84D1C329-F3B4-4097-9F65-C2680CF068FF}" srcId="{20B4B202-C0F5-4C9C-8263-1F1B5CA9FE0C}" destId="{3617676F-4385-4941-8AAC-02DD9DC06114}" srcOrd="2" destOrd="0" parTransId="{18A868C7-48E6-464A-8BB0-7A073C4F5F58}" sibTransId="{34B53A9C-C943-4A9F-84E5-00B786B1770A}"/>
    <dgm:cxn modelId="{14A81931-16EE-417E-905B-8A680FBDAD23}" type="presOf" srcId="{20B4B202-C0F5-4C9C-8263-1F1B5CA9FE0C}" destId="{8C289444-601A-41B0-92BF-F83CDF9328B6}" srcOrd="0" destOrd="0" presId="urn:microsoft.com/office/officeart/2005/8/layout/lProcess2"/>
    <dgm:cxn modelId="{04698A3E-8565-44D7-9726-366B2AD3A1DD}" srcId="{20B4B202-C0F5-4C9C-8263-1F1B5CA9FE0C}" destId="{44016FC8-D2DF-4C84-BC97-03BDC53C688C}" srcOrd="1" destOrd="0" parTransId="{097C777F-9547-4D8D-8E86-B4E630819F19}" sibTransId="{9FD427B2-9D9C-4CCB-B8F9-9150C56A5BD1}"/>
    <dgm:cxn modelId="{2EB4435D-A3DA-47F2-A869-DA75D1721BF3}" type="presOf" srcId="{EAAF570B-3AAB-4B20-9178-703C029BBFAF}" destId="{3BD5CE71-FB13-48E6-AA03-615014B0D91A}" srcOrd="0" destOrd="0" presId="urn:microsoft.com/office/officeart/2005/8/layout/lProcess2"/>
    <dgm:cxn modelId="{6024BC65-5AE3-488E-89AE-0170898BEF12}" type="presOf" srcId="{20B4B202-C0F5-4C9C-8263-1F1B5CA9FE0C}" destId="{F4649421-CEC6-4628-9FC1-C7F0815FAE51}" srcOrd="1" destOrd="0" presId="urn:microsoft.com/office/officeart/2005/8/layout/lProcess2"/>
    <dgm:cxn modelId="{E5913348-899B-4768-8924-54D1B5FDD401}" type="presOf" srcId="{3617676F-4385-4941-8AAC-02DD9DC06114}" destId="{33F548C1-714B-46C0-80CD-B46309193E91}" srcOrd="0" destOrd="0" presId="urn:microsoft.com/office/officeart/2005/8/layout/lProcess2"/>
    <dgm:cxn modelId="{85DE216B-CFA8-45C6-8E2D-A5E491E23A87}" type="presOf" srcId="{22C2DEC1-58BE-44CF-A4C4-B56EA9524E25}" destId="{7A3F5C8B-42E7-4A73-961E-444B3C025077}" srcOrd="0" destOrd="0" presId="urn:microsoft.com/office/officeart/2005/8/layout/lProcess2"/>
    <dgm:cxn modelId="{36300150-2C58-4291-BC61-86C96DBAC865}" srcId="{DC660FBD-3CB0-4A6C-A3FE-A23117C71F61}" destId="{20B4B202-C0F5-4C9C-8263-1F1B5CA9FE0C}" srcOrd="0" destOrd="0" parTransId="{96584225-14E6-43BC-A437-ED36E2871945}" sibTransId="{67B80914-99CA-4527-8BD6-C71E686DD03A}"/>
    <dgm:cxn modelId="{73253F58-E94F-4F2D-A082-EF1CF59D41BE}" type="presOf" srcId="{DC660FBD-3CB0-4A6C-A3FE-A23117C71F61}" destId="{589DA958-522F-4C85-9B47-C5D03245D379}" srcOrd="0" destOrd="0" presId="urn:microsoft.com/office/officeart/2005/8/layout/lProcess2"/>
    <dgm:cxn modelId="{40DD037D-89EF-4217-AC62-2307ADB0DA2E}" srcId="{9D01B03C-3FCD-42BB-83A5-8FD85BD24BCF}" destId="{D728BEA6-275F-41EF-90ED-F3A0D17B44EA}" srcOrd="3" destOrd="0" parTransId="{7A40C587-2AC2-40EA-AD84-F5ADD8B916A8}" sibTransId="{C565512F-C46B-47C5-AAD9-08F4763F8356}"/>
    <dgm:cxn modelId="{E4016B85-780E-487A-9FD0-496C4DAC0323}" type="presOf" srcId="{9D01B03C-3FCD-42BB-83A5-8FD85BD24BCF}" destId="{8F961B71-0E9A-4578-8A1A-C08701CC4A41}" srcOrd="1" destOrd="0" presId="urn:microsoft.com/office/officeart/2005/8/layout/lProcess2"/>
    <dgm:cxn modelId="{B77F7793-88FB-4686-AFD6-432BD4EE6E41}" srcId="{9D01B03C-3FCD-42BB-83A5-8FD85BD24BCF}" destId="{524AAC13-2C98-412C-B3F7-A129BA82C189}" srcOrd="1" destOrd="0" parTransId="{5C2FA3E5-A672-4201-8937-661A3B2DA734}" sibTransId="{0EDC2396-8B9F-4711-8C18-B1FA43A24D38}"/>
    <dgm:cxn modelId="{FBC73A9C-C6E7-4D16-89CE-1E5157C35B21}" type="presOf" srcId="{9D01B03C-3FCD-42BB-83A5-8FD85BD24BCF}" destId="{7D0F3135-9B55-44B0-A39A-4C18FD04B39F}" srcOrd="0" destOrd="0" presId="urn:microsoft.com/office/officeart/2005/8/layout/lProcess2"/>
    <dgm:cxn modelId="{4AC9B19F-5C3E-48EC-8E78-AFA868BB6FC2}" srcId="{9D01B03C-3FCD-42BB-83A5-8FD85BD24BCF}" destId="{22C2DEC1-58BE-44CF-A4C4-B56EA9524E25}" srcOrd="2" destOrd="0" parTransId="{8EFD484E-E521-4375-8431-796BB7885637}" sibTransId="{F4275658-6488-4439-A23A-1591EB0C03F8}"/>
    <dgm:cxn modelId="{A85F16AB-2D19-4027-BBF2-0B6FFFC541A5}" type="presOf" srcId="{3A0ED9C4-7122-451E-9FFF-2DFDB72A1836}" destId="{D31F49F9-B357-40D6-972A-95AC8187C34F}" srcOrd="0" destOrd="0" presId="urn:microsoft.com/office/officeart/2005/8/layout/lProcess2"/>
    <dgm:cxn modelId="{7388DEC5-3447-433C-A74F-3B902388D820}" type="presOf" srcId="{524AAC13-2C98-412C-B3F7-A129BA82C189}" destId="{F2117E2E-AC0E-4DE4-9455-CA82E166C199}" srcOrd="0" destOrd="0" presId="urn:microsoft.com/office/officeart/2005/8/layout/lProcess2"/>
    <dgm:cxn modelId="{3C9B63CB-3483-450D-9D27-2A80B0287603}" srcId="{DC660FBD-3CB0-4A6C-A3FE-A23117C71F61}" destId="{9D01B03C-3FCD-42BB-83A5-8FD85BD24BCF}" srcOrd="1" destOrd="0" parTransId="{8A2E9859-D815-440B-ACD5-2D47CE23E223}" sibTransId="{F602D1D7-0105-4B90-BE8A-908428A38B74}"/>
    <dgm:cxn modelId="{6CB4C00C-4D31-4EE1-B5E4-0F2E3C105A3C}" type="presParOf" srcId="{589DA958-522F-4C85-9B47-C5D03245D379}" destId="{75A57A9F-FEBE-4681-9EEB-7AC1318E3656}" srcOrd="0" destOrd="0" presId="urn:microsoft.com/office/officeart/2005/8/layout/lProcess2"/>
    <dgm:cxn modelId="{909F6AAC-7C72-4D78-AEBD-540C22204428}" type="presParOf" srcId="{75A57A9F-FEBE-4681-9EEB-7AC1318E3656}" destId="{8C289444-601A-41B0-92BF-F83CDF9328B6}" srcOrd="0" destOrd="0" presId="urn:microsoft.com/office/officeart/2005/8/layout/lProcess2"/>
    <dgm:cxn modelId="{2800FC77-EA98-48F7-B2B6-BE692A9E1188}" type="presParOf" srcId="{75A57A9F-FEBE-4681-9EEB-7AC1318E3656}" destId="{F4649421-CEC6-4628-9FC1-C7F0815FAE51}" srcOrd="1" destOrd="0" presId="urn:microsoft.com/office/officeart/2005/8/layout/lProcess2"/>
    <dgm:cxn modelId="{2F298759-20F6-46E3-921D-675B2249BD8E}" type="presParOf" srcId="{75A57A9F-FEBE-4681-9EEB-7AC1318E3656}" destId="{CCD67FD7-07DC-4F67-B73A-18E4A1601058}" srcOrd="2" destOrd="0" presId="urn:microsoft.com/office/officeart/2005/8/layout/lProcess2"/>
    <dgm:cxn modelId="{85C47193-4666-40AF-9359-9DB51B058E63}" type="presParOf" srcId="{CCD67FD7-07DC-4F67-B73A-18E4A1601058}" destId="{803C1A16-A36C-4E21-A08E-6A4C5747C0D4}" srcOrd="0" destOrd="0" presId="urn:microsoft.com/office/officeart/2005/8/layout/lProcess2"/>
    <dgm:cxn modelId="{7C69DB33-464E-4EBF-88E5-36C67765097C}" type="presParOf" srcId="{803C1A16-A36C-4E21-A08E-6A4C5747C0D4}" destId="{9667E6FE-8FF4-4202-AFB4-B5BC2FCD0476}" srcOrd="0" destOrd="0" presId="urn:microsoft.com/office/officeart/2005/8/layout/lProcess2"/>
    <dgm:cxn modelId="{7610A134-CFDE-412F-8015-E6F27BA9453E}" type="presParOf" srcId="{803C1A16-A36C-4E21-A08E-6A4C5747C0D4}" destId="{62C75B5F-94F4-41D2-B10B-2E1E92E6BE46}" srcOrd="1" destOrd="0" presId="urn:microsoft.com/office/officeart/2005/8/layout/lProcess2"/>
    <dgm:cxn modelId="{7339F2A1-6BA0-4BFA-827B-947CACB68238}" type="presParOf" srcId="{803C1A16-A36C-4E21-A08E-6A4C5747C0D4}" destId="{81B1AEFA-6A5D-47FE-AE91-268C3BC448DD}" srcOrd="2" destOrd="0" presId="urn:microsoft.com/office/officeart/2005/8/layout/lProcess2"/>
    <dgm:cxn modelId="{1D528FF4-EA2B-40C8-9E33-DDFD1B5A3CBA}" type="presParOf" srcId="{803C1A16-A36C-4E21-A08E-6A4C5747C0D4}" destId="{841706BC-B6D2-4918-8CF0-49982040AC05}" srcOrd="3" destOrd="0" presId="urn:microsoft.com/office/officeart/2005/8/layout/lProcess2"/>
    <dgm:cxn modelId="{E75D2482-793D-4980-BEE7-9ECE403A5549}" type="presParOf" srcId="{803C1A16-A36C-4E21-A08E-6A4C5747C0D4}" destId="{33F548C1-714B-46C0-80CD-B46309193E91}" srcOrd="4" destOrd="0" presId="urn:microsoft.com/office/officeart/2005/8/layout/lProcess2"/>
    <dgm:cxn modelId="{8692A2BE-BA09-4F35-B7C4-64458D3812F5}" type="presParOf" srcId="{803C1A16-A36C-4E21-A08E-6A4C5747C0D4}" destId="{2F64F56A-1E9F-4976-903D-0391C1CE8A15}" srcOrd="5" destOrd="0" presId="urn:microsoft.com/office/officeart/2005/8/layout/lProcess2"/>
    <dgm:cxn modelId="{233E0CFF-C9B7-456D-9E49-C2C41F4A00DF}" type="presParOf" srcId="{803C1A16-A36C-4E21-A08E-6A4C5747C0D4}" destId="{D31F49F9-B357-40D6-972A-95AC8187C34F}" srcOrd="6" destOrd="0" presId="urn:microsoft.com/office/officeart/2005/8/layout/lProcess2"/>
    <dgm:cxn modelId="{BD33653D-1779-4CEE-BE70-14B611D72AF1}" type="presParOf" srcId="{589DA958-522F-4C85-9B47-C5D03245D379}" destId="{F5E83911-A8A2-49E2-A837-96C71843E509}" srcOrd="1" destOrd="0" presId="urn:microsoft.com/office/officeart/2005/8/layout/lProcess2"/>
    <dgm:cxn modelId="{F979FD80-30B1-443F-BFC4-D7B1FE273AF6}" type="presParOf" srcId="{589DA958-522F-4C85-9B47-C5D03245D379}" destId="{F98305FF-2496-424F-9DAD-202C7C1BF7C8}" srcOrd="2" destOrd="0" presId="urn:microsoft.com/office/officeart/2005/8/layout/lProcess2"/>
    <dgm:cxn modelId="{C85C3825-B776-4DA7-B793-6754FF289684}" type="presParOf" srcId="{F98305FF-2496-424F-9DAD-202C7C1BF7C8}" destId="{7D0F3135-9B55-44B0-A39A-4C18FD04B39F}" srcOrd="0" destOrd="0" presId="urn:microsoft.com/office/officeart/2005/8/layout/lProcess2"/>
    <dgm:cxn modelId="{5AE88F64-E4DA-4472-9DD5-C6B038BA8AC6}" type="presParOf" srcId="{F98305FF-2496-424F-9DAD-202C7C1BF7C8}" destId="{8F961B71-0E9A-4578-8A1A-C08701CC4A41}" srcOrd="1" destOrd="0" presId="urn:microsoft.com/office/officeart/2005/8/layout/lProcess2"/>
    <dgm:cxn modelId="{1996BB12-E6FC-4056-B395-9B56A2A7C363}" type="presParOf" srcId="{F98305FF-2496-424F-9DAD-202C7C1BF7C8}" destId="{51B5563A-5AA2-4D57-8F6F-5A2A71EB19C2}" srcOrd="2" destOrd="0" presId="urn:microsoft.com/office/officeart/2005/8/layout/lProcess2"/>
    <dgm:cxn modelId="{ECC351C7-F977-43E0-A33C-6A53DBCD79BC}" type="presParOf" srcId="{51B5563A-5AA2-4D57-8F6F-5A2A71EB19C2}" destId="{F44E1915-22B7-49FC-96DE-308F5A572B3E}" srcOrd="0" destOrd="0" presId="urn:microsoft.com/office/officeart/2005/8/layout/lProcess2"/>
    <dgm:cxn modelId="{1900E7AD-F74F-4AAD-B2DD-51447BCDF335}" type="presParOf" srcId="{F44E1915-22B7-49FC-96DE-308F5A572B3E}" destId="{3BD5CE71-FB13-48E6-AA03-615014B0D91A}" srcOrd="0" destOrd="0" presId="urn:microsoft.com/office/officeart/2005/8/layout/lProcess2"/>
    <dgm:cxn modelId="{F7E09D78-D216-4490-8B83-C3DDDDBD1CDC}" type="presParOf" srcId="{F44E1915-22B7-49FC-96DE-308F5A572B3E}" destId="{1E434578-22E7-43F2-948B-B7E92A62FD85}" srcOrd="1" destOrd="0" presId="urn:microsoft.com/office/officeart/2005/8/layout/lProcess2"/>
    <dgm:cxn modelId="{14DE04A0-0386-4149-A807-DC24851DE80D}" type="presParOf" srcId="{F44E1915-22B7-49FC-96DE-308F5A572B3E}" destId="{F2117E2E-AC0E-4DE4-9455-CA82E166C199}" srcOrd="2" destOrd="0" presId="urn:microsoft.com/office/officeart/2005/8/layout/lProcess2"/>
    <dgm:cxn modelId="{001F033D-768C-46A9-AFD8-B262D6D817B5}" type="presParOf" srcId="{F44E1915-22B7-49FC-96DE-308F5A572B3E}" destId="{18E1EC73-EA9B-4F43-ACF3-15563E4450BA}" srcOrd="3" destOrd="0" presId="urn:microsoft.com/office/officeart/2005/8/layout/lProcess2"/>
    <dgm:cxn modelId="{9F2987CA-0ED4-4B5E-B9EF-E6EF3E58F0BC}" type="presParOf" srcId="{F44E1915-22B7-49FC-96DE-308F5A572B3E}" destId="{7A3F5C8B-42E7-4A73-961E-444B3C025077}" srcOrd="4" destOrd="0" presId="urn:microsoft.com/office/officeart/2005/8/layout/lProcess2"/>
    <dgm:cxn modelId="{91EC0C79-0353-447A-8923-49796286CE70}" type="presParOf" srcId="{F44E1915-22B7-49FC-96DE-308F5A572B3E}" destId="{9A31D0E1-AC82-4F65-9050-DC3F902215E6}" srcOrd="5" destOrd="0" presId="urn:microsoft.com/office/officeart/2005/8/layout/lProcess2"/>
    <dgm:cxn modelId="{4577FD01-826C-468D-A29F-6F5707088654}" type="presParOf" srcId="{F44E1915-22B7-49FC-96DE-308F5A572B3E}" destId="{1DB406FB-0BCF-4EA7-925B-60BCAC9AD7B0}"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289444-601A-41B0-92BF-F83CDF9328B6}">
      <dsp:nvSpPr>
        <dsp:cNvPr id="0" name=""/>
        <dsp:cNvSpPr/>
      </dsp:nvSpPr>
      <dsp:spPr>
        <a:xfrm>
          <a:off x="3050" y="0"/>
          <a:ext cx="2934890" cy="24129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RC 38</a:t>
          </a:r>
        </a:p>
      </dsp:txBody>
      <dsp:txXfrm>
        <a:off x="3050" y="0"/>
        <a:ext cx="2934890" cy="723900"/>
      </dsp:txXfrm>
    </dsp:sp>
    <dsp:sp modelId="{9667E6FE-8FF4-4202-AFB4-B5BC2FCD0476}">
      <dsp:nvSpPr>
        <dsp:cNvPr id="0" name=""/>
        <dsp:cNvSpPr/>
      </dsp:nvSpPr>
      <dsp:spPr>
        <a:xfrm>
          <a:off x="296540" y="723958"/>
          <a:ext cx="2347912" cy="351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Entity 570000</a:t>
          </a:r>
        </a:p>
      </dsp:txBody>
      <dsp:txXfrm>
        <a:off x="306836" y="734254"/>
        <a:ext cx="2327320" cy="330930"/>
      </dsp:txXfrm>
    </dsp:sp>
    <dsp:sp modelId="{81B1AEFA-6A5D-47FE-AE91-268C3BC448DD}">
      <dsp:nvSpPr>
        <dsp:cNvPr id="0" name=""/>
        <dsp:cNvSpPr/>
      </dsp:nvSpPr>
      <dsp:spPr>
        <a:xfrm>
          <a:off x="296540" y="1129562"/>
          <a:ext cx="2347912" cy="351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Entity 570010</a:t>
          </a:r>
        </a:p>
      </dsp:txBody>
      <dsp:txXfrm>
        <a:off x="306836" y="1139858"/>
        <a:ext cx="2327320" cy="330930"/>
      </dsp:txXfrm>
    </dsp:sp>
    <dsp:sp modelId="{33F548C1-714B-46C0-80CD-B46309193E91}">
      <dsp:nvSpPr>
        <dsp:cNvPr id="0" name=""/>
        <dsp:cNvSpPr/>
      </dsp:nvSpPr>
      <dsp:spPr>
        <a:xfrm>
          <a:off x="296540" y="1535165"/>
          <a:ext cx="2347912" cy="351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GF 570005</a:t>
          </a:r>
        </a:p>
      </dsp:txBody>
      <dsp:txXfrm>
        <a:off x="306836" y="1545461"/>
        <a:ext cx="2327320" cy="330930"/>
      </dsp:txXfrm>
    </dsp:sp>
    <dsp:sp modelId="{D31F49F9-B357-40D6-972A-95AC8187C34F}">
      <dsp:nvSpPr>
        <dsp:cNvPr id="0" name=""/>
        <dsp:cNvSpPr/>
      </dsp:nvSpPr>
      <dsp:spPr>
        <a:xfrm>
          <a:off x="296540" y="1940768"/>
          <a:ext cx="2347912" cy="351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GF 570006</a:t>
          </a:r>
        </a:p>
      </dsp:txBody>
      <dsp:txXfrm>
        <a:off x="306836" y="1951064"/>
        <a:ext cx="2327320" cy="330930"/>
      </dsp:txXfrm>
    </dsp:sp>
    <dsp:sp modelId="{7D0F3135-9B55-44B0-A39A-4C18FD04B39F}">
      <dsp:nvSpPr>
        <dsp:cNvPr id="0" name=""/>
        <dsp:cNvSpPr/>
      </dsp:nvSpPr>
      <dsp:spPr>
        <a:xfrm>
          <a:off x="3161109" y="0"/>
          <a:ext cx="2934890" cy="24129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RC 39</a:t>
          </a:r>
        </a:p>
      </dsp:txBody>
      <dsp:txXfrm>
        <a:off x="3161109" y="0"/>
        <a:ext cx="2934890" cy="723900"/>
      </dsp:txXfrm>
    </dsp:sp>
    <dsp:sp modelId="{3BD5CE71-FB13-48E6-AA03-615014B0D91A}">
      <dsp:nvSpPr>
        <dsp:cNvPr id="0" name=""/>
        <dsp:cNvSpPr/>
      </dsp:nvSpPr>
      <dsp:spPr>
        <a:xfrm>
          <a:off x="3451547" y="723958"/>
          <a:ext cx="2347912" cy="351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Entity 310700 </a:t>
          </a:r>
        </a:p>
      </dsp:txBody>
      <dsp:txXfrm>
        <a:off x="3461843" y="734254"/>
        <a:ext cx="2327320" cy="330930"/>
      </dsp:txXfrm>
    </dsp:sp>
    <dsp:sp modelId="{F2117E2E-AC0E-4DE4-9455-CA82E166C199}">
      <dsp:nvSpPr>
        <dsp:cNvPr id="0" name=""/>
        <dsp:cNvSpPr/>
      </dsp:nvSpPr>
      <dsp:spPr>
        <a:xfrm>
          <a:off x="3451547" y="1129562"/>
          <a:ext cx="2347912" cy="351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Entity 310710</a:t>
          </a:r>
        </a:p>
      </dsp:txBody>
      <dsp:txXfrm>
        <a:off x="3461843" y="1139858"/>
        <a:ext cx="2327320" cy="330930"/>
      </dsp:txXfrm>
    </dsp:sp>
    <dsp:sp modelId="{7A3F5C8B-42E7-4A73-961E-444B3C025077}">
      <dsp:nvSpPr>
        <dsp:cNvPr id="0" name=""/>
        <dsp:cNvSpPr/>
      </dsp:nvSpPr>
      <dsp:spPr>
        <a:xfrm>
          <a:off x="3451547" y="1535165"/>
          <a:ext cx="2347912" cy="351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GF 320700</a:t>
          </a:r>
        </a:p>
      </dsp:txBody>
      <dsp:txXfrm>
        <a:off x="3461843" y="1545461"/>
        <a:ext cx="2327320" cy="330930"/>
      </dsp:txXfrm>
    </dsp:sp>
    <dsp:sp modelId="{1DB406FB-0BCF-4EA7-925B-60BCAC9AD7B0}">
      <dsp:nvSpPr>
        <dsp:cNvPr id="0" name=""/>
        <dsp:cNvSpPr/>
      </dsp:nvSpPr>
      <dsp:spPr>
        <a:xfrm>
          <a:off x="3451547" y="1940768"/>
          <a:ext cx="2347912" cy="351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GF 320710</a:t>
          </a:r>
        </a:p>
      </dsp:txBody>
      <dsp:txXfrm>
        <a:off x="3461843" y="1951064"/>
        <a:ext cx="2327320" cy="33093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B72C4B-9D2E-48EF-B63D-9EC6DE19A3C8}" type="datetimeFigureOut">
              <a:rPr lang="en-US" smtClean="0"/>
              <a:t>4/30/2020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45C4A-76D3-4E86-ADC8-C599867EC4DB}" type="datetimeFigureOut">
              <a:rPr lang="en-US" smtClean="0"/>
              <a:t>4/30/2020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1</a:t>
            </a:fld>
            <a:endParaRPr lang="en-US" dirty="0"/>
          </a:p>
        </p:txBody>
      </p:sp>
    </p:spTree>
    <p:extLst>
      <p:ext uri="{BB962C8B-B14F-4D97-AF65-F5344CB8AC3E}">
        <p14:creationId xmlns:p14="http://schemas.microsoft.com/office/powerpoint/2010/main" val="3440653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3</a:t>
            </a:fld>
            <a:endParaRPr lang="en-US" dirty="0"/>
          </a:p>
        </p:txBody>
      </p:sp>
    </p:spTree>
    <p:extLst>
      <p:ext uri="{BB962C8B-B14F-4D97-AF65-F5344CB8AC3E}">
        <p14:creationId xmlns:p14="http://schemas.microsoft.com/office/powerpoint/2010/main" val="3921366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6</a:t>
            </a:fld>
            <a:endParaRPr lang="en-US" dirty="0"/>
          </a:p>
        </p:txBody>
      </p:sp>
    </p:spTree>
    <p:extLst>
      <p:ext uri="{BB962C8B-B14F-4D97-AF65-F5344CB8AC3E}">
        <p14:creationId xmlns:p14="http://schemas.microsoft.com/office/powerpoint/2010/main" val="1911835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358615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If you wish to use the</a:t>
            </a:r>
            <a:r>
              <a:rPr lang="en-US" sz="1400" baseline="0" dirty="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a:t>General tips:</a:t>
            </a:r>
          </a:p>
          <a:p>
            <a:pPr marL="285750" indent="-285750">
              <a:buFont typeface="Arial" panose="020B0604020202020204" pitchFamily="34" charset="0"/>
              <a:buChar char="•"/>
            </a:pPr>
            <a:r>
              <a:rPr lang="en-US" sz="1600" dirty="0"/>
              <a:t>These templates</a:t>
            </a:r>
            <a:r>
              <a:rPr lang="en-US" sz="1600" baseline="0" dirty="0"/>
              <a:t> </a:t>
            </a:r>
            <a:r>
              <a:rPr lang="en-US" sz="1600" dirty="0"/>
              <a:t>can be used for all external and internal presentations</a:t>
            </a:r>
            <a:r>
              <a:rPr lang="en-US" sz="1600" baseline="0" dirty="0"/>
              <a:t> and handouts. </a:t>
            </a:r>
            <a:endParaRPr lang="en-US" sz="1600" dirty="0"/>
          </a:p>
          <a:p>
            <a:pPr marL="285750" indent="-285750">
              <a:buFont typeface="Arial" panose="020B0604020202020204" pitchFamily="34" charset="0"/>
              <a:buChar char="•"/>
            </a:pPr>
            <a:r>
              <a:rPr lang="en-US" sz="1600" dirty="0"/>
              <a:t>Insert</a:t>
            </a:r>
            <a:r>
              <a:rPr lang="en-US" sz="1600" baseline="0" dirty="0"/>
              <a:t> page numbers from the “Insert” tab. </a:t>
            </a:r>
            <a:endParaRPr lang="en-US" sz="1600" dirty="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a:t>Ensure all text is in “Arial” font.</a:t>
            </a:r>
          </a:p>
          <a:p>
            <a:pPr marL="285750" indent="-285750">
              <a:buFont typeface="Arial" panose="020B0604020202020204" pitchFamily="34" charset="0"/>
              <a:buChar char="•"/>
            </a:pPr>
            <a:r>
              <a:rPr lang="en-US" sz="1600" dirty="0"/>
              <a:t>If</a:t>
            </a:r>
            <a:r>
              <a:rPr lang="en-US" sz="1600" baseline="0" dirty="0"/>
              <a:t> color is used</a:t>
            </a:r>
            <a:r>
              <a:rPr lang="en-US" sz="1600" dirty="0"/>
              <a:t>, ensure color selection is consistent with the template.</a:t>
            </a:r>
            <a:r>
              <a:rPr lang="en-US" sz="1600" baseline="0" dirty="0"/>
              <a:t> </a:t>
            </a:r>
            <a:r>
              <a:rPr lang="en-US" sz="1600" dirty="0"/>
              <a:t>For your reference, a few of the Fiscal Service</a:t>
            </a:r>
            <a:r>
              <a:rPr lang="en-US" sz="1600" baseline="0" dirty="0"/>
              <a:t> </a:t>
            </a:r>
            <a:r>
              <a:rPr lang="en-US" sz="1600" dirty="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Please insert the appropriate business line or product/service sub logo by clicking the picture</a:t>
            </a:r>
            <a:r>
              <a:rPr lang="en-US" sz="1400" baseline="0" dirty="0">
                <a:latin typeface="Arial" panose="020B0604020202020204" pitchFamily="34" charset="0"/>
                <a:cs typeface="Arial" panose="020B0604020202020204" pitchFamily="34" charset="0"/>
              </a:rPr>
              <a:t> icon </a:t>
            </a:r>
            <a:r>
              <a:rPr lang="en-US" sz="1400" dirty="0">
                <a:latin typeface="Arial" panose="020B0604020202020204" pitchFamily="34" charset="0"/>
                <a:cs typeface="Arial" panose="020B0604020202020204" pitchFamily="34" charset="0"/>
              </a:rPr>
              <a:t>on the “Contact Information” slide.</a:t>
            </a:r>
          </a:p>
        </p:txBody>
      </p:sp>
    </p:spTree>
    <p:extLst>
      <p:ext uri="{BB962C8B-B14F-4D97-AF65-F5344CB8AC3E}">
        <p14:creationId xmlns:p14="http://schemas.microsoft.com/office/powerpoint/2010/main" val="414633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hyperlink" Target="mailto:GeneralFund@fiscal.treasury.gov"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19200" y="2667000"/>
            <a:ext cx="7772400" cy="1238250"/>
          </a:xfrm>
          <a:prstGeom prst="rect">
            <a:avLst/>
          </a:prstGeom>
        </p:spPr>
        <p:txBody>
          <a:bodyPr vert="horz" lIns="91440" tIns="45720" rIns="91440" bIns="45720" rtlCol="0" anchor="ctr">
            <a:normAutofit fontScale="70000" lnSpcReduction="20000"/>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800" dirty="0"/>
              <a:t>Appropriations Used/Expended – Accrued vs. Disbursed</a:t>
            </a:r>
            <a:br>
              <a:rPr lang="en-US" sz="4800" dirty="0"/>
            </a:br>
            <a:r>
              <a:rPr lang="en-US" dirty="0"/>
              <a:t> </a:t>
            </a:r>
          </a:p>
        </p:txBody>
      </p:sp>
      <p:sp>
        <p:nvSpPr>
          <p:cNvPr id="7" name="Subtitle 2"/>
          <p:cNvSpPr txBox="1">
            <a:spLocks/>
          </p:cNvSpPr>
          <p:nvPr/>
        </p:nvSpPr>
        <p:spPr>
          <a:xfrm>
            <a:off x="609600" y="3905250"/>
            <a:ext cx="8296379" cy="838200"/>
          </a:xfrm>
          <a:prstGeom prst="rect">
            <a:avLst/>
          </a:prstGeom>
          <a:noFill/>
        </p:spPr>
        <p:txBody>
          <a:bodyPr vert="horz" lIns="91440" tIns="45720" rIns="91440" bIns="45720" rtlCol="0">
            <a:norm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For USSGL Board</a:t>
            </a:r>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May 2020</a:t>
            </a:r>
          </a:p>
        </p:txBody>
      </p:sp>
    </p:spTree>
    <p:extLst>
      <p:ext uri="{BB962C8B-B14F-4D97-AF65-F5344CB8AC3E}">
        <p14:creationId xmlns:p14="http://schemas.microsoft.com/office/powerpoint/2010/main" val="2810143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r>
              <a:rPr lang="en-US" sz="3200" b="1" dirty="0">
                <a:solidFill>
                  <a:srgbClr val="036A37"/>
                </a:solidFill>
                <a:latin typeface="+mj-lt"/>
              </a:rPr>
              <a:t>Breaking out the BETC (Phase 1)</a:t>
            </a:r>
          </a:p>
        </p:txBody>
      </p:sp>
      <p:sp>
        <p:nvSpPr>
          <p:cNvPr id="5" name="Content Placeholder 1"/>
          <p:cNvSpPr>
            <a:spLocks noGrp="1"/>
          </p:cNvSpPr>
          <p:nvPr>
            <p:ph sz="quarter" idx="10"/>
          </p:nvPr>
        </p:nvSpPr>
        <p:spPr/>
        <p:txBody>
          <a:bodyPr>
            <a:normAutofit/>
          </a:bodyPr>
          <a:lstStyle/>
          <a:p>
            <a:r>
              <a:rPr lang="en-US" sz="2000" dirty="0"/>
              <a:t>Federal entities have not been provided the necessary Business Event Type Codes (BETCs) to report the types of funding sources used in gross disbursements leading to an increased risk of reporting incorrect data on the </a:t>
            </a:r>
            <a:r>
              <a:rPr lang="en-US" sz="2000" i="1" dirty="0"/>
              <a:t>Schedules of the General Fund of the United States (The Schedules). </a:t>
            </a:r>
          </a:p>
          <a:p>
            <a:r>
              <a:rPr lang="en-US" sz="2000" dirty="0"/>
              <a:t>Created BETCs to provide more detailed classifications of disbursement transactions, which differentiate between gross disbursements of appropriations derived from the General Fund of the U.S. Government (General Fund) versus gross disbursements of appropriations and other budget authorities not derived from the General Fund.</a:t>
            </a:r>
          </a:p>
          <a:p>
            <a:pPr marL="0" indent="0">
              <a:buNone/>
            </a:pPr>
            <a:endParaRPr lang="en-US" sz="2000" dirty="0"/>
          </a:p>
          <a:p>
            <a:pPr marL="0" indent="0">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p:txBody>
      </p:sp>
      <p:pic>
        <p:nvPicPr>
          <p:cNvPr id="4" name="Picture 3">
            <a:extLst>
              <a:ext uri="{FF2B5EF4-FFF2-40B4-BE49-F238E27FC236}">
                <a16:creationId xmlns:a16="http://schemas.microsoft.com/office/drawing/2014/main" id="{1E059762-A980-498C-82CE-AE14DBA76FF8}"/>
              </a:ext>
            </a:extLst>
          </p:cNvPr>
          <p:cNvPicPr>
            <a:picLocks noChangeAspect="1"/>
          </p:cNvPicPr>
          <p:nvPr/>
        </p:nvPicPr>
        <p:blipFill>
          <a:blip r:embed="rId2"/>
          <a:stretch>
            <a:fillRect/>
          </a:stretch>
        </p:blipFill>
        <p:spPr>
          <a:xfrm>
            <a:off x="995362" y="4191000"/>
            <a:ext cx="7153275" cy="1816834"/>
          </a:xfrm>
          <a:prstGeom prst="rect">
            <a:avLst/>
          </a:prstGeom>
        </p:spPr>
      </p:pic>
    </p:spTree>
    <p:extLst>
      <p:ext uri="{BB962C8B-B14F-4D97-AF65-F5344CB8AC3E}">
        <p14:creationId xmlns:p14="http://schemas.microsoft.com/office/powerpoint/2010/main" val="32563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965676"/>
            <a:ext cx="8686800" cy="5206524"/>
          </a:xfrm>
        </p:spPr>
        <p:txBody>
          <a:bodyPr/>
          <a:lstStyle/>
          <a:p>
            <a:pPr marL="285750" indent="-285750"/>
            <a:r>
              <a:rPr lang="en-US" sz="2400" dirty="0"/>
              <a:t>The general ledger of the General Fund is derived using the information entered in CARS via mapping rules. (i.e. TAS/BETC = USSGL).</a:t>
            </a:r>
          </a:p>
          <a:p>
            <a:pPr marL="0" indent="0" algn="ctr">
              <a:buNone/>
            </a:pPr>
            <a:endParaRPr lang="en-US" sz="1000" dirty="0"/>
          </a:p>
          <a:p>
            <a:pPr marL="0" indent="0" algn="ctr">
              <a:buNone/>
            </a:pPr>
            <a:r>
              <a:rPr lang="en-US" sz="2800" b="1" dirty="0"/>
              <a:t>Does DISGF = a USSGL ? </a:t>
            </a:r>
          </a:p>
          <a:p>
            <a:pPr marL="285750" indent="-285750"/>
            <a:endParaRPr lang="en-US" sz="1000" dirty="0"/>
          </a:p>
          <a:p>
            <a:pPr marL="285750" indent="-285750"/>
            <a:r>
              <a:rPr lang="en-US" sz="2400" dirty="0"/>
              <a:t>Currently if accounts payable is recorded (no CARS activity) or if a disbursement is being made and a BETC is being recorded in CARS, the USSGL used is 310700. </a:t>
            </a:r>
          </a:p>
          <a:p>
            <a:pPr marL="285750" indent="-285750"/>
            <a:r>
              <a:rPr lang="en-US" sz="2400" dirty="0"/>
              <a:t>In order to ensure that DISGF in CARS agrees with USSGL usage a breakout in the current 310700  is needed:</a:t>
            </a:r>
          </a:p>
          <a:p>
            <a:pPr marL="685800" lvl="1"/>
            <a:r>
              <a:rPr lang="en-US" sz="1800" dirty="0"/>
              <a:t>310700 – Unexpended Appropriations Used – Accrued</a:t>
            </a:r>
          </a:p>
          <a:p>
            <a:pPr marL="685800" lvl="1"/>
            <a:r>
              <a:rPr lang="en-US" sz="1800" dirty="0"/>
              <a:t>310710 – Unexpended Appropriations Used - Disbursed</a:t>
            </a:r>
          </a:p>
          <a:p>
            <a:pPr marL="0" indent="0">
              <a:buNone/>
            </a:pPr>
            <a:endParaRPr lang="en-US" sz="2000" dirty="0"/>
          </a:p>
          <a:p>
            <a:pPr marL="0" indent="0" algn="ctr">
              <a:buNone/>
            </a:pPr>
            <a:endParaRPr lang="en-US" sz="2000" dirty="0"/>
          </a:p>
        </p:txBody>
      </p:sp>
      <p:sp>
        <p:nvSpPr>
          <p:cNvPr id="3" name="Content Placeholder 2"/>
          <p:cNvSpPr>
            <a:spLocks noGrp="1"/>
          </p:cNvSpPr>
          <p:nvPr>
            <p:ph sz="quarter" idx="11"/>
          </p:nvPr>
        </p:nvSpPr>
        <p:spPr/>
        <p:txBody>
          <a:bodyPr/>
          <a:lstStyle/>
          <a:p>
            <a:r>
              <a:rPr lang="en-US" sz="3200" b="1" dirty="0">
                <a:solidFill>
                  <a:srgbClr val="036A37"/>
                </a:solidFill>
                <a:latin typeface="+mj-lt"/>
              </a:rPr>
              <a:t>Logical Ties (Phase 2)</a:t>
            </a:r>
          </a:p>
          <a:p>
            <a:endParaRPr lang="en-US" dirty="0"/>
          </a:p>
        </p:txBody>
      </p:sp>
    </p:spTree>
    <p:extLst>
      <p:ext uri="{BB962C8B-B14F-4D97-AF65-F5344CB8AC3E}">
        <p14:creationId xmlns:p14="http://schemas.microsoft.com/office/powerpoint/2010/main" val="1767623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3CAF30-5824-45E5-8363-9D5B479F5986}"/>
              </a:ext>
            </a:extLst>
          </p:cNvPr>
          <p:cNvSpPr>
            <a:spLocks noGrp="1"/>
          </p:cNvSpPr>
          <p:nvPr>
            <p:ph sz="quarter" idx="10"/>
          </p:nvPr>
        </p:nvSpPr>
        <p:spPr/>
        <p:txBody>
          <a:bodyPr/>
          <a:lstStyle/>
          <a:p>
            <a:r>
              <a:rPr lang="en-US" sz="2400" dirty="0"/>
              <a:t>Breaking out USSGL 310700 between disbursed and accrued allows certain appropriations used information to be fed to the General Fund through CARS:</a:t>
            </a:r>
          </a:p>
          <a:p>
            <a:pPr lvl="1"/>
            <a:r>
              <a:rPr lang="en-US" sz="2000" dirty="0"/>
              <a:t>310700 – Unexpended Appropriations Used – Accrued</a:t>
            </a:r>
          </a:p>
          <a:p>
            <a:pPr lvl="2"/>
            <a:r>
              <a:rPr lang="en-US" sz="1800" dirty="0"/>
              <a:t>Used when BETCs are not being reported in CARS (No BETC)</a:t>
            </a:r>
          </a:p>
          <a:p>
            <a:pPr lvl="2"/>
            <a:r>
              <a:rPr lang="en-US" sz="1800" dirty="0"/>
              <a:t>General Fund will receive these balances via quarterly entity submission form</a:t>
            </a:r>
          </a:p>
          <a:p>
            <a:pPr lvl="1"/>
            <a:r>
              <a:rPr lang="en-US" sz="2000" dirty="0"/>
              <a:t>310710 – Unexpended Appropriations Used – Disbursed</a:t>
            </a:r>
          </a:p>
          <a:p>
            <a:pPr lvl="2"/>
            <a:r>
              <a:rPr lang="en-US" sz="1800" dirty="0"/>
              <a:t>Used when DISGF BETC is being reported in CARS</a:t>
            </a:r>
          </a:p>
          <a:p>
            <a:pPr lvl="2"/>
            <a:r>
              <a:rPr lang="en-US" sz="1800" dirty="0"/>
              <a:t>Entities will no longer have to provide this information when they are using the DISGF BETC</a:t>
            </a:r>
          </a:p>
          <a:p>
            <a:r>
              <a:rPr lang="en-US" sz="2400" dirty="0"/>
              <a:t>This also creates the tie point highlighted earlier: </a:t>
            </a:r>
          </a:p>
          <a:p>
            <a:endParaRPr lang="en-US" sz="1000" dirty="0"/>
          </a:p>
          <a:p>
            <a:pPr marL="0" indent="0" algn="ctr">
              <a:buNone/>
            </a:pPr>
            <a:r>
              <a:rPr lang="en-US" sz="2800" b="1" dirty="0"/>
              <a:t>DISGF = 310710</a:t>
            </a:r>
            <a:endParaRPr lang="en-US" dirty="0"/>
          </a:p>
        </p:txBody>
      </p:sp>
      <p:sp>
        <p:nvSpPr>
          <p:cNvPr id="3" name="Content Placeholder 2">
            <a:extLst>
              <a:ext uri="{FF2B5EF4-FFF2-40B4-BE49-F238E27FC236}">
                <a16:creationId xmlns:a16="http://schemas.microsoft.com/office/drawing/2014/main" id="{B8A765E4-C5E1-4B62-B0D8-09AB9B1041B1}"/>
              </a:ext>
            </a:extLst>
          </p:cNvPr>
          <p:cNvSpPr>
            <a:spLocks noGrp="1"/>
          </p:cNvSpPr>
          <p:nvPr>
            <p:ph sz="quarter" idx="11"/>
          </p:nvPr>
        </p:nvSpPr>
        <p:spPr>
          <a:xfrm>
            <a:off x="228600" y="152400"/>
            <a:ext cx="8686800" cy="685800"/>
          </a:xfrm>
        </p:spPr>
        <p:txBody>
          <a:bodyPr/>
          <a:lstStyle/>
          <a:p>
            <a:r>
              <a:rPr lang="en-US" sz="3200" b="1" dirty="0">
                <a:solidFill>
                  <a:srgbClr val="036A37"/>
                </a:solidFill>
                <a:latin typeface="+mj-lt"/>
              </a:rPr>
              <a:t>Breaking out the USSGL</a:t>
            </a:r>
          </a:p>
        </p:txBody>
      </p:sp>
    </p:spTree>
    <p:extLst>
      <p:ext uri="{BB962C8B-B14F-4D97-AF65-F5344CB8AC3E}">
        <p14:creationId xmlns:p14="http://schemas.microsoft.com/office/powerpoint/2010/main" val="3086784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B90D70-9B18-46BE-A8B0-853D3783500A}"/>
              </a:ext>
            </a:extLst>
          </p:cNvPr>
          <p:cNvSpPr>
            <a:spLocks noGrp="1"/>
          </p:cNvSpPr>
          <p:nvPr>
            <p:ph sz="quarter" idx="10"/>
          </p:nvPr>
        </p:nvSpPr>
        <p:spPr/>
        <p:txBody>
          <a:bodyPr/>
          <a:lstStyle/>
          <a:p>
            <a:r>
              <a:rPr lang="en-US" sz="2400" dirty="0"/>
              <a:t>The same logic applies to USSGL 570000 Expended Appropriations:</a:t>
            </a:r>
          </a:p>
          <a:p>
            <a:pPr lvl="1"/>
            <a:r>
              <a:rPr lang="en-US" sz="2000" dirty="0"/>
              <a:t>570000 – Expended Appropriations – Accrued</a:t>
            </a:r>
          </a:p>
          <a:p>
            <a:pPr lvl="1"/>
            <a:r>
              <a:rPr lang="en-US" sz="2000" dirty="0"/>
              <a:t>570010 – Expended Appropriations – Disbursed </a:t>
            </a:r>
          </a:p>
          <a:p>
            <a:r>
              <a:rPr lang="en-US" sz="2400" dirty="0"/>
              <a:t>Reciprocal USSGLs (GF USSGLs) broken out as well.</a:t>
            </a:r>
          </a:p>
          <a:p>
            <a:r>
              <a:rPr lang="en-US" sz="2400" dirty="0"/>
              <a:t>Impact on Reciprocal Categories?</a:t>
            </a:r>
          </a:p>
          <a:p>
            <a:endParaRPr lang="en-US" sz="2800" dirty="0"/>
          </a:p>
          <a:p>
            <a:endParaRPr lang="en-US" sz="2800" dirty="0"/>
          </a:p>
        </p:txBody>
      </p:sp>
      <p:sp>
        <p:nvSpPr>
          <p:cNvPr id="3" name="Content Placeholder 2">
            <a:extLst>
              <a:ext uri="{FF2B5EF4-FFF2-40B4-BE49-F238E27FC236}">
                <a16:creationId xmlns:a16="http://schemas.microsoft.com/office/drawing/2014/main" id="{4BF3F816-C66A-4727-9438-68D4BCAFCF48}"/>
              </a:ext>
            </a:extLst>
          </p:cNvPr>
          <p:cNvSpPr>
            <a:spLocks noGrp="1"/>
          </p:cNvSpPr>
          <p:nvPr>
            <p:ph sz="quarter" idx="11"/>
          </p:nvPr>
        </p:nvSpPr>
        <p:spPr/>
        <p:txBody>
          <a:bodyPr/>
          <a:lstStyle/>
          <a:p>
            <a:r>
              <a:rPr lang="en-US" sz="3200" b="1" dirty="0">
                <a:solidFill>
                  <a:srgbClr val="036A37"/>
                </a:solidFill>
                <a:latin typeface="+mj-lt"/>
              </a:rPr>
              <a:t>Other Side of the Entry</a:t>
            </a:r>
          </a:p>
        </p:txBody>
      </p:sp>
      <p:graphicFrame>
        <p:nvGraphicFramePr>
          <p:cNvPr id="4" name="Diagram 3">
            <a:extLst>
              <a:ext uri="{FF2B5EF4-FFF2-40B4-BE49-F238E27FC236}">
                <a16:creationId xmlns:a16="http://schemas.microsoft.com/office/drawing/2014/main" id="{E4D05BBA-3A1B-4110-BC26-299EDDDF2DB9}"/>
              </a:ext>
            </a:extLst>
          </p:cNvPr>
          <p:cNvGraphicFramePr/>
          <p:nvPr>
            <p:extLst>
              <p:ext uri="{D42A27DB-BD31-4B8C-83A1-F6EECF244321}">
                <p14:modId xmlns:p14="http://schemas.microsoft.com/office/powerpoint/2010/main" val="375643541"/>
              </p:ext>
            </p:extLst>
          </p:nvPr>
        </p:nvGraphicFramePr>
        <p:xfrm>
          <a:off x="1524000" y="3568938"/>
          <a:ext cx="6096000" cy="241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9537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r>
              <a:rPr lang="en-US" sz="2000" dirty="0"/>
              <a:t>General Fund Mailbox</a:t>
            </a:r>
            <a:endParaRPr lang="en-US" sz="2000" dirty="0">
              <a:hlinkClick r:id="rId3"/>
            </a:endParaRPr>
          </a:p>
          <a:p>
            <a:pPr marL="0" indent="0">
              <a:buNone/>
            </a:pPr>
            <a:r>
              <a:rPr lang="en-US" sz="2000" dirty="0">
                <a:hlinkClick r:id="rId3"/>
              </a:rPr>
              <a:t>GeneralFund@fiscal.treasury.gov</a:t>
            </a:r>
            <a:endParaRPr lang="en-US" sz="2000" dirty="0"/>
          </a:p>
          <a:p>
            <a:pPr marL="0" indent="0">
              <a:buNone/>
            </a:pPr>
            <a:endParaRPr lang="en-US" sz="2000" dirty="0"/>
          </a:p>
          <a:p>
            <a:pPr marL="0" indent="0">
              <a:buNone/>
            </a:pPr>
            <a:endParaRPr lang="en-US" sz="2400" dirty="0"/>
          </a:p>
          <a:p>
            <a:pPr marL="0" indent="0">
              <a:buNone/>
            </a:pPr>
            <a:endParaRPr lang="en-US" sz="2400" dirty="0"/>
          </a:p>
          <a:p>
            <a:endParaRPr lang="en-US" sz="2400" dirty="0"/>
          </a:p>
        </p:txBody>
      </p:sp>
      <p:sp>
        <p:nvSpPr>
          <p:cNvPr id="3" name="Content Placeholder 2"/>
          <p:cNvSpPr>
            <a:spLocks noGrp="1"/>
          </p:cNvSpPr>
          <p:nvPr>
            <p:ph sz="quarter" idx="11"/>
          </p:nvPr>
        </p:nvSpPr>
        <p:spPr/>
        <p:txBody>
          <a:bodyPr/>
          <a:lstStyle/>
          <a:p>
            <a:r>
              <a:rPr lang="en-US" sz="3000" b="1" dirty="0">
                <a:solidFill>
                  <a:srgbClr val="036A37"/>
                </a:solidFill>
                <a:latin typeface="+mj-lt"/>
                <a:cs typeface="Calibri" panose="020F0502020204030204" pitchFamily="34" charset="0"/>
              </a:rPr>
              <a:t>General Fund of the U.S. Government</a:t>
            </a:r>
          </a:p>
          <a:p>
            <a:endParaRPr lang="en-US" sz="2000" dirty="0"/>
          </a:p>
        </p:txBody>
      </p:sp>
    </p:spTree>
    <p:extLst>
      <p:ext uri="{BB962C8B-B14F-4D97-AF65-F5344CB8AC3E}">
        <p14:creationId xmlns:p14="http://schemas.microsoft.com/office/powerpoint/2010/main" val="4177483347"/>
      </p:ext>
    </p:extLst>
  </p:cSld>
  <p:clrMapOvr>
    <a:masterClrMapping/>
  </p:clrMapOvr>
</p:sld>
</file>

<file path=ppt/theme/theme1.xml><?xml version="1.0" encoding="utf-8"?>
<a:theme xmlns:a="http://schemas.openxmlformats.org/drawingml/2006/main" name="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Word Processing, Spreadsheets, Access Data Tables, and Electronic Working Files - 7215.01" ma:contentTypeID="0x010100F2A49D9997933B479E73B45BD20EE2CECD001116EB1E15AA1F4BB832B3E0300E04E0" ma:contentTypeVersion="115" ma:contentTypeDescription="Documents such as letters, memoranda, reports, handbooks, directives, templates, forms, and manuals recorded on electronic media such as style libraries in SharePoint, hard disks or floppy diskettes after they have been copied to an electronic record keeping system, paper, or microform for record keeping purposes.&#10;&#10;Cutoff when created. Destroy when superseded, obsolete, data transferred to masterfile, or no longer needed for business, administrative or legal purposes." ma:contentTypeScope="" ma:versionID="74dc8bbf75cfcbac705a3c855b9247f1">
  <xsd:schema xmlns:xsd="http://www.w3.org/2001/XMLSchema" xmlns:xs="http://www.w3.org/2001/XMLSchema" xmlns:p="http://schemas.microsoft.com/office/2006/metadata/properties" xmlns:ns1="http://schemas.microsoft.com/sharepoint/v3" xmlns:ns2="077ee27c-cd7f-49ea-bbed-c40511799fe1" xmlns:ns3="52222ef0-b167-44f5-92f7-438fda0857cd" xmlns:ns4="bfb7484d-b799-46f8-90dd-63a753cb605c" targetNamespace="http://schemas.microsoft.com/office/2006/metadata/properties" ma:root="true" ma:fieldsID="1efe4e14f70acb5bbb7b27c2e1ddc63d" ns1:_="" ns2:_="" ns3:_="" ns4:_="">
    <xsd:import namespace="http://schemas.microsoft.com/sharepoint/v3"/>
    <xsd:import namespace="077ee27c-cd7f-49ea-bbed-c40511799fe1"/>
    <xsd:import namespace="52222ef0-b167-44f5-92f7-438fda0857cd"/>
    <xsd:import namespace="bfb7484d-b799-46f8-90dd-63a753cb605c"/>
    <xsd:element name="properties">
      <xsd:complexType>
        <xsd:sequence>
          <xsd:element name="documentManagement">
            <xsd:complexType>
              <xsd:all>
                <xsd:element ref="ns2:ActivityDate" minOccurs="0"/>
                <xsd:element ref="ns2:DocStatus"/>
                <xsd:element ref="ns2:DateDeclaredAsRecord" minOccurs="0"/>
                <xsd:element ref="ns2:DocInactiveDate" minOccurs="0"/>
                <xsd:element ref="ns2:CorrespondenceAddressees" minOccurs="0"/>
                <xsd:element ref="ns3:_dlc_DocIdUrl" minOccurs="0"/>
                <xsd:element ref="ns3:_dlc_DocIdPersistId" minOccurs="0"/>
                <xsd:element ref="ns3:_dlc_DocId" minOccurs="0"/>
                <xsd:element ref="ns2:CutOffDate" minOccurs="0"/>
                <xsd:element ref="ns2:DeleteDate" minOccurs="0"/>
                <xsd:element ref="ns1:_dlc_ExpireDateSaved" minOccurs="0"/>
                <xsd:element ref="ns1:_dlc_ExpireDate" minOccurs="0"/>
                <xsd:element ref="ns1:_dlc_Exempt" minOccurs="0"/>
                <xsd:element ref="ns4:Audience" minOccurs="0"/>
                <xsd:element ref="ns4:FileType" minOccurs="0"/>
                <xsd:element ref="ns4:Colo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19" nillable="true" ma:displayName="Original Expiration Date" ma:hidden="true" ma:internalName="_dlc_ExpireDateSaved" ma:readOnly="true">
      <xsd:simpleType>
        <xsd:restriction base="dms:DateTime"/>
      </xsd:simpleType>
    </xsd:element>
    <xsd:element name="_dlc_ExpireDate" ma:index="20" nillable="true" ma:displayName="Expiration Date" ma:description="" ma:hidden="true" ma:indexed="true" ma:internalName="_dlc_ExpireDate" ma:readOnly="true">
      <xsd:simpleType>
        <xsd:restriction base="dms:DateTime"/>
      </xsd:simpleType>
    </xsd:element>
    <xsd:element name="_dlc_Exempt" ma:index="2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7ee27c-cd7f-49ea-bbed-c40511799fe1" elementFormDefault="qualified">
    <xsd:import namespace="http://schemas.microsoft.com/office/2006/documentManagement/types"/>
    <xsd:import namespace="http://schemas.microsoft.com/office/infopath/2007/PartnerControls"/>
    <xsd:element name="ActivityDate" ma:index="2" nillable="true" ma:displayName="Activity Date" ma:format="DateOnly" ma:internalName="ActivityDate">
      <xsd:simpleType>
        <xsd:restriction base="dms:DateTime"/>
      </xsd:simpleType>
    </xsd:element>
    <xsd:element name="DocStatus" ma:index="3" ma:displayName="Doc Status" ma:default="Active" ma:description="Doc can be set to active (default) or inactive based on disposition rules set forth in file plan for relevant content type" ma:format="Dropdown" ma:internalName="DocStatus">
      <xsd:simpleType>
        <xsd:restriction base="dms:Choice">
          <xsd:enumeration value="Active"/>
          <xsd:enumeration value="Inactive"/>
          <xsd:enumeration value="Published"/>
          <xsd:enumeration value="On Hold"/>
          <xsd:enumeration value="Waiting on Approval for Distruction"/>
          <xsd:enumeration value="Approved for Destruction"/>
          <xsd:enumeration value="Transfer to NARA"/>
        </xsd:restriction>
      </xsd:simpleType>
    </xsd:element>
    <xsd:element name="DateDeclaredAsRecord" ma:index="4" nillable="true" ma:displayName="Date Declared As Record" ma:description="Date doc is declared as a record" ma:format="DateOnly" ma:internalName="DateDeclaredAsRecord">
      <xsd:simpleType>
        <xsd:restriction base="dms:DateTime"/>
      </xsd:simpleType>
    </xsd:element>
    <xsd:element name="DocInactiveDate" ma:index="5" nillable="true" ma:displayName="Doc Inactive Date" ma:description="Date doc is set to inactive based on disposition rules set forth in file plan for relevant content type" ma:format="DateOnly" ma:internalName="DocInactiveDate">
      <xsd:simpleType>
        <xsd:restriction base="dms:DateTime"/>
      </xsd:simpleType>
    </xsd:element>
    <xsd:element name="CorrespondenceAddressees" ma:index="7" nillable="true" ma:displayName="Correspondence Addressees" ma:description="For correspondence, the people/organizations to whom the document was addressed" ma:internalName="CorrespondenceAddressees">
      <xsd:simpleType>
        <xsd:restriction base="dms:Note">
          <xsd:maxLength value="255"/>
        </xsd:restriction>
      </xsd:simpleType>
    </xsd:element>
    <xsd:element name="CutOffDate" ma:index="17" nillable="true" ma:displayName="Cut Off Date" ma:format="DateOnly" ma:hidden="true" ma:internalName="CutOffDate" ma:readOnly="false">
      <xsd:simpleType>
        <xsd:restriction base="dms:DateTime"/>
      </xsd:simpleType>
    </xsd:element>
    <xsd:element name="DeleteDate" ma:index="18" nillable="true" ma:displayName="Delete Date" ma:format="DateOnly" ma:internalName="Delete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2222ef0-b167-44f5-92f7-438fda0857cd" elementFormDefault="qualified">
    <xsd:import namespace="http://schemas.microsoft.com/office/2006/documentManagement/types"/>
    <xsd:import namespace="http://schemas.microsoft.com/office/infopath/2007/PartnerControls"/>
    <xsd:element name="_dlc_DocIdUrl" ma:index="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ersist ID" ma:description="Keep ID on add." ma:hidden="true" ma:internalName="_dlc_DocIdPersistId" ma:readOnly="true">
      <xsd:simpleType>
        <xsd:restriction base="dms:Boolean"/>
      </xsd:simpleType>
    </xsd:element>
    <xsd:element name="_dlc_DocId" ma:index="15" nillable="true" ma:displayName="Document ID Value" ma:description="The value of the document ID assigned to this item." ma:internalName="_dlc_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b7484d-b799-46f8-90dd-63a753cb605c" elementFormDefault="qualified">
    <xsd:import namespace="http://schemas.microsoft.com/office/2006/documentManagement/types"/>
    <xsd:import namespace="http://schemas.microsoft.com/office/infopath/2007/PartnerControls"/>
    <xsd:element name="Audience" ma:index="22" nillable="true" ma:displayName="Audience" ma:format="Dropdown" ma:internalName="Audience">
      <xsd:simpleType>
        <xsd:restriction base="dms:Choice">
          <xsd:enumeration value="Internal"/>
          <xsd:enumeration value="External"/>
        </xsd:restriction>
      </xsd:simpleType>
    </xsd:element>
    <xsd:element name="FileType" ma:index="23" nillable="true" ma:displayName="FileType" ma:format="Dropdown" ma:internalName="FileType">
      <xsd:simpleType>
        <xsd:restriction base="dms:Choice">
          <xsd:enumeration value="Style Guide"/>
          <xsd:enumeration value="Logo"/>
          <xsd:enumeration value="Seal"/>
          <xsd:enumeration value="SubLogo"/>
        </xsd:restriction>
      </xsd:simpleType>
    </xsd:element>
    <xsd:element name="Color" ma:index="24" nillable="true" ma:displayName="Color" ma:format="Dropdown" ma:internalName="Color">
      <xsd:simpleType>
        <xsd:restriction base="dms:Choice">
          <xsd:enumeration value="Color"/>
          <xsd:enumeration value="Black &amp; Whit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utOffDate xmlns="077ee27c-cd7f-49ea-bbed-c40511799fe1" xsi:nil="true"/>
    <DocStatus xmlns="077ee27c-cd7f-49ea-bbed-c40511799fe1">Active</DocStatus>
    <CorrespondenceAddressees xmlns="077ee27c-cd7f-49ea-bbed-c40511799fe1" xsi:nil="true"/>
    <Color xmlns="bfb7484d-b799-46f8-90dd-63a753cb605c" xsi:nil="true"/>
    <DocInactiveDate xmlns="077ee27c-cd7f-49ea-bbed-c40511799fe1" xsi:nil="true"/>
    <ActivityDate xmlns="077ee27c-cd7f-49ea-bbed-c40511799fe1">2014-06-05T04:00:00+00:00</ActivityDate>
    <DateDeclaredAsRecord xmlns="077ee27c-cd7f-49ea-bbed-c40511799fe1" xsi:nil="true"/>
    <_dlc_DocId xmlns="52222ef0-b167-44f5-92f7-438fda0857cd">FSSPT-576-208</_dlc_DocId>
    <_dlc_DocIdUrl xmlns="52222ef0-b167-44f5-92f7-438fda0857cd">
      <Url>https://fiscalservice.treasuryecm.gov/fs/support/GAC/_layouts/DocIdRedir.aspx?ID=FSSPT-576-208</Url>
      <Description>FSSPT-576-208</Description>
    </_dlc_DocIdUrl>
    <Audience xmlns="bfb7484d-b799-46f8-90dd-63a753cb605c" xsi:nil="true"/>
    <FileType xmlns="bfb7484d-b799-46f8-90dd-63a753cb605c">Style Guide</FileType>
    <DeleteDate xmlns="077ee27c-cd7f-49ea-bbed-c40511799fe1" xsi:nil="true"/>
    <_dlc_ExpireDateSaved xmlns="http://schemas.microsoft.com/sharepoint/v3" xsi:nil="true"/>
    <_dlc_ExpireDate xmlns="http://schemas.microsoft.com/sharepoint/v3">2014-06-20T17:24:49+00:00</_dlc_ExpireDate>
  </documentManagement>
</p:properties>
</file>

<file path=customXml/item3.xml><?xml version="1.0" encoding="utf-8"?>
<?mso-contentType ?>
<SharedContentType xmlns="Microsoft.SharePoint.Taxonomy.ContentTypeSync" SourceId="d708172b-2ced-4d43-bfa0-d4568dce9ba6" ContentTypeId="0x010100F2A49D9997933B479E73B45BD20EE2CECD"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p:Policy xmlns:p="office.server.policy" id="" local="true">
  <p:Name>Word Processing, Spreadsheets, Access Data Tables, and Electronic Working Files - 7215.01</p:Name>
  <p:Description/>
  <p:Statement/>
  <p:PolicyItems>
    <p:PolicyItem featureId="Microsoft.Office.RecordsManagement.PolicyFeatures.Expiration" staticId="0x010100F2A49D9997933B479E73B45BD20EE2CECD|-941506551" UniqueId="d2bd333f-68b6-41df-a6a5-aa28c40b5cd4">
      <p:Name>Retention</p:Name>
      <p:Description>Automatic scheduling of content for processing, and performing a retention action on content that has reached its due date.</p:Description>
      <p:CustomData>
        <Schedules nextStageId="4" default="false">
          <Schedule type="Default">
            <stages>
              <data stageId="1">
                <formula id="Microsoft.Office.RecordsManagement.PolicyFeatures.Expiration.Formula.BuiltIn">
                  <number>0</number>
                  <property>Modified</property>
                  <propertyId>28cf69c5-fa48-462a-b5cd-27b6f9d2bd5f</propertyId>
                  <period>days</period>
                </formula>
                <action type="workflow" id="bc2ce0a3-2ac6-4dec-821d-10114aa96235"/>
              </data>
            </stages>
          </Schedule>
          <Schedule type="Record">
            <stages>
              <data stageId="2">
                <formula id="Microsoft.Office.RecordsManagement.PolicyFeatures.Expiration.Formula.BuiltIn">
                  <number>0</number>
                  <property>DateDeclaredAsRecord</property>
                  <propertyId>2e647766-aaf5-4aca-a666-93211ca77118</propertyId>
                  <period>days</period>
                </formula>
                <action type="workflow" id="4424af61-fbcc-4909-af17-dbf67e9af050"/>
              </data>
              <data stageId="3">
                <formula id="Microsoft.Office.RecordsManagement.PolicyFeatures.Expiration.Formula.BuiltIn">
                  <number>0</number>
                  <property>DeleteDate</property>
                  <propertyId>7f5f5ef3-dbe1-4f20-9a7f-9f4a912a2624</propertyId>
                  <period>days</period>
                </formula>
                <action type="action" id="Microsoft.Office.RecordsManagement.PolicyFeatures.Expiration.Action.Delete"/>
              </data>
            </stages>
          </Schedule>
        </Schedules>
      </p:CustomData>
    </p:PolicyItem>
  </p:PolicyItems>
</p:Policy>
</file>

<file path=customXml/item6.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DCCC861-2EBC-49BD-A196-B57ED96617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77ee27c-cd7f-49ea-bbed-c40511799fe1"/>
    <ds:schemaRef ds:uri="52222ef0-b167-44f5-92f7-438fda0857cd"/>
    <ds:schemaRef ds:uri="bfb7484d-b799-46f8-90dd-63a753cb60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614194-65B4-4975-B73C-5B2B7065A0A0}">
  <ds:schemaRefs>
    <ds:schemaRef ds:uri="http://purl.org/dc/dcmitype/"/>
    <ds:schemaRef ds:uri="http://schemas.microsoft.com/sharepoint/v3"/>
    <ds:schemaRef ds:uri="http://schemas.microsoft.com/office/infopath/2007/PartnerControls"/>
    <ds:schemaRef ds:uri="http://www.w3.org/XML/1998/namespace"/>
    <ds:schemaRef ds:uri="http://purl.org/dc/elements/1.1/"/>
    <ds:schemaRef ds:uri="077ee27c-cd7f-49ea-bbed-c40511799fe1"/>
    <ds:schemaRef ds:uri="http://purl.org/dc/terms/"/>
    <ds:schemaRef ds:uri="http://schemas.microsoft.com/office/2006/documentManagement/types"/>
    <ds:schemaRef ds:uri="52222ef0-b167-44f5-92f7-438fda0857cd"/>
    <ds:schemaRef ds:uri="bfb7484d-b799-46f8-90dd-63a753cb605c"/>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78A54A5B-C0CF-479F-96E9-38C7C0C688E2}">
  <ds:schemaRefs>
    <ds:schemaRef ds:uri="Microsoft.SharePoint.Taxonomy.ContentTypeSync"/>
  </ds:schemaRefs>
</ds:datastoreItem>
</file>

<file path=customXml/itemProps4.xml><?xml version="1.0" encoding="utf-8"?>
<ds:datastoreItem xmlns:ds="http://schemas.openxmlformats.org/officeDocument/2006/customXml" ds:itemID="{90F1A206-462C-4E19-A065-65B85FB8812C}">
  <ds:schemaRefs>
    <ds:schemaRef ds:uri="http://schemas.microsoft.com/sharepoint/v3/contenttype/forms"/>
  </ds:schemaRefs>
</ds:datastoreItem>
</file>

<file path=customXml/itemProps5.xml><?xml version="1.0" encoding="utf-8"?>
<ds:datastoreItem xmlns:ds="http://schemas.openxmlformats.org/officeDocument/2006/customXml" ds:itemID="{84FC51A9-12CD-4754-BABF-3F8E413D30D7}">
  <ds:schemaRefs>
    <ds:schemaRef ds:uri="office.server.policy"/>
  </ds:schemaRefs>
</ds:datastoreItem>
</file>

<file path=customXml/itemProps6.xml><?xml version="1.0" encoding="utf-8"?>
<ds:datastoreItem xmlns:ds="http://schemas.openxmlformats.org/officeDocument/2006/customXml" ds:itemID="{3A2E1160-6AE6-4CC1-8CFA-6604C8A8271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Bureau of the Fiscal Service PPT Template</Template>
  <TotalTime>2930</TotalTime>
  <Words>419</Words>
  <Application>Microsoft Office PowerPoint</Application>
  <PresentationFormat>On-screen Show (4:3)</PresentationFormat>
  <Paragraphs>56</Paragraphs>
  <Slides>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Bureau of the Fiscal Service PPT Template</vt:lpstr>
      <vt:lpstr>PowerPoint Presentation</vt:lpstr>
      <vt:lpstr>PowerPoint Presentation</vt:lpstr>
      <vt:lpstr>PowerPoint Presentation</vt:lpstr>
      <vt:lpstr>PowerPoint Presentation</vt:lpstr>
      <vt:lpstr>PowerPoint Presentation</vt:lpstr>
      <vt:lpstr>PowerPoint Presentation</vt:lpstr>
    </vt:vector>
  </TitlesOfParts>
  <Company>Dept. of the Treasury, FMS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D. Battle</dc:creator>
  <cp:lastModifiedBy>Joel Edward Erb</cp:lastModifiedBy>
  <cp:revision>88</cp:revision>
  <cp:lastPrinted>2018-06-28T18:22:08Z</cp:lastPrinted>
  <dcterms:created xsi:type="dcterms:W3CDTF">2014-06-05T14:12:22Z</dcterms:created>
  <dcterms:modified xsi:type="dcterms:W3CDTF">2020-04-30T20:24:51Z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96ae1424-2645-4f5b-88c4-f91665cf5260</vt:lpwstr>
  </property>
  <property fmtid="{D5CDD505-2E9C-101B-9397-08002B2CF9AE}" pid="3" name="ContentTypeId">
    <vt:lpwstr>0x010100F2A49D9997933B479E73B45BD20EE2CECD001116EB1E15AA1F4BB832B3E0300E04E0</vt:lpwstr>
  </property>
  <property fmtid="{D5CDD505-2E9C-101B-9397-08002B2CF9AE}" pid="4" name="_dlc_policyId">
    <vt:lpwstr>0x010100F2A49D9997933B479E73B45BD20EE2CECD|-941506551</vt:lpwstr>
  </property>
  <property fmtid="{D5CDD505-2E9C-101B-9397-08002B2CF9AE}" pid="5" name="ItemRetentionFormula">
    <vt:lpwstr>&lt;formula id="Microsoft.Office.RecordsManagement.PolicyFeatures.Expiration.Formula.BuiltIn"&gt;&lt;number&gt;0&lt;/number&gt;&lt;property&gt;Modified&lt;/property&gt;&lt;propertyId&gt;28cf69c5-fa48-462a-b5cd-27b6f9d2bd5f&lt;/propertyId&gt;&lt;period&gt;days&lt;/period&gt;&lt;/formula&gt;</vt:lpwstr>
  </property>
</Properties>
</file>