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14"/>
  </p:notesMasterIdLst>
  <p:handoutMasterIdLst>
    <p:handoutMasterId r:id="rId15"/>
  </p:handoutMasterIdLst>
  <p:sldIdLst>
    <p:sldId id="466" r:id="rId3"/>
    <p:sldId id="515" r:id="rId4"/>
    <p:sldId id="535" r:id="rId5"/>
    <p:sldId id="534" r:id="rId6"/>
    <p:sldId id="531" r:id="rId7"/>
    <p:sldId id="532" r:id="rId8"/>
    <p:sldId id="491" r:id="rId9"/>
    <p:sldId id="536" r:id="rId10"/>
    <p:sldId id="537" r:id="rId11"/>
    <p:sldId id="538" r:id="rId12"/>
    <p:sldId id="53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initials="m" lastIdx="13" clrIdx="0"/>
  <p:cmAuthor id="1" name="Douglas Orr" initials="DO" lastIdx="19" clrIdx="1"/>
  <p:cmAuthor id="2" name="SCriss" initials="SRC" lastIdx="0" clrIdx="2"/>
  <p:cmAuthor id="3" name="Sarah Rae Criss" initials="SRC" lastIdx="2" clrIdx="3">
    <p:extLst>
      <p:ext uri="{19B8F6BF-5375-455C-9EA6-DF929625EA0E}">
        <p15:presenceInfo xmlns:p15="http://schemas.microsoft.com/office/powerpoint/2012/main" userId="S-1-5-21-3265410665-4112887084-1777731901-7956" providerId="AD"/>
      </p:ext>
    </p:extLst>
  </p:cmAuthor>
  <p:cmAuthor id="4" name="Monica L. Allen" initials="MLA" lastIdx="5" clrIdx="4">
    <p:extLst>
      <p:ext uri="{19B8F6BF-5375-455C-9EA6-DF929625EA0E}">
        <p15:presenceInfo xmlns:p15="http://schemas.microsoft.com/office/powerpoint/2012/main" userId="S-1-5-21-3265410665-4112887084-1777731901-8715" providerId="AD"/>
      </p:ext>
    </p:extLst>
  </p:cmAuthor>
  <p:cmAuthor id="5" name="Mallory N. Beck" initials="MNB" lastIdx="5" clrIdx="5">
    <p:extLst>
      <p:ext uri="{19B8F6BF-5375-455C-9EA6-DF929625EA0E}">
        <p15:presenceInfo xmlns:p15="http://schemas.microsoft.com/office/powerpoint/2012/main" userId="S-1-5-21-3265410665-4112887084-1777731901-7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53"/>
    <a:srgbClr val="36ADE1"/>
    <a:srgbClr val="B9E5C0"/>
    <a:srgbClr val="036A37"/>
    <a:srgbClr val="5EC26F"/>
    <a:srgbClr val="008A3E"/>
    <a:srgbClr val="E4E404"/>
    <a:srgbClr val="C2CD33"/>
    <a:srgbClr val="E54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6344" autoAdjust="0"/>
  </p:normalViewPr>
  <p:slideViewPr>
    <p:cSldViewPr>
      <p:cViewPr varScale="1">
        <p:scale>
          <a:sx n="87" d="100"/>
          <a:sy n="87" d="100"/>
        </p:scale>
        <p:origin x="1146" y="78"/>
      </p:cViewPr>
      <p:guideLst>
        <p:guide orient="horz" pos="2160"/>
        <p:guide pos="2880"/>
      </p:guideLst>
    </p:cSldViewPr>
  </p:slideViewPr>
  <p:outlineViewPr>
    <p:cViewPr>
      <p:scale>
        <a:sx n="33" d="100"/>
        <a:sy n="33" d="100"/>
      </p:scale>
      <p:origin x="0" y="200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42" y="-90"/>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219"/>
        <c:overlap val="-27"/>
        <c:axId val="541594064"/>
        <c:axId val="541592752"/>
      </c:barChart>
      <c:catAx>
        <c:axId val="54159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41592752"/>
        <c:crossesAt val="0"/>
        <c:auto val="1"/>
        <c:lblAlgn val="ctr"/>
        <c:lblOffset val="100"/>
        <c:noMultiLvlLbl val="0"/>
      </c:catAx>
      <c:valAx>
        <c:axId val="541592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41594064"/>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219"/>
        <c:overlap val="-27"/>
        <c:axId val="541594064"/>
        <c:axId val="541592752"/>
      </c:barChart>
      <c:catAx>
        <c:axId val="54159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41592752"/>
        <c:crossesAt val="0"/>
        <c:auto val="1"/>
        <c:lblAlgn val="ctr"/>
        <c:lblOffset val="100"/>
        <c:noMultiLvlLbl val="0"/>
      </c:catAx>
      <c:valAx>
        <c:axId val="541592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41594064"/>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219"/>
        <c:overlap val="-27"/>
        <c:axId val="541594064"/>
        <c:axId val="541592752"/>
      </c:barChart>
      <c:catAx>
        <c:axId val="54159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41592752"/>
        <c:crossesAt val="0"/>
        <c:auto val="1"/>
        <c:lblAlgn val="ctr"/>
        <c:lblOffset val="100"/>
        <c:noMultiLvlLbl val="0"/>
      </c:catAx>
      <c:valAx>
        <c:axId val="541592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41594064"/>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763" tIns="45881" rIns="91763" bIns="45881" rtlCol="0"/>
          <a:lstStyle>
            <a:lvl1pPr algn="l">
              <a:defRPr sz="11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763" tIns="45881" rIns="91763" bIns="45881" rtlCol="0"/>
          <a:lstStyle>
            <a:lvl1pPr algn="r">
              <a:defRPr sz="1100"/>
            </a:lvl1pPr>
          </a:lstStyle>
          <a:p>
            <a:fld id="{88B72C4B-9D2E-48EF-B63D-9EC6DE19A3C8}" type="datetimeFigureOut">
              <a:rPr lang="en-US" smtClean="0"/>
              <a:t>2/14/2018</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763" tIns="45881" rIns="91763" bIns="4588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763" tIns="45881" rIns="91763" bIns="45881" rtlCol="0" anchor="b"/>
          <a:lstStyle>
            <a:lvl1pPr algn="r">
              <a:defRPr sz="1100"/>
            </a:lvl1pPr>
          </a:lstStyle>
          <a:p>
            <a:fld id="{6948DC64-BE8D-464E-916C-2D0985625559}" type="slidenum">
              <a:rPr lang="en-US" smtClean="0"/>
              <a:t>‹#›</a:t>
            </a:fld>
            <a:endParaRPr lang="en-US" dirty="0"/>
          </a:p>
        </p:txBody>
      </p:sp>
    </p:spTree>
    <p:extLst>
      <p:ext uri="{BB962C8B-B14F-4D97-AF65-F5344CB8AC3E}">
        <p14:creationId xmlns:p14="http://schemas.microsoft.com/office/powerpoint/2010/main" val="1019104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763" tIns="45881" rIns="91763" bIns="45881" rtlCol="0"/>
          <a:lstStyle>
            <a:lvl1pPr algn="l">
              <a:defRPr sz="11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763" tIns="45881" rIns="91763" bIns="45881" rtlCol="0"/>
          <a:lstStyle>
            <a:lvl1pPr algn="r">
              <a:defRPr sz="1100"/>
            </a:lvl1pPr>
          </a:lstStyle>
          <a:p>
            <a:fld id="{59E45C4A-76D3-4E86-ADC8-C599867EC4DB}" type="datetimeFigureOut">
              <a:rPr lang="en-US" smtClean="0"/>
              <a:t>2/14/2018</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763" tIns="45881" rIns="91763" bIns="4588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763" tIns="45881" rIns="91763" bIns="45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763" tIns="45881" rIns="91763" bIns="4588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763" tIns="45881" rIns="91763" bIns="45881" rtlCol="0" anchor="b"/>
          <a:lstStyle>
            <a:lvl1pPr algn="r">
              <a:defRPr sz="1100"/>
            </a:lvl1pPr>
          </a:lstStyle>
          <a:p>
            <a:fld id="{F84A17C7-C699-4286-8B95-0D2EA1AEB026}" type="slidenum">
              <a:rPr lang="en-US" smtClean="0"/>
              <a:t>‹#›</a:t>
            </a:fld>
            <a:endParaRPr lang="en-US" dirty="0"/>
          </a:p>
        </p:txBody>
      </p:sp>
    </p:spTree>
    <p:extLst>
      <p:ext uri="{BB962C8B-B14F-4D97-AF65-F5344CB8AC3E}">
        <p14:creationId xmlns:p14="http://schemas.microsoft.com/office/powerpoint/2010/main" val="20813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a:t>
            </a:fld>
            <a:endParaRPr lang="en-US" dirty="0"/>
          </a:p>
        </p:txBody>
      </p:sp>
    </p:spTree>
    <p:extLst>
      <p:ext uri="{BB962C8B-B14F-4D97-AF65-F5344CB8AC3E}">
        <p14:creationId xmlns:p14="http://schemas.microsoft.com/office/powerpoint/2010/main" val="396407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EB2A-2C34-468A-9FF8-6E9E72CD5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0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EB2A-2C34-468A-9FF8-6E9E72CD5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8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EB2A-2C34-468A-9FF8-6E9E72CD5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56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EB2A-2C34-468A-9FF8-6E9E72CD5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2"/>
          <p:cNvSpPr>
            <a:spLocks noGrp="1"/>
          </p:cNvSpPr>
          <p:nvPr>
            <p:ph type="body" idx="3"/>
          </p:nvPr>
        </p:nvSpPr>
        <p:spPr>
          <a:xfrm>
            <a:off x="701040" y="4444631"/>
            <a:ext cx="5608320" cy="4210704"/>
          </a:xfrm>
        </p:spPr>
        <p:txBody>
          <a:bodyPr/>
          <a:lstStyle/>
          <a:p>
            <a:r>
              <a:rPr lang="en-US" b="1" dirty="0" smtClean="0"/>
              <a:t>Final Notes (only cover if needed): </a:t>
            </a:r>
          </a:p>
          <a:p>
            <a:pPr marL="174708" indent="-174708">
              <a:buFont typeface="Arial" panose="020B0604020202020204" pitchFamily="34" charset="0"/>
              <a:buChar char="•"/>
            </a:pPr>
            <a:r>
              <a:rPr lang="en-US" dirty="0" smtClean="0"/>
              <a:t>The 1S setup is better for external agency access, making it a good fit for SS.</a:t>
            </a:r>
          </a:p>
          <a:p>
            <a:pPr marL="174708" indent="-174708">
              <a:buFont typeface="Arial" panose="020B0604020202020204" pitchFamily="34" charset="0"/>
              <a:buChar char="•"/>
            </a:pPr>
            <a:r>
              <a:rPr lang="en-US" dirty="0" smtClean="0"/>
              <a:t>1S does not have a component that is equivalent to CDM, making it a bad fit for FR publication.  CDM is a client installed application, making it a bad fit for SS.</a:t>
            </a:r>
          </a:p>
          <a:p>
            <a:pPr marL="174708" indent="-174708">
              <a:buFont typeface="Arial" panose="020B0604020202020204" pitchFamily="34" charset="0"/>
              <a:buChar char="•"/>
            </a:pPr>
            <a:r>
              <a:rPr lang="en-US" dirty="0" smtClean="0"/>
              <a:t>The crosswalking aspect of creating agency financial statements can be done in either system.</a:t>
            </a:r>
          </a:p>
          <a:p>
            <a:pPr marL="174708" indent="-174708">
              <a:buFont typeface="Arial" panose="020B0604020202020204" pitchFamily="34" charset="0"/>
              <a:buChar char="•"/>
            </a:pPr>
            <a:r>
              <a:rPr lang="en-US" dirty="0" smtClean="0"/>
              <a:t>Conceptually, it makes sense to do the data analysis work to crosswalk agency financial statements from GTAS as a conduit to the FR in Cognos as a proof of concept.  If decisions are made that send us down the path of needing external agency access in Cognos, it would make sense to take another look at 1S.  At that point, we will have plenty of 1S experience from the SS project.  Additionally, it would not be a huge stretch to re-create the data hierarchies in 1S from the Cognos proof of concept work.</a:t>
            </a:r>
            <a:endParaRPr lang="en-US" dirty="0"/>
          </a:p>
        </p:txBody>
      </p:sp>
    </p:spTree>
    <p:extLst>
      <p:ext uri="{BB962C8B-B14F-4D97-AF65-F5344CB8AC3E}">
        <p14:creationId xmlns:p14="http://schemas.microsoft.com/office/powerpoint/2010/main" val="180245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7</a:t>
            </a:fld>
            <a:endParaRPr lang="en-US" dirty="0"/>
          </a:p>
        </p:txBody>
      </p:sp>
    </p:spTree>
    <p:extLst>
      <p:ext uri="{BB962C8B-B14F-4D97-AF65-F5344CB8AC3E}">
        <p14:creationId xmlns:p14="http://schemas.microsoft.com/office/powerpoint/2010/main" val="175918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8</a:t>
            </a:fld>
            <a:endParaRPr lang="en-US" dirty="0"/>
          </a:p>
        </p:txBody>
      </p:sp>
    </p:spTree>
    <p:extLst>
      <p:ext uri="{BB962C8B-B14F-4D97-AF65-F5344CB8AC3E}">
        <p14:creationId xmlns:p14="http://schemas.microsoft.com/office/powerpoint/2010/main" val="408863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9</a:t>
            </a:fld>
            <a:endParaRPr lang="en-US" dirty="0"/>
          </a:p>
        </p:txBody>
      </p:sp>
    </p:spTree>
    <p:extLst>
      <p:ext uri="{BB962C8B-B14F-4D97-AF65-F5344CB8AC3E}">
        <p14:creationId xmlns:p14="http://schemas.microsoft.com/office/powerpoint/2010/main" val="246997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EB2A-2C34-468A-9FF8-6E9E72CD5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32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45820"/>
            <a:ext cx="52120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Logo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856"/>
              </a:solidFill>
              <a:effectLst/>
              <a:uLnTx/>
              <a:uFillTx/>
              <a:latin typeface="Calibri"/>
              <a:ea typeface="+mn-ea"/>
              <a:cs typeface="+mn-cs"/>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3"/>
          <a:stretch/>
        </p:blipFill>
        <p:spPr>
          <a:xfrm>
            <a:off x="7040492" y="6212133"/>
            <a:ext cx="1821992" cy="554935"/>
          </a:xfrm>
          <a:prstGeom prst="rect">
            <a:avLst/>
          </a:prstGeom>
        </p:spPr>
      </p:pic>
      <p:sp>
        <p:nvSpPr>
          <p:cNvPr id="4" name="Picture Placeholder 3"/>
          <p:cNvSpPr>
            <a:spLocks noGrp="1"/>
          </p:cNvSpPr>
          <p:nvPr>
            <p:ph type="pic" sz="quarter" idx="10" hasCustomPrompt="1"/>
          </p:nvPr>
        </p:nvSpPr>
        <p:spPr>
          <a:xfrm>
            <a:off x="228600" y="335280"/>
            <a:ext cx="5212080" cy="1645920"/>
          </a:xfrm>
          <a:prstGeom prst="rect">
            <a:avLst/>
          </a:prstGeom>
        </p:spPr>
        <p:txBody>
          <a:bodyPr/>
          <a:lstStyle>
            <a:lvl1pPr marL="0" indent="0" algn="ctr">
              <a:buNone/>
              <a:defRPr sz="2200" baseline="0">
                <a:latin typeface="Arial" panose="020B0604020202020204" pitchFamily="34" charset="0"/>
                <a:cs typeface="Arial" panose="020B0604020202020204" pitchFamily="34" charset="0"/>
              </a:defRPr>
            </a:lvl1pPr>
          </a:lstStyle>
          <a:p>
            <a:r>
              <a:rPr lang="en-US" dirty="0" smtClean="0"/>
              <a:t>Click picture to add business line or product/ service sub logo</a:t>
            </a:r>
          </a:p>
        </p:txBody>
      </p:sp>
    </p:spTree>
    <p:extLst>
      <p:ext uri="{BB962C8B-B14F-4D97-AF65-F5344CB8AC3E}">
        <p14:creationId xmlns:p14="http://schemas.microsoft.com/office/powerpoint/2010/main" val="317123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228600" y="965676"/>
            <a:ext cx="86868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 name="Straight Connector 15"/>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cxnSp>
        <p:nvCxnSpPr>
          <p:cNvPr id="18" name="Straight Connector 17"/>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Page </a:t>
            </a:r>
            <a:fld id="{23B54F64-4D77-425A-BD5E-0504AD8FCA49}"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2" name="Content Placeholder 21"/>
          <p:cNvSpPr>
            <a:spLocks noGrp="1"/>
          </p:cNvSpPr>
          <p:nvPr>
            <p:ph sz="quarter" idx="10" hasCustomPrompt="1"/>
          </p:nvPr>
        </p:nvSpPr>
        <p:spPr>
          <a:xfrm>
            <a:off x="228600" y="965676"/>
            <a:ext cx="86868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Tree>
    <p:extLst>
      <p:ext uri="{BB962C8B-B14F-4D97-AF65-F5344CB8AC3E}">
        <p14:creationId xmlns:p14="http://schemas.microsoft.com/office/powerpoint/2010/main" val="65477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5"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
        <p:nvSpPr>
          <p:cNvPr id="22"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Page </a:t>
            </a:r>
            <a:fld id="{23B54F64-4D77-425A-BD5E-0504AD8FCA49}"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504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4270811"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676400"/>
            <a:ext cx="42687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048" y="990600"/>
            <a:ext cx="423800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676400"/>
            <a:ext cx="4242816"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cxnSp>
        <p:nvCxnSpPr>
          <p:cNvPr id="20" name="Straight Connector 19"/>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22" name="Picture 21"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3"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
        <p:nvSpPr>
          <p:cNvPr id="2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Page </a:t>
            </a:r>
            <a:fld id="{23B54F64-4D77-425A-BD5E-0504AD8FCA49}"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13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pic>
        <p:nvPicPr>
          <p:cNvPr id="13" name="Picture 12"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Page </a:t>
            </a:r>
            <a:fld id="{23B54F64-4D77-425A-BD5E-0504AD8FCA49}"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894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L</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EAD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T</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RANSFORM </a:t>
            </a:r>
            <a:r>
              <a:rPr kumimoji="0" lang="en-US" sz="14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D</a:t>
            </a:r>
            <a:r>
              <a:rPr kumimoji="0" lang="en-US" sz="1200" b="1" i="0" u="none" strike="noStrike" kern="1200" cap="none" spc="300" normalizeH="0" baseline="0" noProof="0" dirty="0" smtClean="0">
                <a:ln>
                  <a:noFill/>
                </a:ln>
                <a:solidFill>
                  <a:srgbClr val="043253"/>
                </a:solidFill>
                <a:effectLst/>
                <a:uLnTx/>
                <a:uFillTx/>
                <a:latin typeface="Arial" panose="020B0604020202020204" pitchFamily="34" charset="0"/>
                <a:ea typeface="+mn-ea"/>
                <a:cs typeface="Arial" panose="020B0604020202020204" pitchFamily="34" charset="0"/>
              </a:rPr>
              <a:t>ELIVER</a:t>
            </a:r>
            <a:endParaRPr kumimoji="0" lang="en-US" sz="1800" b="1" i="0" u="none" strike="noStrike" kern="1200" cap="none" spc="30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cxnSp>
        <p:nvCxnSpPr>
          <p:cNvPr id="15" name="Straight Connector 14"/>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Contact Information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9" name="Picture Placeholder 3"/>
          <p:cNvSpPr>
            <a:spLocks noGrp="1"/>
          </p:cNvSpPr>
          <p:nvPr>
            <p:ph type="pic" sz="quarter" idx="10" hasCustomPrompt="1"/>
          </p:nvPr>
        </p:nvSpPr>
        <p:spPr>
          <a:xfrm>
            <a:off x="484632" y="1243584"/>
            <a:ext cx="2944368"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dirty="0" smtClean="0"/>
              <a:t>Click picture to add sub logo</a:t>
            </a:r>
          </a:p>
        </p:txBody>
      </p:sp>
      <p:sp>
        <p:nvSpPr>
          <p:cNvPr id="21"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Page </a:t>
            </a:r>
            <a:fld id="{23B54F64-4D77-425A-BD5E-0504AD8FCA49}"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077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11"/>
          <a:stretch/>
        </p:blipFill>
        <p:spPr bwMode="auto">
          <a:xfrm>
            <a:off x="1905000" y="3212538"/>
            <a:ext cx="5334000"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009"/>
          <a:stretch/>
        </p:blipFill>
        <p:spPr bwMode="auto">
          <a:xfrm>
            <a:off x="1570788" y="2438400"/>
            <a:ext cx="6002424" cy="83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userDrawn="1"/>
        </p:nvCxnSpPr>
        <p:spPr>
          <a:xfrm>
            <a:off x="228600" y="4267200"/>
            <a:ext cx="868680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400" y="5827693"/>
            <a:ext cx="37338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you wish to use the business line or product/service sub logo title slide, please insert the appropriate sub logo by clicking the picture icon on the “Sub Logo”  title slide.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2"/>
          <p:cNvSpPr txBox="1">
            <a:spLocks/>
          </p:cNvSpPr>
          <p:nvPr userDrawn="1"/>
        </p:nvSpPr>
        <p:spPr>
          <a:xfrm>
            <a:off x="228600" y="838200"/>
            <a:ext cx="8686800" cy="17323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General tips: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These templates can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be used for all external and internal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presentations and handouts.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Insert page numbers from the “Insert” tab.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Ensure all text is in “Arial” font.</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If color is used, ensure color selection is consistent with the template. For your reference, a few of the Fiscal Service colors are provided below.</a:t>
            </a: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PowerPoint Usage Guide</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85900" y="4424304"/>
            <a:ext cx="1828800" cy="1366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18571" y="4424303"/>
            <a:ext cx="1821656"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userDrawn="1"/>
        </p:nvSpPr>
        <p:spPr>
          <a:xfrm>
            <a:off x="4800599" y="5827693"/>
            <a:ext cx="3657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insert the appropriate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line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product/service sub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logo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clicking the picture icon 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“Contact Information” slide.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995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Logo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856"/>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3"/>
          <a:stretch/>
        </p:blipFill>
        <p:spPr>
          <a:xfrm>
            <a:off x="7040492" y="6212133"/>
            <a:ext cx="1821992" cy="554935"/>
          </a:xfrm>
          <a:prstGeom prst="rect">
            <a:avLst/>
          </a:prstGeom>
        </p:spPr>
      </p:pic>
      <p:sp>
        <p:nvSpPr>
          <p:cNvPr id="4" name="Picture Placeholder 3"/>
          <p:cNvSpPr>
            <a:spLocks noGrp="1"/>
          </p:cNvSpPr>
          <p:nvPr>
            <p:ph type="pic" sz="quarter" idx="10" hasCustomPrompt="1"/>
          </p:nvPr>
        </p:nvSpPr>
        <p:spPr>
          <a:xfrm>
            <a:off x="228600" y="335280"/>
            <a:ext cx="5212080" cy="1645920"/>
          </a:xfrm>
          <a:prstGeom prst="rect">
            <a:avLst/>
          </a:prstGeom>
        </p:spPr>
        <p:txBody>
          <a:bodyPr/>
          <a:lstStyle>
            <a:lvl1pPr marL="0" indent="0" algn="ctr">
              <a:buNone/>
              <a:defRPr sz="2200" baseline="0">
                <a:latin typeface="Arial" panose="020B0604020202020204" pitchFamily="34" charset="0"/>
                <a:cs typeface="Arial" panose="020B0604020202020204" pitchFamily="34" charset="0"/>
              </a:defRPr>
            </a:lvl1pPr>
          </a:lstStyle>
          <a:p>
            <a:r>
              <a:rPr lang="en-US" dirty="0" smtClean="0"/>
              <a:t>Click picture to add business line or product/ service sub logo</a:t>
            </a:r>
          </a:p>
        </p:txBody>
      </p:sp>
    </p:spTree>
    <p:extLst>
      <p:ext uri="{BB962C8B-B14F-4D97-AF65-F5344CB8AC3E}">
        <p14:creationId xmlns:p14="http://schemas.microsoft.com/office/powerpoint/2010/main" val="95628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228600" y="965676"/>
            <a:ext cx="86868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Page</a:t>
            </a:r>
            <a:r>
              <a:rPr lang="en-US" sz="1400" baseline="0" dirty="0" smtClean="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2" name="Content Placeholder 21"/>
          <p:cNvSpPr>
            <a:spLocks noGrp="1"/>
          </p:cNvSpPr>
          <p:nvPr>
            <p:ph sz="quarter" idx="10" hasCustomPrompt="1"/>
          </p:nvPr>
        </p:nvSpPr>
        <p:spPr>
          <a:xfrm>
            <a:off x="228600" y="965676"/>
            <a:ext cx="8686800" cy="5206524"/>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Tree>
    <p:extLst>
      <p:ext uri="{BB962C8B-B14F-4D97-AF65-F5344CB8AC3E}">
        <p14:creationId xmlns:p14="http://schemas.microsoft.com/office/powerpoint/2010/main" val="35861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5"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
        <p:nvSpPr>
          <p:cNvPr id="22"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Page</a:t>
            </a:r>
            <a:r>
              <a:rPr lang="en-US" sz="1400" baseline="0" dirty="0" smtClean="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4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4270811"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676400"/>
            <a:ext cx="42687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048" y="990600"/>
            <a:ext cx="423800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676400"/>
            <a:ext cx="4242816"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20" name="Straight Connector 19"/>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22" name="Picture 21"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3"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
        <p:nvSpPr>
          <p:cNvPr id="2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Page</a:t>
            </a:r>
            <a:r>
              <a:rPr lang="en-US" sz="1400" baseline="0" dirty="0" smtClean="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43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pic>
        <p:nvPicPr>
          <p:cNvPr id="13" name="Picture 12"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Page</a:t>
            </a:r>
            <a:r>
              <a:rPr lang="en-US" sz="1400" baseline="0" dirty="0" smtClean="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08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cxnSp>
        <p:nvCxnSpPr>
          <p:cNvPr id="15" name="Straight Connector 14"/>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smtClean="0"/>
              <a:t>Contact Information</a:t>
            </a:r>
            <a:endParaRPr lang="en-US" sz="3600" dirty="0"/>
          </a:p>
        </p:txBody>
      </p:sp>
      <p:sp>
        <p:nvSpPr>
          <p:cNvPr id="19" name="Picture Placeholder 3"/>
          <p:cNvSpPr>
            <a:spLocks noGrp="1"/>
          </p:cNvSpPr>
          <p:nvPr>
            <p:ph type="pic" sz="quarter" idx="10" hasCustomPrompt="1"/>
          </p:nvPr>
        </p:nvSpPr>
        <p:spPr>
          <a:xfrm>
            <a:off x="484632" y="1243584"/>
            <a:ext cx="2944368"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dirty="0" smtClean="0"/>
              <a:t>Click picture to add sub logo</a:t>
            </a:r>
          </a:p>
        </p:txBody>
      </p:sp>
      <p:sp>
        <p:nvSpPr>
          <p:cNvPr id="21"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Page</a:t>
            </a:r>
            <a:r>
              <a:rPr lang="en-US" sz="1400" baseline="0" dirty="0" smtClean="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81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11"/>
          <a:stretch/>
        </p:blipFill>
        <p:spPr bwMode="auto">
          <a:xfrm>
            <a:off x="1905000" y="3212538"/>
            <a:ext cx="5334000"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009"/>
          <a:stretch/>
        </p:blipFill>
        <p:spPr bwMode="auto">
          <a:xfrm>
            <a:off x="1570788" y="2438400"/>
            <a:ext cx="6002424" cy="83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userDrawn="1"/>
        </p:nvCxnSpPr>
        <p:spPr>
          <a:xfrm>
            <a:off x="228600" y="4267200"/>
            <a:ext cx="868680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400" y="5827693"/>
            <a:ext cx="37338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If you wish to use the</a:t>
            </a:r>
            <a:r>
              <a:rPr lang="en-US" sz="1400" baseline="0" dirty="0" smtClean="0">
                <a:latin typeface="Arial" panose="020B0604020202020204" pitchFamily="34" charset="0"/>
                <a:cs typeface="Arial" panose="020B0604020202020204" pitchFamily="34" charset="0"/>
              </a:rPr>
              <a:t> business line or product/service sub logo title slide, please insert the appropriate sub logo by clicking the picture icon on the “Sub Logo”  title slide.</a:t>
            </a:r>
            <a:endParaRPr lang="en-US" sz="1400" dirty="0">
              <a:latin typeface="Arial" panose="020B0604020202020204" pitchFamily="34" charset="0"/>
              <a:cs typeface="Arial" panose="020B0604020202020204" pitchFamily="34" charset="0"/>
            </a:endParaRPr>
          </a:p>
        </p:txBody>
      </p:sp>
      <p:sp>
        <p:nvSpPr>
          <p:cNvPr id="6" name="Title 2"/>
          <p:cNvSpPr txBox="1">
            <a:spLocks/>
          </p:cNvSpPr>
          <p:nvPr userDrawn="1"/>
        </p:nvSpPr>
        <p:spPr>
          <a:xfrm>
            <a:off x="228600" y="838200"/>
            <a:ext cx="8686800" cy="17323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sz="2200" b="1" u="none" dirty="0" smtClean="0"/>
              <a:t>General tips:</a:t>
            </a:r>
          </a:p>
          <a:p>
            <a:pPr marL="285750" indent="-285750">
              <a:buFont typeface="Arial" panose="020B0604020202020204" pitchFamily="34" charset="0"/>
              <a:buChar char="•"/>
            </a:pPr>
            <a:r>
              <a:rPr lang="en-US" sz="1600" dirty="0" smtClean="0"/>
              <a:t>These templates</a:t>
            </a:r>
            <a:r>
              <a:rPr lang="en-US" sz="1600" baseline="0" dirty="0" smtClean="0"/>
              <a:t> </a:t>
            </a:r>
            <a:r>
              <a:rPr lang="en-US" sz="1600" dirty="0" smtClean="0"/>
              <a:t>can </a:t>
            </a:r>
            <a:r>
              <a:rPr lang="en-US" sz="1600" dirty="0"/>
              <a:t>be used for all external and internal </a:t>
            </a:r>
            <a:r>
              <a:rPr lang="en-US" sz="1600" dirty="0" smtClean="0"/>
              <a:t>presentations</a:t>
            </a:r>
            <a:r>
              <a:rPr lang="en-US" sz="1600" baseline="0" dirty="0" smtClean="0"/>
              <a:t> and handouts. </a:t>
            </a:r>
            <a:endParaRPr lang="en-US" sz="1600" dirty="0" smtClean="0"/>
          </a:p>
          <a:p>
            <a:pPr marL="285750" indent="-285750">
              <a:buFont typeface="Arial" panose="020B0604020202020204" pitchFamily="34" charset="0"/>
              <a:buChar char="•"/>
            </a:pPr>
            <a:r>
              <a:rPr lang="en-US" sz="1600" dirty="0" smtClean="0"/>
              <a:t>Insert</a:t>
            </a:r>
            <a:r>
              <a:rPr lang="en-US" sz="1600" baseline="0" dirty="0" smtClean="0"/>
              <a:t> page numbers from the “Insert” tab. </a:t>
            </a:r>
            <a:endParaRPr lang="en-US" sz="1600" dirty="0" smtClean="0"/>
          </a:p>
          <a:p>
            <a: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dirty="0" smtClean="0"/>
              <a:t>Ensure all text is in “Arial” font.</a:t>
            </a:r>
          </a:p>
          <a:p>
            <a:pPr marL="285750" indent="-285750">
              <a:buFont typeface="Arial" panose="020B0604020202020204" pitchFamily="34" charset="0"/>
              <a:buChar char="•"/>
            </a:pPr>
            <a:r>
              <a:rPr lang="en-US" sz="1600" dirty="0" smtClean="0"/>
              <a:t>If</a:t>
            </a:r>
            <a:r>
              <a:rPr lang="en-US" sz="1600" baseline="0" dirty="0" smtClean="0"/>
              <a:t> color is used</a:t>
            </a:r>
            <a:r>
              <a:rPr lang="en-US" sz="1600" dirty="0" smtClean="0"/>
              <a:t>, ensure color selection is consistent with the template.</a:t>
            </a:r>
            <a:r>
              <a:rPr lang="en-US" sz="1600" baseline="0" dirty="0" smtClean="0"/>
              <a:t> </a:t>
            </a:r>
            <a:r>
              <a:rPr lang="en-US" sz="1600" dirty="0" smtClean="0"/>
              <a:t>For your reference, a few of the Fiscal Service</a:t>
            </a:r>
            <a:r>
              <a:rPr lang="en-US" sz="1600" baseline="0" dirty="0" smtClean="0"/>
              <a:t> </a:t>
            </a:r>
            <a:r>
              <a:rPr lang="en-US" sz="1600" dirty="0" smtClean="0"/>
              <a:t>colors are provided below.</a:t>
            </a: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smtClean="0"/>
              <a:t>PowerPoint Usage Guide</a:t>
            </a:r>
            <a:endParaRPr lang="en-US" sz="3600" dirty="0"/>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85900" y="4424304"/>
            <a:ext cx="1828800" cy="1366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18571" y="4424303"/>
            <a:ext cx="1821656"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userDrawn="1"/>
        </p:nvSpPr>
        <p:spPr>
          <a:xfrm>
            <a:off x="4800599" y="5827693"/>
            <a:ext cx="36576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Please insert the appropriate </a:t>
            </a:r>
            <a:r>
              <a:rPr lang="en-US" sz="1400" dirty="0">
                <a:latin typeface="Arial" panose="020B0604020202020204" pitchFamily="34" charset="0"/>
                <a:cs typeface="Arial" panose="020B0604020202020204" pitchFamily="34" charset="0"/>
              </a:rPr>
              <a:t>business </a:t>
            </a:r>
            <a:r>
              <a:rPr lang="en-US" sz="1400" dirty="0" smtClean="0">
                <a:latin typeface="Arial" panose="020B0604020202020204" pitchFamily="34" charset="0"/>
                <a:cs typeface="Arial" panose="020B0604020202020204" pitchFamily="34" charset="0"/>
              </a:rPr>
              <a:t>line </a:t>
            </a:r>
            <a:r>
              <a:rPr lang="en-US" sz="1400" dirty="0">
                <a:latin typeface="Arial" panose="020B0604020202020204" pitchFamily="34" charset="0"/>
                <a:cs typeface="Arial" panose="020B0604020202020204" pitchFamily="34" charset="0"/>
              </a:rPr>
              <a:t>or </a:t>
            </a:r>
            <a:r>
              <a:rPr lang="en-US" sz="1400" dirty="0" smtClean="0">
                <a:latin typeface="Arial" panose="020B0604020202020204" pitchFamily="34" charset="0"/>
                <a:cs typeface="Arial" panose="020B0604020202020204" pitchFamily="34" charset="0"/>
              </a:rPr>
              <a:t>product/service sub </a:t>
            </a:r>
            <a:r>
              <a:rPr lang="en-US" sz="1400" dirty="0">
                <a:latin typeface="Arial" panose="020B0604020202020204" pitchFamily="34" charset="0"/>
                <a:cs typeface="Arial" panose="020B0604020202020204" pitchFamily="34" charset="0"/>
              </a:rPr>
              <a:t>logo </a:t>
            </a:r>
            <a:r>
              <a:rPr lang="en-US" sz="1400" dirty="0" smtClean="0">
                <a:latin typeface="Arial" panose="020B0604020202020204" pitchFamily="34" charset="0"/>
                <a:cs typeface="Arial" panose="020B0604020202020204" pitchFamily="34" charset="0"/>
              </a:rPr>
              <a:t>by clicking the picture</a:t>
            </a:r>
            <a:r>
              <a:rPr lang="en-US" sz="1400" baseline="0" dirty="0" smtClean="0">
                <a:latin typeface="Arial" panose="020B0604020202020204" pitchFamily="34" charset="0"/>
                <a:cs typeface="Arial" panose="020B0604020202020204" pitchFamily="34" charset="0"/>
              </a:rPr>
              <a:t> icon </a:t>
            </a:r>
            <a:r>
              <a:rPr lang="en-US" sz="1400" dirty="0" smtClean="0">
                <a:latin typeface="Arial" panose="020B0604020202020204" pitchFamily="34" charset="0"/>
                <a:cs typeface="Arial" panose="020B0604020202020204" pitchFamily="34" charset="0"/>
              </a:rPr>
              <a:t>on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“Contact Information”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33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856"/>
              </a:solidFill>
              <a:effectLst/>
              <a:uLnTx/>
              <a:uFillTx/>
              <a:latin typeface="Calibri"/>
              <a:ea typeface="+mn-ea"/>
              <a:cs typeface="+mn-cs"/>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45820"/>
            <a:ext cx="52120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7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68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5" r:id="rId6"/>
    <p:sldLayoutId id="2147483656" r:id="rId7"/>
    <p:sldLayoutId id="214748365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4958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28" y="3352190"/>
            <a:ext cx="8991600" cy="123825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1"/>
                </a:solidFill>
                <a:latin typeface="+mj-lt"/>
              </a:rPr>
              <a:t>Financial Report of the United States Government (FR) Modernization</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 b="1" dirty="0" smtClean="0">
                <a:solidFill>
                  <a:schemeClr val="tx1"/>
                </a:solidFill>
                <a:latin typeface="+mj-lt"/>
              </a:rPr>
              <a:t>USSGL IRC Meeting March 1, 2018</a:t>
            </a:r>
            <a:endParaRPr lang="en-US" sz="1600" dirty="0">
              <a:solidFill>
                <a:schemeClr val="tx1"/>
              </a:solidFill>
              <a:latin typeface="+mj-lt"/>
            </a:endParaRPr>
          </a:p>
        </p:txBody>
      </p:sp>
    </p:spTree>
    <p:extLst>
      <p:ext uri="{BB962C8B-B14F-4D97-AF65-F5344CB8AC3E}">
        <p14:creationId xmlns:p14="http://schemas.microsoft.com/office/powerpoint/2010/main" val="167687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Reference Handout</a:t>
            </a:r>
            <a:endParaRPr lang="en-US" dirty="0"/>
          </a:p>
        </p:txBody>
      </p:sp>
      <p:sp>
        <p:nvSpPr>
          <p:cNvPr id="3" name="Content Placeholder 2"/>
          <p:cNvSpPr>
            <a:spLocks noGrp="1"/>
          </p:cNvSpPr>
          <p:nvPr>
            <p:ph sz="quarter" idx="11"/>
          </p:nvPr>
        </p:nvSpPr>
        <p:spPr/>
        <p:txBody>
          <a:bodyPr/>
          <a:lstStyle/>
          <a:p>
            <a:r>
              <a:rPr lang="en-US" b="1" dirty="0" smtClean="0"/>
              <a:t>Inventory Note Crosswalk Example</a:t>
            </a:r>
            <a:endParaRPr lang="en-US" b="1" dirty="0"/>
          </a:p>
        </p:txBody>
      </p:sp>
    </p:spTree>
    <p:extLst>
      <p:ext uri="{BB962C8B-B14F-4D97-AF65-F5344CB8AC3E}">
        <p14:creationId xmlns:p14="http://schemas.microsoft.com/office/powerpoint/2010/main" val="335803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smtClean="0"/>
              <a:t>Fiscal Service has established a project team</a:t>
            </a:r>
          </a:p>
          <a:p>
            <a:endParaRPr lang="en-US" sz="2400" dirty="0" smtClean="0"/>
          </a:p>
          <a:p>
            <a:r>
              <a:rPr lang="en-US" sz="2400" dirty="0" smtClean="0"/>
              <a:t>Project team will review system and data requirements (including developing Note Crosswalks)</a:t>
            </a:r>
          </a:p>
          <a:p>
            <a:endParaRPr lang="en-US" sz="2400" dirty="0" smtClean="0"/>
          </a:p>
          <a:p>
            <a:r>
              <a:rPr lang="en-US" sz="2400" dirty="0" smtClean="0"/>
              <a:t>GFRS parallel with replacement process in FY 2018</a:t>
            </a:r>
          </a:p>
          <a:p>
            <a:endParaRPr lang="en-US" sz="2400" dirty="0" smtClean="0"/>
          </a:p>
          <a:p>
            <a:r>
              <a:rPr lang="en-US" sz="2400" dirty="0" smtClean="0"/>
              <a:t>Replace GFRS in FY 2019</a:t>
            </a:r>
          </a:p>
          <a:p>
            <a:pPr lvl="1"/>
            <a:endParaRPr lang="en-US" sz="2000" dirty="0" smtClean="0"/>
          </a:p>
          <a:p>
            <a:pPr lvl="1"/>
            <a:endParaRPr lang="en-US" sz="2000" dirty="0" smtClean="0"/>
          </a:p>
          <a:p>
            <a:pPr lvl="1"/>
            <a:endParaRPr lang="en-US" sz="2000" dirty="0" smtClean="0"/>
          </a:p>
          <a:p>
            <a:endParaRPr lang="en-US" sz="2400" dirty="0" smtClean="0"/>
          </a:p>
          <a:p>
            <a:endParaRPr lang="en-US" sz="2400" dirty="0"/>
          </a:p>
          <a:p>
            <a:pPr lvl="1"/>
            <a:endParaRPr lang="en-US" sz="2000" dirty="0"/>
          </a:p>
          <a:p>
            <a:endParaRPr lang="en-US" sz="2000" dirty="0"/>
          </a:p>
        </p:txBody>
      </p:sp>
      <p:sp>
        <p:nvSpPr>
          <p:cNvPr id="3" name="Content Placeholder 2"/>
          <p:cNvSpPr>
            <a:spLocks noGrp="1"/>
          </p:cNvSpPr>
          <p:nvPr>
            <p:ph sz="quarter" idx="11"/>
          </p:nvPr>
        </p:nvSpPr>
        <p:spPr/>
        <p:txBody>
          <a:bodyPr/>
          <a:lstStyle/>
          <a:p>
            <a:r>
              <a:rPr lang="en-US" b="1" dirty="0" smtClean="0"/>
              <a:t>Next Steps</a:t>
            </a:r>
            <a:endParaRPr lang="en-US" b="1" dirty="0"/>
          </a:p>
        </p:txBody>
      </p:sp>
    </p:spTree>
    <p:extLst>
      <p:ext uri="{BB962C8B-B14F-4D97-AF65-F5344CB8AC3E}">
        <p14:creationId xmlns:p14="http://schemas.microsoft.com/office/powerpoint/2010/main" val="310073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450" y="126170"/>
            <a:ext cx="5760750" cy="830997"/>
          </a:xfrm>
          <a:prstGeom prst="rect">
            <a:avLst/>
          </a:prstGeom>
          <a:noFill/>
        </p:spPr>
        <p:txBody>
          <a:bodyPr wrap="square" rtlCol="0">
            <a:spAutoFit/>
          </a:bodyPr>
          <a:lstStyle/>
          <a:p>
            <a:r>
              <a:rPr lang="en-US" sz="4800" dirty="0" smtClean="0"/>
              <a:t>Agenda</a:t>
            </a:r>
            <a:endParaRPr lang="en-US" sz="4800" dirty="0"/>
          </a:p>
        </p:txBody>
      </p:sp>
      <p:sp>
        <p:nvSpPr>
          <p:cNvPr id="4" name="TextBox 3"/>
          <p:cNvSpPr txBox="1"/>
          <p:nvPr/>
        </p:nvSpPr>
        <p:spPr>
          <a:xfrm>
            <a:off x="347450" y="957167"/>
            <a:ext cx="8449100" cy="4924425"/>
          </a:xfrm>
          <a:prstGeom prst="rect">
            <a:avLst/>
          </a:prstGeom>
          <a:noFill/>
        </p:spPr>
        <p:txBody>
          <a:bodyPr wrap="square" rtlCol="0">
            <a:spAutoFit/>
          </a:bodyPr>
          <a:lstStyle/>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FR Consolidation History/Progress</a:t>
            </a: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FR Modernization Mission</a:t>
            </a: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System Environment for FR Compilation - Current</a:t>
            </a: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System Environment for FR Compilation – Future</a:t>
            </a: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Decrease in Agency Reporting Burden</a:t>
            </a: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Impact on USSGL TFM Supplement</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5935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600" dirty="0" smtClean="0"/>
              <a:t>Enhancement to GTAS in FY 2016</a:t>
            </a:r>
          </a:p>
          <a:p>
            <a:pPr marL="971550" lvl="1" indent="-457200">
              <a:buFont typeface="Arial" panose="020B0604020202020204" pitchFamily="34" charset="0"/>
              <a:buChar char="•"/>
            </a:pPr>
            <a:r>
              <a:rPr lang="en-US" sz="2400" dirty="0" smtClean="0"/>
              <a:t>GFRS </a:t>
            </a:r>
            <a:r>
              <a:rPr lang="en-US" sz="2400" dirty="0"/>
              <a:t>Modules 1-4 are now captured in </a:t>
            </a:r>
            <a:r>
              <a:rPr lang="en-US" sz="2400" dirty="0" smtClean="0"/>
              <a:t>GTAS</a:t>
            </a:r>
            <a:endParaRPr lang="en-US" sz="2400" dirty="0"/>
          </a:p>
          <a:p>
            <a:pPr marL="971550" lvl="1" indent="-457200">
              <a:buFont typeface="Arial" panose="020B0604020202020204" pitchFamily="34" charset="0"/>
              <a:buChar char="•"/>
            </a:pPr>
            <a:endParaRPr lang="en-US" sz="2400" dirty="0" smtClean="0"/>
          </a:p>
          <a:p>
            <a:pPr marL="971550" lvl="1" indent="-457200">
              <a:buFont typeface="Arial" panose="020B0604020202020204" pitchFamily="34" charset="0"/>
              <a:buChar char="•"/>
            </a:pPr>
            <a:r>
              <a:rPr lang="en-US" sz="2400" dirty="0" smtClean="0"/>
              <a:t>The </a:t>
            </a:r>
            <a:r>
              <a:rPr lang="en-US" sz="2400" dirty="0"/>
              <a:t>reclassified statement crosswalks are now used to populate line information for agencies to review (formerly GFRS module 3</a:t>
            </a:r>
            <a:r>
              <a:rPr lang="en-US" sz="2400" dirty="0" smtClean="0"/>
              <a:t>)</a:t>
            </a:r>
            <a:endParaRPr lang="en-US" sz="2400" dirty="0"/>
          </a:p>
          <a:p>
            <a:pPr marL="971550" lvl="1" indent="-457200">
              <a:buFont typeface="Arial" panose="020B0604020202020204" pitchFamily="34" charset="0"/>
              <a:buChar char="•"/>
            </a:pPr>
            <a:endParaRPr lang="en-US" sz="2400" dirty="0" smtClean="0"/>
          </a:p>
          <a:p>
            <a:pPr marL="971550" lvl="1" indent="-457200">
              <a:buFont typeface="Arial" panose="020B0604020202020204" pitchFamily="34" charset="0"/>
              <a:buChar char="•"/>
            </a:pPr>
            <a:r>
              <a:rPr lang="en-US" sz="2400" dirty="0" smtClean="0"/>
              <a:t>Previously </a:t>
            </a:r>
            <a:r>
              <a:rPr lang="en-US" sz="2400" dirty="0"/>
              <a:t>agencies were able to manually enter </a:t>
            </a:r>
            <a:r>
              <a:rPr lang="en-US" sz="2400"/>
              <a:t>these </a:t>
            </a:r>
            <a:r>
              <a:rPr lang="en-US" sz="2400" smtClean="0"/>
              <a:t>amounts in GFRS. </a:t>
            </a:r>
            <a:r>
              <a:rPr lang="en-US" sz="2400" dirty="0"/>
              <a:t>GTAS now populates these lines from agencies bulk files (using USSGL Crosswalks). Agencies use manual adjustments column to adjust line items at FR entity level. </a:t>
            </a:r>
          </a:p>
          <a:p>
            <a:pPr lvl="1"/>
            <a:endParaRPr lang="en-US" dirty="0"/>
          </a:p>
          <a:p>
            <a:endParaRPr lang="en-US" dirty="0"/>
          </a:p>
        </p:txBody>
      </p:sp>
      <p:sp>
        <p:nvSpPr>
          <p:cNvPr id="3" name="Content Placeholder 2"/>
          <p:cNvSpPr>
            <a:spLocks noGrp="1"/>
          </p:cNvSpPr>
          <p:nvPr>
            <p:ph sz="quarter" idx="11"/>
          </p:nvPr>
        </p:nvSpPr>
        <p:spPr/>
        <p:txBody>
          <a:bodyPr/>
          <a:lstStyle/>
          <a:p>
            <a:r>
              <a:rPr lang="en-US" b="1" dirty="0" smtClean="0"/>
              <a:t>FR Consolidation History/Progress</a:t>
            </a:r>
            <a:endParaRPr lang="en-US" b="1" dirty="0"/>
          </a:p>
        </p:txBody>
      </p:sp>
    </p:spTree>
    <p:extLst>
      <p:ext uri="{BB962C8B-B14F-4D97-AF65-F5344CB8AC3E}">
        <p14:creationId xmlns:p14="http://schemas.microsoft.com/office/powerpoint/2010/main" val="359530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a:t>Improve the quality and integrity of data used to produce the Financial Report of the U.S. Government (FR), while decreasing agency reporting burden to Treasury in the </a:t>
            </a:r>
            <a:r>
              <a:rPr lang="en-US" sz="2400" dirty="0" smtClean="0"/>
              <a:t>process</a:t>
            </a:r>
          </a:p>
          <a:p>
            <a:endParaRPr lang="en-US" dirty="0"/>
          </a:p>
          <a:p>
            <a:endParaRPr lang="en-US" dirty="0"/>
          </a:p>
        </p:txBody>
      </p:sp>
      <p:sp>
        <p:nvSpPr>
          <p:cNvPr id="3" name="Content Placeholder 2"/>
          <p:cNvSpPr>
            <a:spLocks noGrp="1"/>
          </p:cNvSpPr>
          <p:nvPr>
            <p:ph sz="quarter" idx="11"/>
          </p:nvPr>
        </p:nvSpPr>
        <p:spPr/>
        <p:txBody>
          <a:bodyPr/>
          <a:lstStyle/>
          <a:p>
            <a:r>
              <a:rPr lang="en-US" b="1" dirty="0" smtClean="0"/>
              <a:t>FR Modernization Mission</a:t>
            </a:r>
            <a:endParaRPr lang="en-US" b="1" dirty="0"/>
          </a:p>
        </p:txBody>
      </p:sp>
    </p:spTree>
    <p:extLst>
      <p:ext uri="{BB962C8B-B14F-4D97-AF65-F5344CB8AC3E}">
        <p14:creationId xmlns:p14="http://schemas.microsoft.com/office/powerpoint/2010/main" val="231132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28600" y="152400"/>
            <a:ext cx="8686800" cy="1219200"/>
          </a:xfrm>
        </p:spPr>
        <p:txBody>
          <a:bodyPr/>
          <a:lstStyle/>
          <a:p>
            <a:r>
              <a:rPr lang="en-US" sz="2800" b="1" dirty="0" smtClean="0"/>
              <a:t>System Environment for FR Compilation - Current</a:t>
            </a:r>
            <a:endParaRPr lang="en-US" sz="2800" b="1" dirty="0"/>
          </a:p>
        </p:txBody>
      </p:sp>
      <p:sp>
        <p:nvSpPr>
          <p:cNvPr id="5" name="Content Placeholder 1"/>
          <p:cNvSpPr txBox="1">
            <a:spLocks/>
          </p:cNvSpPr>
          <p:nvPr/>
        </p:nvSpPr>
        <p:spPr>
          <a:xfrm>
            <a:off x="228600" y="3962400"/>
            <a:ext cx="8686800" cy="2209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1"/>
          <p:cNvSpPr txBox="1">
            <a:spLocks/>
          </p:cNvSpPr>
          <p:nvPr/>
        </p:nvSpPr>
        <p:spPr>
          <a:xfrm>
            <a:off x="228600" y="4114800"/>
            <a:ext cx="8686800" cy="2057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Notes</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Multiple agency touchpoints (GTAS/GFRS)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Three systems (GTAS/GFRS/Cognos)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7"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18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28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800" b="1" dirty="0"/>
              <a:t>System Environment for FR </a:t>
            </a:r>
            <a:r>
              <a:rPr lang="en-US" sz="2800" b="1" dirty="0" smtClean="0"/>
              <a:t>Compilation - Future</a:t>
            </a:r>
            <a:endParaRPr lang="en-US" sz="2800" b="1" dirty="0"/>
          </a:p>
        </p:txBody>
      </p:sp>
      <p:sp>
        <p:nvSpPr>
          <p:cNvPr id="4" name="Rectangle 3"/>
          <p:cNvSpPr/>
          <p:nvPr/>
        </p:nvSpPr>
        <p:spPr>
          <a:xfrm>
            <a:off x="76200" y="4164280"/>
            <a:ext cx="82296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rPr>
              <a:t>Objectives: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a:rPr>
              <a:t>D</a:t>
            </a:r>
            <a:r>
              <a:rPr kumimoji="0" lang="en-US" sz="2000" b="0" i="0" u="none" strike="noStrike" kern="1200" cap="none" spc="0" normalizeH="0" baseline="0" noProof="0" dirty="0" smtClean="0">
                <a:ln>
                  <a:noFill/>
                </a:ln>
                <a:solidFill>
                  <a:prstClr val="black"/>
                </a:solidFill>
                <a:effectLst/>
                <a:uLnTx/>
                <a:uFillTx/>
                <a:latin typeface="Calibri"/>
              </a:rPr>
              <a:t>ecommission GFRS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rPr>
              <a:t>Single point of entry for agency users</a:t>
            </a:r>
            <a:endParaRPr kumimoji="0" lang="en-US" sz="2000" b="0" i="0" u="none" strike="noStrike" kern="1200" cap="none" spc="0" normalizeH="0" baseline="0" noProof="0" dirty="0">
              <a:ln>
                <a:noFill/>
              </a:ln>
              <a:solidFill>
                <a:prstClr val="black"/>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rPr>
              <a:t>Modernize </a:t>
            </a:r>
            <a:r>
              <a:rPr kumimoji="0" lang="en-US" sz="2000" b="0" i="0" u="none" strike="noStrike" kern="1200" cap="none" spc="0" normalizeH="0" baseline="0" noProof="0" dirty="0">
                <a:ln>
                  <a:noFill/>
                </a:ln>
                <a:solidFill>
                  <a:prstClr val="black"/>
                </a:solidFill>
                <a:effectLst/>
                <a:uLnTx/>
                <a:uFillTx/>
                <a:latin typeface="Calibri"/>
              </a:rPr>
              <a:t>certifications for Closing Package approvers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rPr>
              <a:t>Continue to support traceability between agency audited financial statements and governmentwide statements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76313"/>
            <a:ext cx="7823003"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676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1"/>
          </p:nvPr>
        </p:nvSpPr>
        <p:spPr>
          <a:xfrm>
            <a:off x="193830" y="241385"/>
            <a:ext cx="8686800" cy="685800"/>
          </a:xfrm>
        </p:spPr>
        <p:txBody>
          <a:bodyPr/>
          <a:lstStyle/>
          <a:p>
            <a:r>
              <a:rPr lang="en-US" b="1" dirty="0" smtClean="0"/>
              <a:t>Decreasing Agency Reporting Burden</a:t>
            </a:r>
            <a:endParaRPr lang="en-US" b="1" dirty="0"/>
          </a:p>
        </p:txBody>
      </p:sp>
      <p:graphicFrame>
        <p:nvGraphicFramePr>
          <p:cNvPr id="14" name="Chart 13"/>
          <p:cNvGraphicFramePr>
            <a:graphicFrameLocks/>
          </p:cNvGraphicFramePr>
          <p:nvPr>
            <p:extLst>
              <p:ext uri="{D42A27DB-BD31-4B8C-83A1-F6EECF244321}">
                <p14:modId xmlns:p14="http://schemas.microsoft.com/office/powerpoint/2010/main" val="1509509352"/>
              </p:ext>
            </p:extLst>
          </p:nvPr>
        </p:nvGraphicFramePr>
        <p:xfrm>
          <a:off x="285447" y="3622973"/>
          <a:ext cx="2459280" cy="24229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3830" y="927185"/>
            <a:ext cx="8686800" cy="4438138"/>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Elimination of redundant data entry across multiple systems</a:t>
            </a:r>
          </a:p>
          <a:p>
            <a:pPr marL="342900" lvl="0"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Remove need to log into multiple systems</a:t>
            </a:r>
          </a:p>
          <a:p>
            <a:pPr marL="342900" lvl="0"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Potential reduction in manual </a:t>
            </a:r>
            <a:r>
              <a:rPr lang="en-US" sz="2400" dirty="0" smtClean="0">
                <a:solidFill>
                  <a:prstClr val="black"/>
                </a:solidFill>
                <a:latin typeface="Arial" panose="020B0604020202020204" pitchFamily="34" charset="0"/>
                <a:cs typeface="Arial" panose="020B0604020202020204" pitchFamily="34" charset="0"/>
              </a:rPr>
              <a:t>processes</a:t>
            </a:r>
          </a:p>
          <a:p>
            <a:pPr marL="342900" lvl="0" indent="-342900">
              <a:spcBef>
                <a:spcPct val="20000"/>
              </a:spcBef>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Decrease complexity</a:t>
            </a:r>
          </a:p>
          <a:p>
            <a:pPr lvl="0">
              <a:spcBef>
                <a:spcPct val="20000"/>
              </a:spcBef>
            </a:pPr>
            <a:endParaRPr lang="en-US" sz="2400"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US" sz="2400" dirty="0">
              <a:solidFill>
                <a:prstClr val="black"/>
              </a:solidFill>
              <a:latin typeface="Arial" panose="020B0604020202020204" pitchFamily="34" charset="0"/>
              <a:cs typeface="Arial" panose="020B0604020202020204" pitchFamily="34" charset="0"/>
            </a:endParaRPr>
          </a:p>
          <a:p>
            <a:endParaRPr lang="en-US" dirty="0" smtClean="0"/>
          </a:p>
          <a:p>
            <a:endParaRPr lang="en-US" sz="1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251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1"/>
          </p:nvPr>
        </p:nvSpPr>
        <p:spPr>
          <a:xfrm>
            <a:off x="193830" y="241385"/>
            <a:ext cx="8686800" cy="685800"/>
          </a:xfrm>
        </p:spPr>
        <p:txBody>
          <a:bodyPr/>
          <a:lstStyle/>
          <a:p>
            <a:r>
              <a:rPr lang="en-US" b="1" dirty="0" smtClean="0"/>
              <a:t>USSGL TFM Supplement &amp; the FR</a:t>
            </a:r>
            <a:endParaRPr lang="en-US" b="1" dirty="0"/>
          </a:p>
        </p:txBody>
      </p:sp>
      <p:graphicFrame>
        <p:nvGraphicFramePr>
          <p:cNvPr id="14" name="Chart 13"/>
          <p:cNvGraphicFramePr>
            <a:graphicFrameLocks/>
          </p:cNvGraphicFramePr>
          <p:nvPr>
            <p:extLst>
              <p:ext uri="{D42A27DB-BD31-4B8C-83A1-F6EECF244321}">
                <p14:modId xmlns:p14="http://schemas.microsoft.com/office/powerpoint/2010/main" val="1509509352"/>
              </p:ext>
            </p:extLst>
          </p:nvPr>
        </p:nvGraphicFramePr>
        <p:xfrm>
          <a:off x="285447" y="3622973"/>
          <a:ext cx="2459280" cy="24229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3830" y="927185"/>
            <a:ext cx="8686800" cy="5989332"/>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USSGL TFM Supplement already plays major role in FR preparation:</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Establishes and Maintains Chart of Accounts</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Ensures accurate data is flowing to FR via Validations/Edits</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Section VI Reclassified Crosswalk used to produce various FR Financial Statements</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US" sz="2400" dirty="0">
              <a:solidFill>
                <a:prstClr val="black"/>
              </a:solidFill>
              <a:latin typeface="Arial" panose="020B0604020202020204" pitchFamily="34" charset="0"/>
              <a:cs typeface="Arial" panose="020B0604020202020204" pitchFamily="34" charset="0"/>
            </a:endParaRPr>
          </a:p>
          <a:p>
            <a:endParaRPr lang="en-US" dirty="0" smtClean="0"/>
          </a:p>
          <a:p>
            <a:endParaRPr lang="en-US" sz="1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087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1"/>
          </p:nvPr>
        </p:nvSpPr>
        <p:spPr>
          <a:xfrm>
            <a:off x="193830" y="241385"/>
            <a:ext cx="8686800" cy="685800"/>
          </a:xfrm>
        </p:spPr>
        <p:txBody>
          <a:bodyPr/>
          <a:lstStyle/>
          <a:p>
            <a:r>
              <a:rPr lang="en-US" b="1" dirty="0" smtClean="0"/>
              <a:t>USSGL TFM Supplement Impact</a:t>
            </a:r>
            <a:endParaRPr lang="en-US" b="1" dirty="0"/>
          </a:p>
        </p:txBody>
      </p:sp>
      <p:graphicFrame>
        <p:nvGraphicFramePr>
          <p:cNvPr id="14" name="Chart 13"/>
          <p:cNvGraphicFramePr>
            <a:graphicFrameLocks/>
          </p:cNvGraphicFramePr>
          <p:nvPr>
            <p:extLst>
              <p:ext uri="{D42A27DB-BD31-4B8C-83A1-F6EECF244321}">
                <p14:modId xmlns:p14="http://schemas.microsoft.com/office/powerpoint/2010/main" val="1509509352"/>
              </p:ext>
            </p:extLst>
          </p:nvPr>
        </p:nvGraphicFramePr>
        <p:xfrm>
          <a:off x="285447" y="3622973"/>
          <a:ext cx="2459280" cy="24229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3830" y="927185"/>
            <a:ext cx="8686800" cy="6358664"/>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Fiscal Service as part of FR Modernization is looking at the note data captured in Module 6</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Agencies already provide much of this information in their bulk file</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Crosswalks are being developed to capture this data</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Fiscal Service has not determined where this guidance will be contained, but USSGL TFM Supplement is one possible solution</a:t>
            </a:r>
          </a:p>
          <a:p>
            <a:pPr marL="800100" lvl="1"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US" sz="2400" dirty="0">
              <a:solidFill>
                <a:prstClr val="black"/>
              </a:solidFill>
              <a:latin typeface="Arial" panose="020B0604020202020204" pitchFamily="34" charset="0"/>
              <a:cs typeface="Arial" panose="020B0604020202020204" pitchFamily="34" charset="0"/>
            </a:endParaRPr>
          </a:p>
          <a:p>
            <a:endParaRPr lang="en-US" dirty="0" smtClean="0"/>
          </a:p>
          <a:p>
            <a:endParaRPr lang="en-US" sz="1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857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ureau of the Fiscal Servic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reau of the Fiscal Servic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78323</TotalTime>
  <Words>575</Words>
  <Application>Microsoft Office PowerPoint</Application>
  <PresentationFormat>On-screen Show (4:3)</PresentationFormat>
  <Paragraphs>94</Paragraphs>
  <Slides>11</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Bureau of the Fiscal Service PPT Template</vt:lpstr>
      <vt:lpstr>1_Bureau of the Fiscal Service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the Treasury, FMS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D. Battle</dc:creator>
  <cp:lastModifiedBy>Christopher Adam Beck</cp:lastModifiedBy>
  <cp:revision>1335</cp:revision>
  <cp:lastPrinted>2018-02-14T19:42:11Z</cp:lastPrinted>
  <dcterms:created xsi:type="dcterms:W3CDTF">2014-06-05T14:12:22Z</dcterms:created>
  <dcterms:modified xsi:type="dcterms:W3CDTF">2018-02-14T20:12:08Z</dcterms:modified>
</cp:coreProperties>
</file>