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 id="2147483668" r:id="rId3"/>
  </p:sldMasterIdLst>
  <p:notesMasterIdLst>
    <p:notesMasterId r:id="rId21"/>
  </p:notesMasterIdLst>
  <p:handoutMasterIdLst>
    <p:handoutMasterId r:id="rId22"/>
  </p:handoutMasterIdLst>
  <p:sldIdLst>
    <p:sldId id="466" r:id="rId4"/>
    <p:sldId id="515" r:id="rId5"/>
    <p:sldId id="535" r:id="rId6"/>
    <p:sldId id="550" r:id="rId7"/>
    <p:sldId id="553" r:id="rId8"/>
    <p:sldId id="564" r:id="rId9"/>
    <p:sldId id="555" r:id="rId10"/>
    <p:sldId id="566" r:id="rId11"/>
    <p:sldId id="568" r:id="rId12"/>
    <p:sldId id="570" r:id="rId13"/>
    <p:sldId id="571" r:id="rId14"/>
    <p:sldId id="569" r:id="rId15"/>
    <p:sldId id="542" r:id="rId16"/>
    <p:sldId id="558" r:id="rId17"/>
    <p:sldId id="563" r:id="rId18"/>
    <p:sldId id="561" r:id="rId19"/>
    <p:sldId id="54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initials="m" lastIdx="13" clrIdx="0"/>
  <p:cmAuthor id="1" name="Douglas Orr" initials="DO" lastIdx="19" clrIdx="1"/>
  <p:cmAuthor id="2" name="SCriss" initials="SRC" lastIdx="0" clrIdx="2"/>
  <p:cmAuthor id="3" name="Sarah Rae Criss" initials="SRC" lastIdx="2" clrIdx="3">
    <p:extLst>
      <p:ext uri="{19B8F6BF-5375-455C-9EA6-DF929625EA0E}">
        <p15:presenceInfo xmlns:p15="http://schemas.microsoft.com/office/powerpoint/2012/main" userId="S-1-5-21-3265410665-4112887084-1777731901-7956" providerId="AD"/>
      </p:ext>
    </p:extLst>
  </p:cmAuthor>
  <p:cmAuthor id="4" name="Monica L. Allen" initials="MLA" lastIdx="5" clrIdx="4">
    <p:extLst>
      <p:ext uri="{19B8F6BF-5375-455C-9EA6-DF929625EA0E}">
        <p15:presenceInfo xmlns:p15="http://schemas.microsoft.com/office/powerpoint/2012/main" userId="S-1-5-21-3265410665-4112887084-1777731901-8715" providerId="AD"/>
      </p:ext>
    </p:extLst>
  </p:cmAuthor>
  <p:cmAuthor id="5" name="Mallory N. Beck" initials="MNB" lastIdx="5" clrIdx="5">
    <p:extLst>
      <p:ext uri="{19B8F6BF-5375-455C-9EA6-DF929625EA0E}">
        <p15:presenceInfo xmlns:p15="http://schemas.microsoft.com/office/powerpoint/2012/main" userId="S-1-5-21-3265410665-4112887084-1777731901-7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3E"/>
    <a:srgbClr val="043253"/>
    <a:srgbClr val="36ADE1"/>
    <a:srgbClr val="B9E5C0"/>
    <a:srgbClr val="036A37"/>
    <a:srgbClr val="5EC26F"/>
    <a:srgbClr val="E4E404"/>
    <a:srgbClr val="C2CD33"/>
    <a:srgbClr val="E54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7" autoAdjust="0"/>
    <p:restoredTop sz="96344" autoAdjust="0"/>
  </p:normalViewPr>
  <p:slideViewPr>
    <p:cSldViewPr>
      <p:cViewPr varScale="1">
        <p:scale>
          <a:sx n="106" d="100"/>
          <a:sy n="106" d="100"/>
        </p:scale>
        <p:origin x="1860" y="108"/>
      </p:cViewPr>
      <p:guideLst>
        <p:guide orient="horz" pos="2160"/>
        <p:guide pos="2880"/>
      </p:guideLst>
    </p:cSldViewPr>
  </p:slideViewPr>
  <p:outlineViewPr>
    <p:cViewPr>
      <p:scale>
        <a:sx n="33" d="100"/>
        <a:sy n="33" d="100"/>
      </p:scale>
      <p:origin x="0" y="200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763" tIns="45881" rIns="91763" bIns="45881" rtlCol="0"/>
          <a:lstStyle>
            <a:lvl1pPr algn="r">
              <a:defRPr sz="1100"/>
            </a:lvl1pPr>
          </a:lstStyle>
          <a:p>
            <a:fld id="{88B72C4B-9D2E-48EF-B63D-9EC6DE19A3C8}" type="datetimeFigureOut">
              <a:rPr lang="en-US" smtClean="0"/>
              <a:t>5/2/2025</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1763" tIns="45881" rIns="91763" bIns="45881"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763" tIns="45881" rIns="91763" bIns="45881" rtlCol="0"/>
          <a:lstStyle>
            <a:lvl1pPr algn="r">
              <a:defRPr sz="1100"/>
            </a:lvl1pPr>
          </a:lstStyle>
          <a:p>
            <a:fld id="{59E45C4A-76D3-4E86-ADC8-C599867EC4DB}" type="datetimeFigureOut">
              <a:rPr lang="en-US" smtClean="0"/>
              <a:t>5/2/2025</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763" tIns="45881" rIns="91763" bIns="45881"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763" tIns="45881" rIns="91763" bIns="45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763" tIns="45881" rIns="91763" bIns="45881"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964072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B60752-A68A-22DF-9800-D7A37CEF7C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EBBD2E-F53B-3436-BBE2-6C31E8EFAC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C032E8-8417-EC87-DC39-5636F43A0D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1BDFFC6-D7A9-306F-144E-8281B1BF468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6719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3723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0864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95415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D2F72-E011-4DA7-800E-0AC7DF7FBD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621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20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507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5652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3239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531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21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3212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699CB-4BD8-820C-C814-5C0C33DB3B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1690F7-70E2-3471-3CCF-0796333005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9DBED0-3615-90B4-113A-3DD5A8BFC3E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2EB4AE3-D500-FB8B-6179-67E3D1FED58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50475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31712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65477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504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13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94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0773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wish to use the business line or product/service sub logo title slide, please insert the appropriate sub logo by clicking the picture icon on the “Sub Logo”  title slide.</a:t>
            </a: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General tips:</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These templates can be used for all external and internal presentations and handouts.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Insert page numbers from the “Insert” tab.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Ensure all text is in “Arial” font.</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If color is used, ensure color selection is consistent with the template. For your reference, a few of the Fiscal Service 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Please insert the appropriate business line or product/service sub logo by clicking the picture icon on the “Contact Information” slide.</a:t>
            </a:r>
          </a:p>
        </p:txBody>
      </p:sp>
    </p:spTree>
    <p:extLst>
      <p:ext uri="{BB962C8B-B14F-4D97-AF65-F5344CB8AC3E}">
        <p14:creationId xmlns:p14="http://schemas.microsoft.com/office/powerpoint/2010/main" val="298995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09E73A-268B-4C9D-A3E2-BCE515329CA8}" type="datetimeFigureOut">
              <a:rPr lang="en-US" smtClean="0"/>
              <a:t>5/2/2025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25845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5/2/2025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3826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5/2/2025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90472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09E73A-268B-4C9D-A3E2-BCE515329CA8}" type="datetimeFigureOut">
              <a:rPr lang="en-US" smtClean="0"/>
              <a:t>5/2/2025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7180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09E73A-268B-4C9D-A3E2-BCE515329CA8}" type="datetimeFigureOut">
              <a:rPr lang="en-US" smtClean="0"/>
              <a:t>5/2/2025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46703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09E73A-268B-4C9D-A3E2-BCE515329CA8}" type="datetimeFigureOut">
              <a:rPr lang="en-US" smtClean="0"/>
              <a:t>5/2/2025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6060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5/2/2025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29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36221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94348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5/2/2025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81330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5/2/2025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900080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2358532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a:solidFill>
                  <a:srgbClr val="036A37"/>
                </a:solidFill>
                <a:latin typeface="+mj-lt"/>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7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8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049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5/2/2025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6547061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fiscal.treasury.gov/ussgl/resources-implementation.html"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https://view.officeapps.live.com/op/view.aspx?src=https%3A%2F%2Ffiscal.treasury.gov%2Ffiles%2Fussgl%2Fussgl-issues-submission-template.docx&amp;wdOrigin=BROWSELINK" TargetMode="External"/><Relationship Id="rId2" Type="http://schemas.openxmlformats.org/officeDocument/2006/relationships/hyperlink" Target="https://www.fiscal.treasury.gov/ussgl/report-an-issue.html" TargetMode="Externa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8" Type="http://schemas.openxmlformats.org/officeDocument/2006/relationships/hyperlink" Target="mailto:Daniel.Adams@fiscal.treasury.gov" TargetMode="External"/><Relationship Id="rId3" Type="http://schemas.openxmlformats.org/officeDocument/2006/relationships/hyperlink" Target="mailto:Joshua.Hudkins@fiscal.treasury.gov" TargetMode="External"/><Relationship Id="rId7" Type="http://schemas.openxmlformats.org/officeDocument/2006/relationships/hyperlink" Target="mailto:Regina.Epperly@fiscal.treasury.gov" TargetMode="External"/><Relationship Id="rId2" Type="http://schemas.openxmlformats.org/officeDocument/2006/relationships/notesSlide" Target="../notesSlides/notesSlide14.xml"/><Relationship Id="rId1" Type="http://schemas.openxmlformats.org/officeDocument/2006/relationships/slideLayout" Target="../slideLayouts/slideLayout29.xml"/><Relationship Id="rId6" Type="http://schemas.openxmlformats.org/officeDocument/2006/relationships/hyperlink" Target="mailto:Brian.Casto@fiscal.treasury.gov" TargetMode="External"/><Relationship Id="rId5" Type="http://schemas.openxmlformats.org/officeDocument/2006/relationships/image" Target="../media/image8.png"/><Relationship Id="rId10" Type="http://schemas.openxmlformats.org/officeDocument/2006/relationships/hyperlink" Target="mailto:terence.caldwell@fiscal.treasury.gov" TargetMode="External"/><Relationship Id="rId4" Type="http://schemas.openxmlformats.org/officeDocument/2006/relationships/hyperlink" Target="mailto:USSGL.Issues@fiscal.treasury.gov" TargetMode="External"/><Relationship Id="rId9" Type="http://schemas.openxmlformats.org/officeDocument/2006/relationships/hyperlink" Target="mailto:Heather.Six@fiscal.treasury.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528" y="3352190"/>
            <a:ext cx="8991600" cy="123825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USSGL Account Ballot Items &amp;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Upcoming Projects</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1600" b="1" dirty="0">
                <a:solidFill>
                  <a:schemeClr val="tx1"/>
                </a:solidFill>
                <a:latin typeface="+mj-lt"/>
              </a:rPr>
              <a:t>USSGL Board Meeting May 7, 2025</a:t>
            </a:r>
          </a:p>
          <a:p>
            <a:pPr marL="0" marR="0" lvl="0" indent="0" algn="r" defTabSz="914400" rtl="0" eaLnBrk="1" fontAlgn="auto" latinLnBrk="0" hangingPunct="1">
              <a:lnSpc>
                <a:spcPct val="100000"/>
              </a:lnSpc>
              <a:spcBef>
                <a:spcPct val="0"/>
              </a:spcBef>
              <a:spcAft>
                <a:spcPts val="0"/>
              </a:spcAft>
              <a:buClrTx/>
              <a:buSzTx/>
              <a:buFontTx/>
              <a:buNone/>
              <a:tabLst/>
              <a:defRPr/>
            </a:pPr>
            <a:endParaRPr lang="en-US" sz="1600" dirty="0">
              <a:solidFill>
                <a:schemeClr val="tx1"/>
              </a:solidFill>
              <a:latin typeface="+mj-lt"/>
            </a:endParaRPr>
          </a:p>
        </p:txBody>
      </p:sp>
    </p:spTree>
    <p:extLst>
      <p:ext uri="{BB962C8B-B14F-4D97-AF65-F5344CB8AC3E}">
        <p14:creationId xmlns:p14="http://schemas.microsoft.com/office/powerpoint/2010/main" val="167687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B8995-FB6A-757E-0AAE-16EDB3DE925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28DAB3-18E2-4168-CF3A-114A29608C89}"/>
              </a:ext>
            </a:extLst>
          </p:cNvPr>
          <p:cNvSpPr>
            <a:spLocks noGrp="1"/>
          </p:cNvSpPr>
          <p:nvPr>
            <p:ph sz="quarter" idx="10"/>
          </p:nvPr>
        </p:nvSpPr>
        <p:spPr/>
        <p:txBody>
          <a:bodyPr/>
          <a:lstStyle/>
          <a:p>
            <a:r>
              <a:rPr lang="en-US" sz="2000" dirty="0">
                <a:latin typeface="Times New Roman" panose="02020603050405020304" pitchFamily="18" charset="0"/>
                <a:cs typeface="Times New Roman" panose="02020603050405020304" pitchFamily="18" charset="0"/>
              </a:rPr>
              <a:t>493110 –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Delivered Orders - Obligations Transferred, Unpaid - With Offset</a:t>
            </a:r>
            <a:endParaRPr lang="en-US" sz="20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marR="9525">
              <a:lnSpc>
                <a:spcPct val="105000"/>
              </a:lnSpc>
              <a:spcBef>
                <a:spcPts val="5"/>
              </a:spcBef>
              <a:buFont typeface="Wingdings" panose="05000000000000000000" pitchFamily="2" charset="2"/>
              <a:buChar char="v"/>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in USSGL account 490100, Delivered Orders – Obligations, Unpaid,” which was transferred during the fiscal year to or from another Treasury Appropriation Fund Symbol.  This account is offset by a federal receivable in USSGL account 416600 and/or 416612.  This includes amounts accrued or due for:  (1) services performed by employees, contractors, vendors, carriers, grantees, lessors, and other government funds; (2) goods and tangible property received; and (3) programs for which no current service performance is required such as annuities, insurance claims, benefit payments, loans, etc. Although the normal balance for this account is credit, it is acceptable for this account to have a debit balance.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400050" marR="9525" lvl="1">
              <a:lnSpc>
                <a:spcPct val="105000"/>
              </a:lnSpc>
              <a:spcBef>
                <a:spcPts val="5"/>
              </a:spcBef>
              <a:buFont typeface="Wingdings" panose="05000000000000000000" pitchFamily="2" charset="2"/>
              <a:buChar char="Ø"/>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Justification: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This USSGL account is needed to merge existing agency allocation accounts into a parent account of a Treasury Managed Trust Fund related to long term projects. This USSGL account is only for Treasury Managed Trust Fund accounts: Inland Waterways Trust Fund, Harbor Maintenance Trust Fund, Federal Supplementary Medical Insurance Trust Fund, Federal Hospital Insurance Trust Fund, Vaccine Injury Compensation Program Trust Fund, Federal Old-Age and Survivors Insurance Trust Fund, Federal Disability Insurance Trust Fund, Black Lung Trust Fund, Hazardous Substance Superfund, and Leaking Underground Storage Tank Trust Fund.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16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a:extLst>
              <a:ext uri="{FF2B5EF4-FFF2-40B4-BE49-F238E27FC236}">
                <a16:creationId xmlns:a16="http://schemas.microsoft.com/office/drawing/2014/main" id="{DF05860B-7DB6-3B06-7FA1-677A366DA41E}"/>
              </a:ext>
            </a:extLst>
          </p:cNvPr>
          <p:cNvSpPr>
            <a:spLocks noGrp="1"/>
          </p:cNvSpPr>
          <p:nvPr>
            <p:ph sz="quarter" idx="11"/>
          </p:nvPr>
        </p:nvSpPr>
        <p:spPr/>
        <p:txBody>
          <a:bodyPr/>
          <a:lstStyle/>
          <a:p>
            <a:r>
              <a:rPr lang="en-US" dirty="0">
                <a:latin typeface="+mn-lt"/>
              </a:rPr>
              <a:t>Fiscal Year 2026 Ballot items - Additions</a:t>
            </a:r>
          </a:p>
        </p:txBody>
      </p:sp>
    </p:spTree>
    <p:extLst>
      <p:ext uri="{BB962C8B-B14F-4D97-AF65-F5344CB8AC3E}">
        <p14:creationId xmlns:p14="http://schemas.microsoft.com/office/powerpoint/2010/main" val="2837930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60A508-0B5E-3DDF-5835-BE5327E05C6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3E918B-B830-1A5F-FD4B-B6531641D55B}"/>
              </a:ext>
            </a:extLst>
          </p:cNvPr>
          <p:cNvSpPr>
            <a:spLocks noGrp="1"/>
          </p:cNvSpPr>
          <p:nvPr>
            <p:ph sz="quarter" idx="10"/>
          </p:nvPr>
        </p:nvSpPr>
        <p:spPr/>
        <p:txBody>
          <a:bodyPr/>
          <a:lstStyle/>
          <a:p>
            <a:r>
              <a:rPr lang="en-US" sz="1800" dirty="0">
                <a:latin typeface="Times New Roman" panose="02020603050405020304" pitchFamily="18" charset="0"/>
                <a:cs typeface="Times New Roman" panose="02020603050405020304" pitchFamily="18" charset="0"/>
              </a:rPr>
              <a:t>483100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Undelivered Orders - Obligations Transferred, Unpaid – </a:t>
            </a:r>
            <a:r>
              <a:rPr lang="en-US" sz="18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No Offset</a:t>
            </a:r>
            <a:endParaRPr lang="en-US" sz="18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marR="0">
              <a:buFont typeface="Wingdings" panose="05000000000000000000" pitchFamily="2" charset="2"/>
              <a:buChar char="v"/>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goods and/or services ordered and obligated in one Treasury Appropriation Fund Symbol (TAFS) and transferred to or from another TAFS, which have not been actually or constructively received and not prepaid or advanced at the time of transfer. </a:t>
            </a:r>
            <a:r>
              <a:rPr lang="en-US" sz="14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This account is not offset by a federal receivable in USSGL account 416600 and/or 416612.</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This includes amounts specified in other contracts or agreements such as grants, program subsidies, undisbursed loans and claims, and similar events for which an advance or prepayment has not occurred. Although the normal balance for this account is credit, it is acceptable for this account to have a debit balance.	</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buFont typeface="Wingdings" panose="05000000000000000000" pitchFamily="2" charset="2"/>
              <a:buChar char="Ø"/>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Justification</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This change is needed to separate 4831xx by accounts not offset by a federal receivable versus those offset by a federal receivable..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493100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Delivered Orders - Obligations Transferred, Unpaid - </a:t>
            </a:r>
            <a:r>
              <a:rPr lang="en-US" sz="18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No Offset</a:t>
            </a:r>
            <a:endParaRPr lang="en-US" sz="18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a:buFont typeface="Wingdings" panose="05000000000000000000" pitchFamily="2" charset="2"/>
              <a:buChar char="v"/>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in USSGL account 490100, "Delivered Orders - Obligations, Unpaid," which was transferred during the fiscal year to or from another Treasury Appropriation Fund Symbol. </a:t>
            </a:r>
            <a:r>
              <a:rPr lang="en-US" sz="14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This account is not offset by a federal receivable in USSGL account 416600 and/or 416612.</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This includes amounts accrued or due for: (1) services performed by employees, contractors, vendors, carriers, grantees, lessors, and other government funds; (2) goods and tangible property received; and (3) programs for which no current service performance is required such as annuities, insurance claims, benefit payments, loans, etc. Although the normal balance for this account is credit, it is acceptable in certain instances for this account to have a debit balance.</a:t>
            </a:r>
          </a:p>
          <a:p>
            <a:pPr marL="0" marR="0">
              <a:buFont typeface="Wingdings" panose="05000000000000000000" pitchFamily="2" charset="2"/>
              <a:buChar char="Ø"/>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Justification</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This change is needed to separate 4931xx by accounts not offset by a federal receivable versus those offset by a federal receivable</a:t>
            </a:r>
            <a:r>
              <a:rPr lang="en-US" sz="14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16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a:extLst>
              <a:ext uri="{FF2B5EF4-FFF2-40B4-BE49-F238E27FC236}">
                <a16:creationId xmlns:a16="http://schemas.microsoft.com/office/drawing/2014/main" id="{0A8105ED-BE86-432A-B965-1EF359A4A7DD}"/>
              </a:ext>
            </a:extLst>
          </p:cNvPr>
          <p:cNvSpPr>
            <a:spLocks noGrp="1"/>
          </p:cNvSpPr>
          <p:nvPr>
            <p:ph sz="quarter" idx="11"/>
          </p:nvPr>
        </p:nvSpPr>
        <p:spPr/>
        <p:txBody>
          <a:bodyPr/>
          <a:lstStyle/>
          <a:p>
            <a:r>
              <a:rPr lang="en-US" dirty="0">
                <a:latin typeface="+mn-lt"/>
              </a:rPr>
              <a:t>Fiscal Year 2026 Ballot items - Modifications</a:t>
            </a:r>
          </a:p>
        </p:txBody>
      </p:sp>
    </p:spTree>
    <p:extLst>
      <p:ext uri="{BB962C8B-B14F-4D97-AF65-F5344CB8AC3E}">
        <p14:creationId xmlns:p14="http://schemas.microsoft.com/office/powerpoint/2010/main" val="132418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dirty="0">
                <a:latin typeface="Times New Roman" panose="02020603050405020304" pitchFamily="18" charset="0"/>
                <a:cs typeface="Times New Roman" panose="02020603050405020304" pitchFamily="18" charset="0"/>
              </a:rPr>
              <a:t>171100 – </a:t>
            </a:r>
            <a:r>
              <a:rPr lang="en-US" sz="1800" dirty="0">
                <a:latin typeface="Times New Roman" panose="02020603050405020304" pitchFamily="18" charset="0"/>
                <a:ea typeface="Calibri" panose="020F0502020204030204" pitchFamily="34" charset="0"/>
                <a:cs typeface="Times New Roman" panose="02020603050405020304" pitchFamily="18" charset="0"/>
              </a:rPr>
              <a:t>Land and Land Rights</a:t>
            </a:r>
            <a:endParaRPr lang="en-US" sz="18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400050" marR="9525" lvl="1">
              <a:lnSpc>
                <a:spcPct val="105000"/>
              </a:lnSpc>
              <a:spcBef>
                <a:spcPts val="5"/>
              </a:spcBef>
              <a:buFont typeface="Wingdings" panose="05000000000000000000" pitchFamily="2" charset="2"/>
              <a:buChar char="v"/>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identifiable cost of land and land rights of unlimited duration acquired for or in connection with general property, plant, and equipment used in general operations and permanent improvements. Stewardship land (national park or forest and land in public domain), materials beneath or above the surface, and Outer Continental Shelf resources are excluded. This account does not close at year-end 	</a:t>
            </a: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spcAft>
                <a:spcPts val="600"/>
              </a:spcAft>
              <a:buNone/>
              <a:tabLst>
                <a:tab pos="419100" algn="l"/>
                <a:tab pos="1168400" algn="l"/>
                <a:tab pos="1866900" algn="l"/>
                <a:tab pos="1993900" algn="l"/>
              </a:tabLs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*Note: </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SGL 171100 should not be used effective FY26, but will remain in GTAS during FY26 to allow for comparative reporting between accounting periods.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00050" lvl="1" algn="just">
              <a:buFont typeface="Wingdings" panose="05000000000000000000" pitchFamily="2" charset="2"/>
              <a:buChar char="Ø"/>
              <a:tabLst>
                <a:tab pos="419100" algn="l"/>
                <a:tab pos="1168400" algn="l"/>
                <a:tab pos="1866900" algn="l"/>
                <a:tab pos="1993900" algn="l"/>
              </a:tabLst>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Justification: </a:t>
            </a: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Effective FY26, Land acreage and Permanent Land Rights will be derecognized from the Balance Sheet and reported in a Basic Note Disclosure as estimated acreage and sub-categorized by predominant use</a:t>
            </a:r>
            <a:r>
              <a:rPr lang="en-US" sz="14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400" dirty="0">
              <a:highlight>
                <a:srgbClr val="FFFF00"/>
              </a:highlight>
              <a:latin typeface="Times New Roman" panose="02020603050405020304" pitchFamily="18" charset="0"/>
              <a:cs typeface="Times New Roman" panose="02020603050405020304" pitchFamily="18" charset="0"/>
            </a:endParaRPr>
          </a:p>
          <a:p>
            <a:pPr marL="0" indent="0">
              <a:buNone/>
            </a:pPr>
            <a:endParaRPr lang="en-US" sz="20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2026 Ballot items - Deletion</a:t>
            </a:r>
          </a:p>
        </p:txBody>
      </p:sp>
    </p:spTree>
    <p:extLst>
      <p:ext uri="{BB962C8B-B14F-4D97-AF65-F5344CB8AC3E}">
        <p14:creationId xmlns:p14="http://schemas.microsoft.com/office/powerpoint/2010/main" val="1046545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t>Coordinating with OMB to address guidance</a:t>
            </a:r>
          </a:p>
          <a:p>
            <a:pPr lvl="1">
              <a:buFont typeface="Wingdings" panose="05000000000000000000" pitchFamily="2" charset="2"/>
              <a:buChar char="Ø"/>
            </a:pPr>
            <a:r>
              <a:rPr lang="en-US" sz="1800" dirty="0">
                <a:latin typeface="Calibri" panose="020F0502020204030204" pitchFamily="34" charset="0"/>
                <a:cs typeface="Times New Roman" panose="02020603050405020304" pitchFamily="18" charset="0"/>
              </a:rPr>
              <a:t>Accounting and Reporting of Government Land</a:t>
            </a:r>
          </a:p>
          <a:p>
            <a:pPr lvl="1">
              <a:buFont typeface="Wingdings" panose="05000000000000000000" pitchFamily="2" charset="2"/>
              <a:buChar char="Ø"/>
            </a:pPr>
            <a:r>
              <a:rPr lang="en-US" sz="1800" dirty="0">
                <a:latin typeface="Calibri" panose="020F0502020204030204" pitchFamily="34" charset="0"/>
                <a:cs typeface="Times New Roman" panose="02020603050405020304" pitchFamily="18" charset="0"/>
              </a:rPr>
              <a:t>Cost Capitalization</a:t>
            </a:r>
            <a:endParaRPr lang="en-US" sz="1800" dirty="0"/>
          </a:p>
          <a:p>
            <a:pPr lvl="1">
              <a:buFont typeface="Wingdings" panose="05000000000000000000" pitchFamily="2" charset="2"/>
              <a:buChar char="Ø"/>
            </a:pPr>
            <a:r>
              <a:rPr lang="en-US" sz="1800" dirty="0">
                <a:latin typeface="Calibri" panose="020F0502020204030204" pitchFamily="34" charset="0"/>
                <a:cs typeface="Times New Roman" panose="02020603050405020304" pitchFamily="18" charset="0"/>
              </a:rPr>
              <a:t>Custodial Activity</a:t>
            </a:r>
            <a:endParaRPr lang="en-US" sz="1800" dirty="0"/>
          </a:p>
          <a:p>
            <a:pPr lvl="1">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Non-Expenditure Transfers</a:t>
            </a:r>
          </a:p>
          <a:p>
            <a:pPr lvl="1">
              <a:buFont typeface="Wingdings" panose="05000000000000000000" pitchFamily="2" charset="2"/>
              <a:buChar char="Ø"/>
            </a:pPr>
            <a:r>
              <a:rPr lang="en-US" sz="1800" dirty="0">
                <a:latin typeface="Calibri" panose="020F0502020204030204" pitchFamily="34" charset="0"/>
                <a:cs typeface="Times New Roman" panose="02020603050405020304" pitchFamily="18" charset="0"/>
              </a:rPr>
              <a:t>Appropriated Debt</a:t>
            </a:r>
            <a:endParaRPr lang="en-US" sz="1800" dirty="0"/>
          </a:p>
          <a:p>
            <a:pPr lvl="1">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CIHO/FHOT/Other Cash</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Appropriation Reduced by Offsetting Collections or Offsetting Receipts</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Memorandum Accounts for Current Year Activity</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Upward and Downward Adjustments to Prior Year Obligations</a:t>
            </a:r>
          </a:p>
          <a:p>
            <a:pPr lvl="1">
              <a:buFont typeface="Wingdings" panose="05000000000000000000" pitchFamily="2" charset="2"/>
              <a:buChar char="Ø"/>
            </a:pPr>
            <a:r>
              <a:rPr lang="en-US" sz="1800" dirty="0">
                <a:latin typeface="Calibri" panose="020F0502020204030204" pitchFamily="34" charset="0"/>
                <a:ea typeface="Calibri" panose="020F0502020204030204" pitchFamily="34" charset="0"/>
                <a:cs typeface="Times New Roman" panose="02020603050405020304" pitchFamily="18" charset="0"/>
              </a:rPr>
              <a:t>Guide for Basic Accounting and Reporting for Loan Guarantee Programs without Collateral in Federal Credit Programs</a:t>
            </a:r>
          </a:p>
          <a:p>
            <a:pPr marL="457200" lvl="1" indent="0">
              <a:buNone/>
            </a:pPr>
            <a:endParaRPr lang="en-US" sz="1800" dirty="0">
              <a:latin typeface="Calibri" panose="020F0502020204030204" pitchFamily="34" charset="0"/>
              <a:cs typeface="Times New Roman" panose="02020603050405020304" pitchFamily="18" charset="0"/>
            </a:endParaRPr>
          </a:p>
          <a:p>
            <a:pPr marL="457200" lvl="1" indent="0">
              <a:buNone/>
            </a:pPr>
            <a:r>
              <a:rPr lang="en-US" sz="1600" dirty="0">
                <a:hlinkClick r:id="rId3"/>
              </a:rPr>
              <a:t>The U.S. Standard General Ledger - USSGL Implementation Guidance (treasury.gov)</a:t>
            </a:r>
            <a:endParaRPr lang="en-US" sz="1600" dirty="0"/>
          </a:p>
          <a:p>
            <a:pPr marL="457200" lvl="1" indent="0">
              <a:buNone/>
            </a:pPr>
            <a:endParaRPr lang="en-US" sz="2200" dirty="0"/>
          </a:p>
          <a:p>
            <a:pPr lvl="2"/>
            <a:endParaRPr lang="en-US" sz="1800" dirty="0"/>
          </a:p>
          <a:p>
            <a:pPr lvl="1"/>
            <a:endParaRPr lang="en-US" sz="2200" dirty="0"/>
          </a:p>
          <a:p>
            <a:pPr marL="0" indent="0">
              <a:buNone/>
            </a:pPr>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400" dirty="0">
                <a:latin typeface="+mn-lt"/>
              </a:rPr>
              <a:t>USSGL Scenarios</a:t>
            </a:r>
          </a:p>
        </p:txBody>
      </p:sp>
    </p:spTree>
    <p:extLst>
      <p:ext uri="{BB962C8B-B14F-4D97-AF65-F5344CB8AC3E}">
        <p14:creationId xmlns:p14="http://schemas.microsoft.com/office/powerpoint/2010/main" val="2822251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r>
              <a:rPr lang="en-US" sz="2400" b="1" dirty="0"/>
              <a:t>Working Groups</a:t>
            </a:r>
          </a:p>
          <a:p>
            <a:pPr lvl="1">
              <a:buFont typeface="Wingdings" panose="05000000000000000000" pitchFamily="2" charset="2"/>
              <a:buChar char="§"/>
            </a:pPr>
            <a:r>
              <a:rPr lang="en-US" sz="2400" dirty="0"/>
              <a:t>Custodial Guidance</a:t>
            </a:r>
          </a:p>
          <a:p>
            <a:pPr lvl="1">
              <a:buFont typeface="Wingdings" panose="05000000000000000000" pitchFamily="2" charset="2"/>
              <a:buChar char="§"/>
            </a:pPr>
            <a:r>
              <a:rPr lang="en-US" sz="2400" dirty="0"/>
              <a:t>GTAS Reporting Tool</a:t>
            </a:r>
          </a:p>
          <a:p>
            <a:pPr lvl="1">
              <a:buFont typeface="Wingdings" panose="05000000000000000000" pitchFamily="2" charset="2"/>
              <a:buChar char="§"/>
            </a:pPr>
            <a:r>
              <a:rPr lang="en-US" sz="2400" dirty="0"/>
              <a:t>Budget and Accrual Reconciliation (BAR) Guidance</a:t>
            </a:r>
          </a:p>
          <a:p>
            <a:pPr lvl="1">
              <a:buFont typeface="Wingdings" panose="05000000000000000000" pitchFamily="2" charset="2"/>
              <a:buChar char="§"/>
            </a:pPr>
            <a:r>
              <a:rPr lang="en-US" sz="2400" dirty="0"/>
              <a:t>Cash &amp; Investments Held Outside of Treasury (CIHO)/Funds Held Outside of Treasury (FHOT)</a:t>
            </a:r>
          </a:p>
          <a:p>
            <a:pPr lvl="1">
              <a:buFont typeface="Wingdings" panose="05000000000000000000" pitchFamily="2" charset="2"/>
              <a:buChar char="§"/>
            </a:pPr>
            <a:r>
              <a:rPr lang="en-US" sz="2400" dirty="0"/>
              <a:t>Program Activity Reporting Key (PARK)</a:t>
            </a:r>
          </a:p>
          <a:p>
            <a:pPr lvl="1">
              <a:buFont typeface="Wingdings" panose="05000000000000000000" pitchFamily="2" charset="2"/>
              <a:buChar char="§"/>
            </a:pPr>
            <a:r>
              <a:rPr lang="en-US" sz="2400" dirty="0"/>
              <a:t>Impacts of Federal Government Changes</a:t>
            </a:r>
          </a:p>
          <a:p>
            <a:pPr lvl="1">
              <a:buFont typeface="Wingdings" panose="05000000000000000000" pitchFamily="2" charset="2"/>
              <a:buChar char="§"/>
            </a:pPr>
            <a:r>
              <a:rPr lang="en-US" sz="2400" dirty="0"/>
              <a:t>Appropriated Debt</a:t>
            </a:r>
          </a:p>
          <a:p>
            <a:pPr lvl="1"/>
            <a:endParaRPr lang="en-US" sz="2400" dirty="0"/>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Working Groups </a:t>
            </a:r>
          </a:p>
        </p:txBody>
      </p:sp>
    </p:spTree>
    <p:extLst>
      <p:ext uri="{BB962C8B-B14F-4D97-AF65-F5344CB8AC3E}">
        <p14:creationId xmlns:p14="http://schemas.microsoft.com/office/powerpoint/2010/main" val="1002500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pPr marL="457200" lvl="1" indent="0">
              <a:buNone/>
            </a:pPr>
            <a:endParaRPr lang="en-US" dirty="0"/>
          </a:p>
          <a:p>
            <a:r>
              <a:rPr lang="en-US" sz="2800" b="1" dirty="0"/>
              <a:t>Issues Resolution</a:t>
            </a:r>
          </a:p>
          <a:p>
            <a:pPr lvl="1"/>
            <a:r>
              <a:rPr lang="en-US" sz="2400" dirty="0"/>
              <a:t>Online issues log</a:t>
            </a:r>
          </a:p>
          <a:p>
            <a:pPr marL="457200" lvl="1" indent="0">
              <a:buNone/>
            </a:pPr>
            <a:r>
              <a:rPr lang="en-US" sz="2400" dirty="0"/>
              <a:t>  </a:t>
            </a:r>
            <a:r>
              <a:rPr lang="en-US" sz="1600" dirty="0">
                <a:hlinkClick r:id="rId2"/>
              </a:rPr>
              <a:t>https://www.fiscal.treasury.gov/ussgl/report-an-issue.html</a:t>
            </a:r>
            <a:r>
              <a:rPr lang="en-US" sz="1600" dirty="0"/>
              <a:t> </a:t>
            </a:r>
          </a:p>
          <a:p>
            <a:pPr lvl="1"/>
            <a:r>
              <a:rPr lang="en-US" sz="2400" dirty="0"/>
              <a:t>USSGL Issues Template</a:t>
            </a:r>
          </a:p>
          <a:p>
            <a:pPr marL="457200" lvl="1" indent="0">
              <a:buNone/>
            </a:pPr>
            <a:r>
              <a:rPr lang="en-US" sz="1600" dirty="0">
                <a:solidFill>
                  <a:srgbClr val="7030A0"/>
                </a:solidFill>
                <a:hlinkClick r:id="rId3">
                  <a:extLst>
                    <a:ext uri="{A12FA001-AC4F-418D-AE19-62706E023703}">
                      <ahyp:hlinkClr xmlns:ahyp="http://schemas.microsoft.com/office/drawing/2018/hyperlinkcolor" val="tx"/>
                    </a:ext>
                  </a:extLst>
                </a:hlinkClick>
              </a:rPr>
              <a:t>ussgl-issues-submission-template.docx (live.com)</a:t>
            </a:r>
            <a:endParaRPr lang="en-US" sz="2400" dirty="0">
              <a:solidFill>
                <a:srgbClr val="7030A0"/>
              </a:solidFill>
            </a:endParaRPr>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Issues Resolution</a:t>
            </a:r>
          </a:p>
        </p:txBody>
      </p:sp>
    </p:spTree>
    <p:extLst>
      <p:ext uri="{BB962C8B-B14F-4D97-AF65-F5344CB8AC3E}">
        <p14:creationId xmlns:p14="http://schemas.microsoft.com/office/powerpoint/2010/main" val="3910964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Update to 599700</a:t>
            </a:r>
          </a:p>
          <a:p>
            <a:pPr lvl="1"/>
            <a:r>
              <a:rPr lang="en-US" sz="2000" dirty="0">
                <a:effectLst/>
                <a:latin typeface="TimesNewRoman"/>
                <a:ea typeface="Times New Roman" panose="02020603050405020304" pitchFamily="18" charset="0"/>
                <a:cs typeface="Courier New" panose="02070309020205020404" pitchFamily="49" charset="0"/>
              </a:rPr>
              <a:t>Slight adjustment to the verbiage in the definition.  At IRC it read “or financing accounts” but after further consultation with OMB it was changed to (inc</a:t>
            </a:r>
            <a:r>
              <a:rPr lang="en-US" sz="2000" dirty="0">
                <a:latin typeface="TimesNewRoman"/>
                <a:ea typeface="Times New Roman" panose="02020603050405020304" pitchFamily="18" charset="0"/>
                <a:cs typeface="Courier New" panose="02070309020205020404" pitchFamily="49" charset="0"/>
              </a:rPr>
              <a:t>luding financing accounts)</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r>
              <a:rPr lang="en-US" sz="2600" dirty="0"/>
              <a:t>Update to Financing Account Code Attribute for Guaranteed Loan Memo USSGLs (801000 through 807000)</a:t>
            </a:r>
          </a:p>
          <a:p>
            <a:pPr lvl="1"/>
            <a:r>
              <a:rPr lang="en-US" sz="1800" dirty="0">
                <a:latin typeface="TimesNewRoman"/>
                <a:ea typeface="Times New Roman" panose="02020603050405020304" pitchFamily="18" charset="0"/>
                <a:cs typeface="Courier New" panose="02070309020205020404" pitchFamily="49" charset="0"/>
              </a:rPr>
              <a:t>Previously presented with attributes Direct, Guaranteed, and Nonfinancing.  After further review, these should only be for Guaranteed or “G” attribute.</a:t>
            </a:r>
          </a:p>
          <a:p>
            <a:pPr marL="457200" lvl="1"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1800" dirty="0">
              <a:latin typeface="TimesNewRoman"/>
              <a:ea typeface="Times New Roman" panose="02020603050405020304" pitchFamily="18" charset="0"/>
              <a:cs typeface="Courier New" panose="02070309020205020404" pitchFamily="49" charset="0"/>
            </a:endParaRPr>
          </a:p>
          <a:p>
            <a:pPr marL="0"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3966474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2235" y="973892"/>
            <a:ext cx="8121854" cy="32932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prstClr val="black"/>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rPr>
              <a:t>Josh Hudkins</a:t>
            </a:r>
          </a:p>
          <a:p>
            <a:pPr lvl="0">
              <a:defRPr/>
            </a:pPr>
            <a:r>
              <a:rPr lang="en-US" sz="1600" dirty="0">
                <a:solidFill>
                  <a:prstClr val="black"/>
                </a:solidFill>
                <a:latin typeface="Arial" panose="020B0604020202020204" pitchFamily="34" charset="0"/>
                <a:cs typeface="Arial" panose="020B0604020202020204" pitchFamily="34" charset="0"/>
              </a:rPr>
              <a:t>	Department of the Treasury</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Bureau of the Fiscal Service</a:t>
            </a:r>
          </a:p>
          <a:p>
            <a:pPr lvl="0">
              <a:defRPr/>
            </a:pPr>
            <a:r>
              <a:rPr lang="en-US" sz="1600" dirty="0">
                <a:solidFill>
                  <a:prstClr val="black"/>
                </a:solidFill>
                <a:latin typeface="Arial" panose="020B0604020202020204" pitchFamily="34" charset="0"/>
                <a:cs typeface="Arial" panose="020B0604020202020204" pitchFamily="34" charset="0"/>
              </a:rPr>
              <a:t>	(304) 480-7602</a:t>
            </a:r>
          </a:p>
          <a:p>
            <a:pPr>
              <a:defRPr/>
            </a:pPr>
            <a:r>
              <a:rPr lang="en-US" sz="1600" dirty="0">
                <a:solidFill>
                  <a:prstClr val="black"/>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Joshua.Hudkins@fiscal.treasury.gov</a:t>
            </a:r>
            <a:endParaRPr lang="en-US" sz="1600" dirty="0">
              <a:solidFill>
                <a:srgbClr val="7030A0"/>
              </a:solidFill>
              <a:latin typeface="Arial" panose="020B0604020202020204" pitchFamily="34" charset="0"/>
              <a:cs typeface="Arial" panose="020B0604020202020204" pitchFamily="34" charset="0"/>
            </a:endParaRPr>
          </a:p>
          <a:p>
            <a:pPr>
              <a:defRPr/>
            </a:pPr>
            <a:r>
              <a:rPr lang="en-US" sz="1600" dirty="0">
                <a:solidFill>
                  <a:srgbClr val="7030A0"/>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USSGL.Issues@fiscal.treasury.gov  </a:t>
            </a:r>
            <a:endParaRPr lang="en-US" sz="1600" dirty="0">
              <a:solidFill>
                <a:srgbClr val="7030A0"/>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a:extLst>
              <a:ext uri="{FF2B5EF4-FFF2-40B4-BE49-F238E27FC236}">
                <a16:creationId xmlns:a16="http://schemas.microsoft.com/office/drawing/2014/main" id="{554A2256-A5A6-FA90-CE25-679461C0B88E}"/>
              </a:ext>
            </a:extLst>
          </p:cNvPr>
          <p:cNvSpPr txBox="1"/>
          <p:nvPr/>
        </p:nvSpPr>
        <p:spPr>
          <a:xfrm>
            <a:off x="4725620" y="1201509"/>
            <a:ext cx="3494855" cy="369332"/>
          </a:xfrm>
          <a:prstGeom prst="rect">
            <a:avLst/>
          </a:prstGeom>
          <a:noFill/>
        </p:spPr>
        <p:txBody>
          <a:bodyPr wrap="square" rtlCol="0">
            <a:spAutoFit/>
          </a:bodyPr>
          <a:lstStyle/>
          <a:p>
            <a:r>
              <a:rPr lang="en-US" dirty="0">
                <a:solidFill>
                  <a:srgbClr val="00B050"/>
                </a:solidFill>
              </a:rPr>
              <a:t>USSGLteam@fiscal.treasury.gov</a:t>
            </a:r>
          </a:p>
        </p:txBody>
      </p:sp>
      <p:sp>
        <p:nvSpPr>
          <p:cNvPr id="4" name="TextBox 3">
            <a:extLst>
              <a:ext uri="{FF2B5EF4-FFF2-40B4-BE49-F238E27FC236}">
                <a16:creationId xmlns:a16="http://schemas.microsoft.com/office/drawing/2014/main" id="{93773D7B-91EF-2E9A-4955-660F3BA4D80D}"/>
              </a:ext>
            </a:extLst>
          </p:cNvPr>
          <p:cNvSpPr txBox="1"/>
          <p:nvPr/>
        </p:nvSpPr>
        <p:spPr>
          <a:xfrm>
            <a:off x="4725620" y="1739180"/>
            <a:ext cx="3777234" cy="1169551"/>
          </a:xfrm>
          <a:prstGeom prst="rect">
            <a:avLst/>
          </a:prstGeom>
          <a:noFill/>
        </p:spPr>
        <p:txBody>
          <a:bodyPr wrap="square" rtlCol="0">
            <a:spAutoFit/>
          </a:bodyPr>
          <a:lstStyle/>
          <a:p>
            <a:r>
              <a:rPr lang="en-US" sz="1400" dirty="0">
                <a:hlinkClick r:id="rId6"/>
              </a:rPr>
              <a:t>Brian.Casto@fiscal.treasury.gov</a:t>
            </a:r>
            <a:endParaRPr lang="en-US" sz="1400" dirty="0"/>
          </a:p>
          <a:p>
            <a:r>
              <a:rPr lang="en-US" sz="1400" dirty="0">
                <a:hlinkClick r:id="rId7"/>
              </a:rPr>
              <a:t>Regina.Epperly@fiscal.treasury.gov</a:t>
            </a:r>
            <a:endParaRPr lang="en-US" sz="1400" dirty="0"/>
          </a:p>
          <a:p>
            <a:r>
              <a:rPr lang="en-US" sz="1400" dirty="0">
                <a:hlinkClick r:id="rId8"/>
              </a:rPr>
              <a:t>Daniel.Adams@fiscal.treasury.gov</a:t>
            </a:r>
            <a:endParaRPr lang="en-US" sz="1400" dirty="0"/>
          </a:p>
          <a:p>
            <a:r>
              <a:rPr lang="en-US" sz="1400" dirty="0">
                <a:hlinkClick r:id="rId9"/>
              </a:rPr>
              <a:t>Heather.Six@fiscal.treasury.gov</a:t>
            </a:r>
            <a:endParaRPr lang="en-US" sz="1400" dirty="0"/>
          </a:p>
          <a:p>
            <a:r>
              <a:rPr lang="en-US" sz="1400" dirty="0">
                <a:hlinkClick r:id="rId10"/>
              </a:rPr>
              <a:t>Terence.Caldwell@fiscal.treasury.gov</a:t>
            </a:r>
            <a:endParaRPr lang="en-US" sz="1400" dirty="0"/>
          </a:p>
        </p:txBody>
      </p:sp>
    </p:spTree>
    <p:extLst>
      <p:ext uri="{BB962C8B-B14F-4D97-AF65-F5344CB8AC3E}">
        <p14:creationId xmlns:p14="http://schemas.microsoft.com/office/powerpoint/2010/main" val="360212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450" y="126170"/>
            <a:ext cx="5760750" cy="830997"/>
          </a:xfrm>
          <a:prstGeom prst="rect">
            <a:avLst/>
          </a:prstGeom>
          <a:noFill/>
        </p:spPr>
        <p:txBody>
          <a:bodyPr wrap="square" rtlCol="0">
            <a:spAutoFit/>
          </a:bodyPr>
          <a:lstStyle/>
          <a:p>
            <a:r>
              <a:rPr lang="en-US" sz="4800" dirty="0"/>
              <a:t>Agenda</a:t>
            </a:r>
          </a:p>
        </p:txBody>
      </p:sp>
      <p:sp>
        <p:nvSpPr>
          <p:cNvPr id="4" name="TextBox 3"/>
          <p:cNvSpPr txBox="1"/>
          <p:nvPr/>
        </p:nvSpPr>
        <p:spPr>
          <a:xfrm>
            <a:off x="232235" y="957167"/>
            <a:ext cx="8449100" cy="4893647"/>
          </a:xfrm>
          <a:prstGeom prst="rect">
            <a:avLst/>
          </a:prstGeom>
          <a:noFill/>
        </p:spPr>
        <p:txBody>
          <a:bodyPr wrap="square" rtlCol="0">
            <a:spAutoFit/>
          </a:bodyPr>
          <a:lstStyle/>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2025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2026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Scenarios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Working Groups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Issues Resolution</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Updates on Information provided at April IRC meeting</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latin typeface="Times New Roman" panose="02020603050405020304" pitchFamily="18" charset="0"/>
                <a:cs typeface="Times New Roman" panose="02020603050405020304" pitchFamily="18" charset="0"/>
              </a:rPr>
              <a:t>439440 Appropriations Derived from Future Trust Fund Receipts</a:t>
            </a:r>
          </a:p>
          <a:p>
            <a:pPr marL="400050" lvl="1">
              <a:buFont typeface="Wingdings" panose="05000000000000000000" pitchFamily="2" charset="2"/>
              <a:buChar char="v"/>
            </a:pP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identify the amount of future Airport and Airway Trust Fund and Highway Trust Fund receipts where Department of Transportation trust fund appropriations to liquidate contract authority and appropriations have been enacted in excess of trust fund receipts collected to date.  This account does not close at year-end.</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600" b="1" dirty="0">
                <a:latin typeface="Times New Roman" panose="02020603050405020304" pitchFamily="18" charset="0"/>
                <a:cs typeface="Times New Roman" panose="02020603050405020304" pitchFamily="18" charset="0"/>
              </a:rPr>
              <a:t>Justification</a:t>
            </a:r>
            <a:r>
              <a:rPr lang="en-US" sz="2200" dirty="0">
                <a:latin typeface="Times New Roman" panose="02020603050405020304" pitchFamily="18" charset="0"/>
                <a:cs typeface="Times New Roman" panose="02020603050405020304" pitchFamily="18" charset="0"/>
              </a:rPr>
              <a:t>:  </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While this account was already voted on and approved effective FY 2026 at the February 2025 IRC Meeting, it is currently required to address a DOT anomaly as of September 30, 2025. The vote in May is simply to change the effective date to FY 2025.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buNone/>
            </a:pPr>
            <a:endParaRPr lang="en-US" sz="16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6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marR="0" lvl="1" indent="0">
              <a:spcAft>
                <a:spcPts val="0"/>
              </a:spcAft>
              <a:buNone/>
            </a:pPr>
            <a:endParaRPr lang="en-US" sz="2200" dirty="0"/>
          </a:p>
          <a:p>
            <a:pPr lvl="1"/>
            <a:endParaRPr lang="en-US" sz="2600" dirty="0"/>
          </a:p>
          <a:p>
            <a:pPr marL="0" indent="0">
              <a:buNone/>
            </a:pPr>
            <a:endParaRPr lang="en-US" sz="2200" dirty="0"/>
          </a:p>
          <a:p>
            <a:pPr marL="0" indent="0">
              <a:buNone/>
            </a:pPr>
            <a:endParaRPr lang="en-US" sz="2600" dirty="0"/>
          </a:p>
          <a:p>
            <a:pPr marL="457200" lvl="1" indent="0">
              <a:buNone/>
            </a:pPr>
            <a:endParaRPr lang="en-US" dirty="0"/>
          </a:p>
        </p:txBody>
      </p:sp>
      <p:sp>
        <p:nvSpPr>
          <p:cNvPr id="3" name="Content Placeholder 2"/>
          <p:cNvSpPr>
            <a:spLocks noGrp="1"/>
          </p:cNvSpPr>
          <p:nvPr>
            <p:ph sz="quarter" idx="11"/>
          </p:nvPr>
        </p:nvSpPr>
        <p:spPr/>
        <p:txBody>
          <a:bodyPr/>
          <a:lstStyle/>
          <a:p>
            <a:r>
              <a:rPr lang="en-US" dirty="0">
                <a:latin typeface="+mn-lt"/>
              </a:rPr>
              <a:t>Fiscal Year 2025 Ballot Items - Additions</a:t>
            </a:r>
          </a:p>
        </p:txBody>
      </p:sp>
    </p:spTree>
    <p:extLst>
      <p:ext uri="{BB962C8B-B14F-4D97-AF65-F5344CB8AC3E}">
        <p14:creationId xmlns:p14="http://schemas.microsoft.com/office/powerpoint/2010/main" val="359530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124700"/>
            <a:ext cx="8686800" cy="5047499"/>
          </a:xfrm>
        </p:spPr>
        <p:txBody>
          <a:bodyPr/>
          <a:lstStyle/>
          <a:p>
            <a:r>
              <a:rPr lang="en-US" sz="1800" dirty="0">
                <a:latin typeface="Times New Roman" panose="02020603050405020304" pitchFamily="18" charset="0"/>
                <a:cs typeface="Times New Roman" panose="02020603050405020304" pitchFamily="18" charset="0"/>
              </a:rPr>
              <a:t>209010 Liability for Fund Balance While Awaiting a Warrant </a:t>
            </a:r>
            <a:r>
              <a:rPr lang="en-US" sz="1800" dirty="0">
                <a:highlight>
                  <a:srgbClr val="FFFF00"/>
                </a:highlight>
                <a:latin typeface="Times New Roman" panose="02020603050405020304" pitchFamily="18" charset="0"/>
                <a:cs typeface="Times New Roman" panose="02020603050405020304" pitchFamily="18" charset="0"/>
              </a:rPr>
              <a:t>or Mandated Non-Expenditure Transfer</a:t>
            </a:r>
          </a:p>
          <a:p>
            <a:pPr lvl="1">
              <a:buFont typeface="Wingdings" panose="05000000000000000000" pitchFamily="2" charset="2"/>
              <a:buChar char="v"/>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General Fund of the U.S. Government's Liability for Fund Balance with Treasury while awaiting a warrant </a:t>
            </a:r>
            <a:r>
              <a:rPr lang="en-US" sz="14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 while awaiting a mandated non-expenditure transfer (NET) to be processed, for an appropriation by the Department of the Treasury’s Bureau of the Fiscal Service.</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This account corresponds to the federal reporting entity's Fund Balance With Treasury While Awaiting a Warrant </a:t>
            </a:r>
            <a:r>
              <a:rPr lang="en-US" sz="14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 Mandated Non-Expenditure Transfer</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(USSGL account 109000).</a:t>
            </a:r>
            <a:endParaRPr lang="en-US" sz="1400" dirty="0">
              <a:highlight>
                <a:srgbClr val="FFFF00"/>
              </a:highlight>
              <a:latin typeface="Times New Roman" panose="02020603050405020304" pitchFamily="18" charset="0"/>
              <a:cs typeface="Times New Roman" panose="02020603050405020304" pitchFamily="18" charset="0"/>
            </a:endParaRPr>
          </a:p>
          <a:p>
            <a:pPr marL="1314450" lvl="3" indent="-285750">
              <a:buFont typeface="Wingdings" panose="05000000000000000000" pitchFamily="2" charset="2"/>
              <a:buChar char="Ø"/>
            </a:pPr>
            <a:r>
              <a:rPr lang="en-US" sz="1400" b="1" dirty="0">
                <a:latin typeface="Times New Roman" panose="02020603050405020304" pitchFamily="18" charset="0"/>
                <a:cs typeface="Times New Roman" panose="02020603050405020304" pitchFamily="18" charset="0"/>
              </a:rPr>
              <a:t>Justification</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This is the GF of U.S. Government’s liability that offsets an agency’s 109000 reporting, and the title and definition needs updated to be consistent with 109000.</a:t>
            </a:r>
          </a:p>
          <a:p>
            <a:pPr marL="0" indent="0">
              <a:buNone/>
            </a:pPr>
            <a:endParaRPr lang="en-US" sz="1400" i="1"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309010 Appropriations Outstanding – Warrants to be Issued </a:t>
            </a:r>
            <a:r>
              <a:rPr lang="en-US" sz="1800" dirty="0">
                <a:highlight>
                  <a:srgbClr val="FFFF00"/>
                </a:highlight>
                <a:latin typeface="Times New Roman" panose="02020603050405020304" pitchFamily="18" charset="0"/>
                <a:cs typeface="Times New Roman" panose="02020603050405020304" pitchFamily="18" charset="0"/>
              </a:rPr>
              <a:t>or Mandated Non-Expenditure Transfer</a:t>
            </a:r>
          </a:p>
          <a:p>
            <a:pPr lvl="1">
              <a:buFont typeface="Wingdings" panose="05000000000000000000" pitchFamily="2" charset="2"/>
              <a:buChar char="v"/>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recorded by the General Fund of the U.S. Government for new appropriations expected to be issued during the fiscal year. This is equal to the funding provided under a continuing resolution</a:t>
            </a:r>
            <a:r>
              <a:rPr lang="en-US" sz="1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and apportioned in accordance with Office of Management and Budget's automatic apportionment bulletin. Pursuant to a continuing resolution or enacted annual appropriation act, the account may be used while awaiting a warrant to be issued </a:t>
            </a:r>
            <a:r>
              <a:rPr lang="en-US" sz="1400" b="1" dirty="0">
                <a:solidFill>
                  <a:srgbClr val="4F81BD"/>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 while awaiting a mandated non-expenditure transfer (NET) to be processed</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for an appropriation by the Department of the Treasury's Bureau of the Fiscal Service. This account corresponds to the Unexpended Appropriations While Awaiting a Warrant </a:t>
            </a:r>
            <a:r>
              <a:rPr lang="en-US" sz="14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 Mandated Non-Expenditure Transfer</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pPr marL="0" indent="0">
              <a:buNone/>
            </a:pPr>
            <a:endParaRPr lang="en-US" sz="1800" dirty="0"/>
          </a:p>
          <a:p>
            <a:pPr lvl="1"/>
            <a:endParaRPr lang="en-US" sz="1800" dirty="0"/>
          </a:p>
          <a:p>
            <a:pPr marL="0" indent="0">
              <a:buNone/>
            </a:pPr>
            <a:endParaRPr lang="en-US" sz="1800" dirty="0"/>
          </a:p>
          <a:p>
            <a:pPr marL="0"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1"/>
            <a:ext cx="8686800" cy="972299"/>
          </a:xfrm>
        </p:spPr>
        <p:txBody>
          <a:bodyPr/>
          <a:lstStyle/>
          <a:p>
            <a:pPr marL="0" lvl="1" indent="0">
              <a:spcBef>
                <a:spcPts val="0"/>
              </a:spcBef>
              <a:buNone/>
            </a:pPr>
            <a:r>
              <a:rPr lang="en-US" sz="3600" dirty="0">
                <a:latin typeface="+mn-lt"/>
              </a:rPr>
              <a:t>Fiscal Year 2025 Ballot items - Modifications </a:t>
            </a:r>
          </a:p>
        </p:txBody>
      </p:sp>
    </p:spTree>
    <p:extLst>
      <p:ext uri="{BB962C8B-B14F-4D97-AF65-F5344CB8AC3E}">
        <p14:creationId xmlns:p14="http://schemas.microsoft.com/office/powerpoint/2010/main" val="365457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1800" dirty="0">
                <a:latin typeface="Times New Roman" panose="02020603050405020304" pitchFamily="18" charset="0"/>
                <a:cs typeface="Times New Roman" panose="02020603050405020304" pitchFamily="18" charset="0"/>
              </a:rPr>
              <a:t>309000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Unexpended Appropriations While Awaiting a Warrant </a:t>
            </a:r>
            <a:r>
              <a:rPr lang="en-US" sz="18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 Mandated Non-Expenditure Transfer</a:t>
            </a:r>
          </a:p>
          <a:p>
            <a:pPr lvl="1">
              <a:buFont typeface="Wingdings" panose="05000000000000000000" pitchFamily="2" charset="2"/>
              <a:buChar char="v"/>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new appropriations expected to be received during the fiscal year from the General Fund of the U.S. Government. This is equal to the funding provided under a continuing resolution and apportioned in accordance with Office of Management and Budget's automatic apportionment bulletin. Pursuant to a continuing resolution or enacted annual appropriation act, the account may be used while awaiting a warrant to be issued for an appropriation </a:t>
            </a:r>
            <a:r>
              <a:rPr lang="en-US" sz="1400" strike="sngStrike"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by the Department of the Treasury's Bureau of the Fiscal Service</a:t>
            </a:r>
            <a:r>
              <a:rPr lang="en-US"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 while awaiting a mandated non-expenditure transfer (NET) to be processed, for an appropriation by the Department of the Treasury's Bureau of the Fiscal Service.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dirty="0">
              <a:latin typeface="Times New Roman" panose="02020603050405020304" pitchFamily="18" charset="0"/>
              <a:ea typeface="Times New Roman" panose="02020603050405020304" pitchFamily="18" charset="0"/>
              <a:cs typeface="Times New Roman" panose="02020603050405020304" pitchFamily="18" charset="0"/>
            </a:endParaRPr>
          </a:p>
          <a:p>
            <a:pPr lvl="2">
              <a:buFont typeface="Wingdings" panose="05000000000000000000" pitchFamily="2" charset="2"/>
              <a:buChar char="Ø"/>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 Justification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To </a:t>
            </a:r>
            <a:r>
              <a:rPr lang="en-US" sz="1400" i="1" dirty="0">
                <a:latin typeface="Times New Roman" panose="02020603050405020304" pitchFamily="18" charset="0"/>
                <a:ea typeface="Times New Roman" panose="02020603050405020304" pitchFamily="18" charset="0"/>
                <a:cs typeface="Times New Roman" panose="02020603050405020304" pitchFamily="18" charset="0"/>
              </a:rPr>
              <a:t>make the account title and definition be consistent with verbiage in USSGL 109000.</a:t>
            </a:r>
            <a:endPar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435400 – Appropriation Withdrawn</a:t>
            </a:r>
            <a:endParaRPr lang="en-US" sz="18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indefinite appropriations </a:t>
            </a:r>
            <a:r>
              <a:rPr lang="en-US"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 repayable advances)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derived from the General Fund of the U.S. Government withdrawn due to recoveries of prior-year obligations</a:t>
            </a:r>
            <a:r>
              <a:rPr lang="en-US" sz="14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lvl="2">
              <a:buFont typeface="Wingdings" panose="05000000000000000000" pitchFamily="2" charset="2"/>
              <a:buChar char="Ø"/>
            </a:pPr>
            <a:r>
              <a:rPr lang="en-US" sz="1400" b="1" dirty="0">
                <a:latin typeface="Times New Roman" panose="02020603050405020304" pitchFamily="18" charset="0"/>
                <a:cs typeface="Times New Roman" panose="02020603050405020304" pitchFamily="18" charset="0"/>
              </a:rPr>
              <a:t>Justification:  </a:t>
            </a:r>
            <a:r>
              <a:rPr lang="en-US" sz="1400" i="1" dirty="0">
                <a:latin typeface="Times New Roman" panose="02020603050405020304" pitchFamily="18" charset="0"/>
                <a:cs typeface="Times New Roman" panose="02020603050405020304" pitchFamily="18" charset="0"/>
              </a:rPr>
              <a:t>To clarify that this account can be used with repayable advances</a:t>
            </a:r>
            <a:r>
              <a:rPr lang="en-US" sz="1000" i="1" dirty="0">
                <a:latin typeface="TimesNewRoman"/>
                <a:ea typeface="Times New Roman" panose="02020603050405020304" pitchFamily="18" charset="0"/>
                <a:cs typeface="Courier New" panose="02070309020205020404" pitchFamily="49" charset="0"/>
              </a:rPr>
              <a:t>.</a:t>
            </a:r>
            <a:endParaRPr lang="en-US" sz="1000" i="1"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800" dirty="0">
              <a:effectLst/>
              <a:latin typeface="Times New Roman" panose="02020603050405020304" pitchFamily="18" charset="0"/>
              <a:ea typeface="Times New Roman" panose="02020603050405020304" pitchFamily="18" charset="0"/>
            </a:endParaRPr>
          </a:p>
          <a:p>
            <a:pPr marL="457200" lvl="1" indent="0">
              <a:buNone/>
            </a:pPr>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2025 Ballot items - Modifications</a:t>
            </a:r>
          </a:p>
        </p:txBody>
      </p:sp>
    </p:spTree>
    <p:extLst>
      <p:ext uri="{BB962C8B-B14F-4D97-AF65-F5344CB8AC3E}">
        <p14:creationId xmlns:p14="http://schemas.microsoft.com/office/powerpoint/2010/main" val="318837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latin typeface="Times New Roman" panose="02020603050405020304" pitchFamily="18" charset="0"/>
                <a:cs typeface="Times New Roman" panose="02020603050405020304" pitchFamily="18" charset="0"/>
              </a:rPr>
              <a:t>599700 – Financing Sources Transferred In From Custodial Statement Collections</a:t>
            </a:r>
            <a:endParaRPr lang="en-US" sz="20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400050" lvl="1">
              <a:buFont typeface="Wingdings" panose="05000000000000000000" pitchFamily="2" charset="2"/>
              <a:buChar char="v"/>
            </a:pP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account is used to record the amount of financing sources transferred into a special or trust non-revolving fund receipt account (respectively associated with either a special or trust non-revolving expenditure account) or a general or revolving fund </a:t>
            </a:r>
            <a:r>
              <a:rPr lang="en-US" sz="1400" b="1" dirty="0">
                <a:solidFill>
                  <a:srgbClr val="0070C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(including financing accounts)</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expenditure account (as offsetting collections) from collections previously recorded on the Statement of Custodial Activity by a custodial collecting entity.</a:t>
            </a:r>
          </a:p>
          <a:p>
            <a:pPr lvl="2">
              <a:buFont typeface="Wingdings" panose="05000000000000000000" pitchFamily="2" charset="2"/>
              <a:buChar char="Ø"/>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Justification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This modification is to expand the definition to include credit reform financing activity in revolving funds.</a:t>
            </a:r>
          </a:p>
          <a:p>
            <a:endParaRPr lang="en-US" sz="24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2025 Ballot items - Modifications</a:t>
            </a:r>
          </a:p>
        </p:txBody>
      </p:sp>
    </p:spTree>
    <p:extLst>
      <p:ext uri="{BB962C8B-B14F-4D97-AF65-F5344CB8AC3E}">
        <p14:creationId xmlns:p14="http://schemas.microsoft.com/office/powerpoint/2010/main" val="941647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047890"/>
            <a:ext cx="8686800" cy="5124309"/>
          </a:xfrm>
        </p:spPr>
        <p:txBody>
          <a:bodyPr/>
          <a:lstStyle/>
          <a:p>
            <a:r>
              <a:rPr lang="en-US" sz="2000" dirty="0">
                <a:latin typeface="Times New Roman" panose="02020603050405020304" pitchFamily="18" charset="0"/>
                <a:cs typeface="Times New Roman" panose="02020603050405020304" pitchFamily="18" charset="0"/>
              </a:rPr>
              <a:t>171300 – Temporary Land Rights</a:t>
            </a:r>
            <a:endParaRPr lang="en-US" sz="20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400050" lvl="1">
              <a:buFont typeface="Wingdings" panose="05000000000000000000" pitchFamily="2" charset="2"/>
              <a:buChar char="v"/>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Temporary Land Rights, such as easements and/or rights-of-way, that have a limited duration and have a definite useful service life. Permanent land rights with an unlimited duration or for an unspecified period of time are disclosed as acreage rather than recognized in this account. Temporary land rights associated with Stewardship land, materials beneath or above the surface, or Outer Continental Shelf resources are also excluded. This account does not close at year-end.</a:t>
            </a:r>
            <a:endParaRPr lang="en-US" sz="16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171800 – Accumulated Depreciation on Temporary Land Rights</a:t>
            </a:r>
            <a:endParaRPr lang="en-US" sz="20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400050" lvl="1">
              <a:buFont typeface="Wingdings" panose="05000000000000000000" pitchFamily="2" charset="2"/>
              <a:buChar char="v"/>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accumulated depreciation charged to expense for temporary land rights. This account does not close at year-end. </a:t>
            </a:r>
          </a:p>
          <a:p>
            <a:pPr marL="400050" lvl="1">
              <a:buFont typeface="Wingdings" panose="05000000000000000000" pitchFamily="2" charset="2"/>
              <a:buChar char="Ø"/>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Justification</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Effective FY26, Land acreage and Permanent Land Rights will be derecognized from the Balance Sheet and reported in a Basic Note Disclosure as estimated acreage and sub-categorized by predominant use. Temporary Land rights will continue to be reported on the Balance Sheet as PP&amp;E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 lvl="1" indent="0">
              <a:buNone/>
            </a:pPr>
            <a:endParaRPr lang="en-US" sz="1400" dirty="0">
              <a:latin typeface="Times New Roman" panose="02020603050405020304" pitchFamily="18" charset="0"/>
              <a:cs typeface="Times New Roman" panose="02020603050405020304" pitchFamily="18" charset="0"/>
            </a:endParaRPr>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0"/>
            <a:ext cx="8686800" cy="1010705"/>
          </a:xfrm>
        </p:spPr>
        <p:txBody>
          <a:bodyPr/>
          <a:lstStyle/>
          <a:p>
            <a:pPr marL="0" lvl="1" indent="0">
              <a:spcBef>
                <a:spcPts val="0"/>
              </a:spcBef>
              <a:buNone/>
            </a:pPr>
            <a:r>
              <a:rPr lang="en-US" sz="3600" dirty="0">
                <a:latin typeface="+mn-lt"/>
              </a:rPr>
              <a:t>Fiscal Year 2026 Ballot items - Additions</a:t>
            </a:r>
          </a:p>
        </p:txBody>
      </p:sp>
    </p:spTree>
    <p:extLst>
      <p:ext uri="{BB962C8B-B14F-4D97-AF65-F5344CB8AC3E}">
        <p14:creationId xmlns:p14="http://schemas.microsoft.com/office/powerpoint/2010/main" val="3124951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latin typeface="Times New Roman" panose="02020603050405020304" pitchFamily="18" charset="0"/>
                <a:cs typeface="Times New Roman" panose="02020603050405020304" pitchFamily="18" charset="0"/>
              </a:rPr>
              <a:t>171200 – </a:t>
            </a:r>
            <a:r>
              <a:rPr lang="en-US" sz="2000" dirty="0">
                <a:highlight>
                  <a:srgbClr val="FFFF00"/>
                </a:highlight>
                <a:latin typeface="Times New Roman" panose="02020603050405020304" pitchFamily="18" charset="0"/>
                <a:cs typeface="Times New Roman" panose="02020603050405020304" pitchFamily="18" charset="0"/>
              </a:rPr>
              <a:t>Capitalized</a:t>
            </a:r>
            <a:r>
              <a:rPr lang="en-US" sz="2000" dirty="0">
                <a:latin typeface="Times New Roman" panose="02020603050405020304" pitchFamily="18" charset="0"/>
                <a:cs typeface="Times New Roman" panose="02020603050405020304" pitchFamily="18" charset="0"/>
              </a:rPr>
              <a:t> Improvements to Land</a:t>
            </a:r>
            <a:endParaRPr lang="en-US" sz="20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marR="0">
              <a:spcAft>
                <a:spcPts val="600"/>
              </a:spcAft>
              <a:buFont typeface="Wingdings" panose="05000000000000000000" pitchFamily="2" charset="2"/>
              <a:buChar char="v"/>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account is used to record the cost of </a:t>
            </a:r>
            <a:r>
              <a:rPr lang="en-US" sz="1600" dirty="0">
                <a:solidFill>
                  <a:srgbClr val="31849B"/>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separately identifiable</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nonpermanent improvements to land used in general operations and </a:t>
            </a:r>
            <a:r>
              <a:rPr lang="en-US" sz="1600" dirty="0">
                <a:solidFill>
                  <a:srgbClr val="31849B"/>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requiring maintenance and repairs, such as pavement to roadbeds or</a:t>
            </a:r>
            <a:r>
              <a:rPr lang="en-US" sz="1600" dirty="0">
                <a:solidFill>
                  <a:srgbClr val="31849B"/>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solidFill>
                  <a:srgbClr val="31849B"/>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drainage systems</a:t>
            </a:r>
            <a:r>
              <a:rPr lang="en-US" sz="1600"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It includes </a:t>
            </a:r>
            <a:r>
              <a:rPr lang="en-US" sz="1600" dirty="0">
                <a:solidFill>
                  <a:srgbClr val="31849B"/>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land</a:t>
            </a:r>
            <a:r>
              <a:rPr lang="en-US" sz="1600"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r>
              <a:rPr lang="en-US" sz="1600" dirty="0">
                <a:solidFill>
                  <a:srgbClr val="31849B"/>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improvement costs for land</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stewardship land, as well as </a:t>
            </a:r>
            <a:r>
              <a:rPr lang="en-US" sz="1600" dirty="0">
                <a:solidFill>
                  <a:srgbClr val="31849B"/>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permanent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land rights </a:t>
            </a:r>
            <a:r>
              <a:rPr lang="en-US" sz="1600" dirty="0">
                <a:solidFill>
                  <a:srgbClr val="31849B"/>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and temporary land rights</a:t>
            </a:r>
            <a:r>
              <a:rPr lang="en-US" sz="1600"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strike="sngStrike"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of limited duration that are associated with general operations.</a:t>
            </a:r>
            <a:r>
              <a:rPr lang="en-US"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account does not close at year-end.</a:t>
            </a:r>
          </a:p>
          <a:p>
            <a:r>
              <a:rPr lang="en-US" sz="2000" dirty="0">
                <a:latin typeface="Times New Roman" panose="02020603050405020304" pitchFamily="18" charset="0"/>
                <a:cs typeface="Times New Roman" panose="02020603050405020304" pitchFamily="18" charset="0"/>
              </a:rPr>
              <a:t>171900 –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Accumulated Depreciation on </a:t>
            </a:r>
            <a:r>
              <a:rPr lang="en-US" sz="2000" dirty="0">
                <a:solidFill>
                  <a:srgbClr val="31849B"/>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Capitalized</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Improvements to Land </a:t>
            </a:r>
            <a:endParaRPr lang="en-US" sz="2000" b="1"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400050" lvl="1">
              <a:buFont typeface="Wingdings" panose="05000000000000000000" pitchFamily="2" charset="2"/>
              <a:buChar char="v"/>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accumulated depreciation charged to expense for </a:t>
            </a:r>
            <a:r>
              <a:rPr lang="en-US" sz="1600" dirty="0">
                <a:solidFill>
                  <a:srgbClr val="31849B"/>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capitalized</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improvements to land. This account does not close at year-end.</a:t>
            </a:r>
          </a:p>
          <a:p>
            <a:pPr marL="0" marR="0" algn="just">
              <a:spcAft>
                <a:spcPts val="600"/>
              </a:spcAft>
              <a:buFont typeface="Wingdings" panose="05000000000000000000" pitchFamily="2" charset="2"/>
              <a:buChar char="Ø"/>
              <a:tabLst>
                <a:tab pos="419100" algn="l"/>
                <a:tab pos="1168400" algn="l"/>
                <a:tab pos="1866900" algn="l"/>
                <a:tab pos="1993900" algn="l"/>
              </a:tabLs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Justification</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i="1" dirty="0">
                <a:effectLst/>
                <a:latin typeface="Times New Roman" panose="02020603050405020304" pitchFamily="18" charset="0"/>
                <a:ea typeface="Calibri" panose="020F0502020204030204" pitchFamily="34" charset="0"/>
                <a:cs typeface="Times New Roman" panose="02020603050405020304" pitchFamily="18" charset="0"/>
              </a:rPr>
              <a:t>Separately identifiable, nonpermanent improvements to land used in general operations and requiring routine maintenance and/or repairs will continue to be capitalized and depreciated as assets on the Balance Sheet, regardless if those improvements are for Land, Stewardship Land, or permanent/temporary land rights.</a:t>
            </a:r>
            <a:r>
              <a:rPr lang="en-US" sz="1600"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a:effectLst/>
                <a:latin typeface="Times New Roman" panose="02020603050405020304" pitchFamily="18" charset="0"/>
                <a:ea typeface="Times New Roman" panose="02020603050405020304" pitchFamily="18" charset="0"/>
                <a:cs typeface="Times New Roman" panose="02020603050405020304" pitchFamily="18" charset="0"/>
              </a:rPr>
              <a:t>SGL 171200 captures these improvements to land, while the corresponding accumulated depreciation will continue to be captured within SGL 171900, Accumulated Depreciation on Capital Improvements to Land.</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2026 Ballot items - Modifications</a:t>
            </a:r>
          </a:p>
        </p:txBody>
      </p:sp>
    </p:spTree>
    <p:extLst>
      <p:ext uri="{BB962C8B-B14F-4D97-AF65-F5344CB8AC3E}">
        <p14:creationId xmlns:p14="http://schemas.microsoft.com/office/powerpoint/2010/main" val="344646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t>483110 – </a:t>
            </a:r>
            <a:r>
              <a:rPr lang="en-US" sz="2000" dirty="0">
                <a:effectLst/>
                <a:latin typeface="Times New Roman" panose="02020603050405020304" pitchFamily="18" charset="0"/>
                <a:ea typeface="Times New Roman" panose="02020603050405020304" pitchFamily="18" charset="0"/>
              </a:rPr>
              <a:t>Undelivered Orders – Obligations Transferred, Unpaid – With Offset</a:t>
            </a:r>
            <a:endParaRPr lang="en-US" sz="2000" b="1" dirty="0">
              <a:solidFill>
                <a:srgbClr val="0070C0"/>
              </a:solidFill>
              <a:effectLst/>
              <a:highlight>
                <a:srgbClr val="FFFF00"/>
              </a:highlight>
              <a:latin typeface="Times New Roman" panose="02020603050405020304" pitchFamily="18" charset="0"/>
              <a:ea typeface="Times New Roman" panose="02020603050405020304" pitchFamily="18" charset="0"/>
            </a:endParaRPr>
          </a:p>
          <a:p>
            <a:pPr marL="0" marR="9525">
              <a:lnSpc>
                <a:spcPct val="105000"/>
              </a:lnSpc>
              <a:spcBef>
                <a:spcPts val="5"/>
              </a:spcBef>
              <a:buFont typeface="Wingdings" panose="05000000000000000000" pitchFamily="2" charset="2"/>
              <a:buChar char="v"/>
            </a:pPr>
            <a:r>
              <a:rPr lang="en-US" sz="1600" dirty="0">
                <a:effectLst/>
                <a:latin typeface="Times New Roman" panose="02020603050405020304" pitchFamily="18" charset="0"/>
                <a:ea typeface="Times New Roman" panose="02020603050405020304" pitchFamily="18" charset="0"/>
              </a:rPr>
              <a:t>This account is used to record the amount of goods and/or services ordered and obligated in one Treasury Appropriation Fund Symbol (TAFS) and transferred to or from another TAFS, which have not been actually or constructively received and not prepaid or advanced at the time of transfer. This account is offset by a federal receivable in USSGL account 416600 and/or 416612. This includes amounts specified in other contracts or agreements such as grants, program subsidies, undisbursed loans and claims, and similar events for which an advance or prepayment has not occurred. Although the normal balance for this account is credit, it is acceptable for this account to have a debit balance.	</a:t>
            </a:r>
            <a:r>
              <a:rPr lang="en-US" sz="1600" b="1" dirty="0">
                <a:effectLst/>
                <a:latin typeface="Times New Roman" panose="02020603050405020304" pitchFamily="18" charset="0"/>
                <a:ea typeface="Times New Roman" panose="02020603050405020304" pitchFamily="18" charset="0"/>
              </a:rPr>
              <a:t>	</a:t>
            </a:r>
          </a:p>
          <a:p>
            <a:pPr marL="400050" marR="9525" lvl="1">
              <a:lnSpc>
                <a:spcPct val="105000"/>
              </a:lnSpc>
              <a:spcBef>
                <a:spcPts val="5"/>
              </a:spcBef>
              <a:buFont typeface="Wingdings" panose="05000000000000000000" pitchFamily="2" charset="2"/>
              <a:buChar char="Ø"/>
            </a:pPr>
            <a:r>
              <a:rPr lang="en-US" sz="1400" b="1" dirty="0">
                <a:effectLst/>
                <a:latin typeface="Times New Roman" panose="02020603050405020304" pitchFamily="18" charset="0"/>
                <a:ea typeface="Times New Roman" panose="02020603050405020304" pitchFamily="18" charset="0"/>
              </a:rPr>
              <a:t>Justification: </a:t>
            </a:r>
            <a:r>
              <a:rPr lang="en-US" sz="1600" i="1" dirty="0">
                <a:effectLst/>
                <a:latin typeface="Times New Roman" panose="02020603050405020304" pitchFamily="18" charset="0"/>
                <a:ea typeface="Times New Roman" panose="02020603050405020304" pitchFamily="18" charset="0"/>
              </a:rPr>
              <a:t>This USSGL account is needed to merge existing agency allocation accounts into a parent account of a Treasury Managed Trust Fund related to long term projects. This USSGL account is only for Treasury Managed Trust Fund accounts: Inland Waterways Trust Fund, Harbor Maintenance Trust Fund, Federal Supplementary Medical Insurance Trust Fund, Federal Hospital Insurance Trust Fund, Vaccine Injury Compensation Program Trust Fund, Federal Old-Age and Survivors Insurance Trust Fund, Federal Disability Insurance Trust Fund, Black Lung Trust Fund, Hazardous Substance Superfund, and Leaking Underground Storage Tank Trust Fund.</a:t>
            </a:r>
            <a:endParaRPr lang="en-US" sz="1600" dirty="0">
              <a:effectLst/>
              <a:latin typeface="Times New Roman" panose="02020603050405020304" pitchFamily="18" charset="0"/>
              <a:ea typeface="Times New Roman" panose="02020603050405020304" pitchFamily="18" charset="0"/>
            </a:endParaRPr>
          </a:p>
          <a:p>
            <a:pPr marL="0" indent="0">
              <a:buNone/>
            </a:pPr>
            <a:endParaRPr lang="en-US" sz="16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2026 Ballot items - Additions</a:t>
            </a:r>
          </a:p>
        </p:txBody>
      </p:sp>
    </p:spTree>
    <p:extLst>
      <p:ext uri="{BB962C8B-B14F-4D97-AF65-F5344CB8AC3E}">
        <p14:creationId xmlns:p14="http://schemas.microsoft.com/office/powerpoint/2010/main" val="1176827597"/>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79815</TotalTime>
  <Words>2528</Words>
  <Application>Microsoft Office PowerPoint</Application>
  <PresentationFormat>On-screen Show (4:3)</PresentationFormat>
  <Paragraphs>230</Paragraphs>
  <Slides>17</Slides>
  <Notes>14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Arial</vt:lpstr>
      <vt:lpstr>Calibri</vt:lpstr>
      <vt:lpstr>Courier New</vt:lpstr>
      <vt:lpstr>Times New Roman</vt:lpstr>
      <vt:lpstr>TimesNewRoman</vt:lpstr>
      <vt:lpstr>Wingdings</vt:lpstr>
      <vt:lpstr>Bureau of the Fiscal Service PPT Template</vt:lpstr>
      <vt:lpstr>1_Bureau of the Fiscal Service PPT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Joshua E. Hudkins</cp:lastModifiedBy>
  <cp:revision>1469</cp:revision>
  <cp:lastPrinted>2018-02-14T19:42:11Z</cp:lastPrinted>
  <dcterms:created xsi:type="dcterms:W3CDTF">2014-06-05T14:12:22Z</dcterms:created>
  <dcterms:modified xsi:type="dcterms:W3CDTF">2025-05-02T15:28:49Z</dcterms:modified>
</cp:coreProperties>
</file>