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7"/>
  </p:sldMasterIdLst>
  <p:notesMasterIdLst>
    <p:notesMasterId r:id="rId18"/>
  </p:notesMasterIdLst>
  <p:handoutMasterIdLst>
    <p:handoutMasterId r:id="rId19"/>
  </p:handoutMasterIdLst>
  <p:sldIdLst>
    <p:sldId id="256" r:id="rId8"/>
    <p:sldId id="270" r:id="rId9"/>
    <p:sldId id="263" r:id="rId10"/>
    <p:sldId id="266" r:id="rId11"/>
    <p:sldId id="267" r:id="rId12"/>
    <p:sldId id="268" r:id="rId13"/>
    <p:sldId id="269" r:id="rId14"/>
    <p:sldId id="271" r:id="rId15"/>
    <p:sldId id="272" r:id="rId16"/>
    <p:sldId id="273"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p:cViewPr>
        <p:scale>
          <a:sx n="100" d="100"/>
          <a:sy n="100" d="100"/>
        </p:scale>
        <p:origin x="-1014" y="-7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8" d="100"/>
          <a:sy n="88" d="100"/>
        </p:scale>
        <p:origin x="-3870"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5" Type="http://schemas.openxmlformats.org/officeDocument/2006/relationships/customXml" Target="../customXml/item5.xml"/><Relationship Id="rId15" Type="http://schemas.openxmlformats.org/officeDocument/2006/relationships/slide" Target="slides/slide8.xml"/><Relationship Id="rId23"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8B72C4B-9D2E-48EF-B63D-9EC6DE19A3C8}" type="datetimeFigureOut">
              <a:rPr lang="en-US" smtClean="0"/>
              <a:t>05/04/2016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948DC64-BE8D-464E-916C-2D0985625559}" type="slidenum">
              <a:rPr lang="en-US" smtClean="0"/>
              <a:t>‹#›</a:t>
            </a:fld>
            <a:endParaRPr lang="en-US" dirty="0"/>
          </a:p>
        </p:txBody>
      </p:sp>
    </p:spTree>
    <p:extLst>
      <p:ext uri="{BB962C8B-B14F-4D97-AF65-F5344CB8AC3E}">
        <p14:creationId xmlns:p14="http://schemas.microsoft.com/office/powerpoint/2010/main" val="10191046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E45C4A-76D3-4E86-ADC8-C599867EC4DB}" type="datetimeFigureOut">
              <a:rPr lang="en-US" smtClean="0"/>
              <a:t>05/04/2016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4A17C7-C699-4286-8B95-0D2EA1AEB026}" type="slidenum">
              <a:rPr lang="en-US" smtClean="0"/>
              <a:t>‹#›</a:t>
            </a:fld>
            <a:endParaRPr lang="en-US" dirty="0"/>
          </a:p>
        </p:txBody>
      </p:sp>
    </p:spTree>
    <p:extLst>
      <p:ext uri="{BB962C8B-B14F-4D97-AF65-F5344CB8AC3E}">
        <p14:creationId xmlns:p14="http://schemas.microsoft.com/office/powerpoint/2010/main" val="2081347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iscal Service Title Slide">
    <p:spTree>
      <p:nvGrpSpPr>
        <p:cNvPr id="1" name=""/>
        <p:cNvGrpSpPr/>
        <p:nvPr/>
      </p:nvGrpSpPr>
      <p:grpSpPr>
        <a:xfrm>
          <a:off x="0" y="0"/>
          <a:ext cx="0" cy="0"/>
          <a:chOff x="0" y="0"/>
          <a:chExt cx="0" cy="0"/>
        </a:xfrm>
      </p:grpSpPr>
      <p:sp>
        <p:nvSpPr>
          <p:cNvPr id="5" name="Rectangle 4"/>
          <p:cNvSpPr/>
          <p:nvPr userDrawn="1"/>
        </p:nvSpPr>
        <p:spPr>
          <a:xfrm>
            <a:off x="0" y="6129250"/>
            <a:ext cx="9144000" cy="720703"/>
          </a:xfrm>
          <a:prstGeom prst="rect">
            <a:avLst/>
          </a:prstGeom>
          <a:solidFill>
            <a:srgbClr val="01285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12856"/>
              </a:solidFill>
            </a:endParaRPr>
          </a:p>
        </p:txBody>
      </p:sp>
      <p:pic>
        <p:nvPicPr>
          <p:cNvPr id="6" name="Picture 2" descr="http://fiscalservice.treasuryecm.gov/fs/support/GAC/StyleGuideLogos/Fiscal%20Service%20-%20Horizontal%20-%20Color%20-%20Treasury.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28600" y="345820"/>
            <a:ext cx="5212079" cy="16459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8322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ub Logo Title Slide">
    <p:spTree>
      <p:nvGrpSpPr>
        <p:cNvPr id="1" name=""/>
        <p:cNvGrpSpPr/>
        <p:nvPr/>
      </p:nvGrpSpPr>
      <p:grpSpPr>
        <a:xfrm>
          <a:off x="0" y="0"/>
          <a:ext cx="0" cy="0"/>
          <a:chOff x="0" y="0"/>
          <a:chExt cx="0" cy="0"/>
        </a:xfrm>
      </p:grpSpPr>
      <p:sp>
        <p:nvSpPr>
          <p:cNvPr id="5" name="Rectangle 4"/>
          <p:cNvSpPr/>
          <p:nvPr userDrawn="1"/>
        </p:nvSpPr>
        <p:spPr>
          <a:xfrm>
            <a:off x="0" y="6129250"/>
            <a:ext cx="9144000" cy="720703"/>
          </a:xfrm>
          <a:prstGeom prst="rect">
            <a:avLst/>
          </a:prstGeom>
          <a:solidFill>
            <a:srgbClr val="012856"/>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rgbClr val="012856"/>
              </a:solidFill>
            </a:endParaRPr>
          </a:p>
        </p:txBody>
      </p:sp>
      <p:pic>
        <p:nvPicPr>
          <p:cNvPr id="3" name="Picture 2"/>
          <p:cNvPicPr>
            <a:picLocks noChangeAspect="1"/>
          </p:cNvPicPr>
          <p:nvPr userDrawn="1"/>
        </p:nvPicPr>
        <p:blipFill rotWithShape="1">
          <a:blip r:embed="rId2" cstate="print">
            <a:extLst>
              <a:ext uri="{28A0092B-C50C-407E-A947-70E740481C1C}">
                <a14:useLocalDpi xmlns:a14="http://schemas.microsoft.com/office/drawing/2010/main" val="0"/>
              </a:ext>
            </a:extLst>
          </a:blip>
          <a:srcRect l="-3683"/>
          <a:stretch/>
        </p:blipFill>
        <p:spPr>
          <a:xfrm>
            <a:off x="7040492" y="6212133"/>
            <a:ext cx="1821992" cy="554935"/>
          </a:xfrm>
          <a:prstGeom prst="rect">
            <a:avLst/>
          </a:prstGeom>
        </p:spPr>
      </p:pic>
      <p:sp>
        <p:nvSpPr>
          <p:cNvPr id="4" name="Picture Placeholder 3"/>
          <p:cNvSpPr>
            <a:spLocks noGrp="1"/>
          </p:cNvSpPr>
          <p:nvPr>
            <p:ph type="pic" sz="quarter" idx="10" hasCustomPrompt="1"/>
          </p:nvPr>
        </p:nvSpPr>
        <p:spPr>
          <a:xfrm>
            <a:off x="228600" y="335280"/>
            <a:ext cx="5212080" cy="1645920"/>
          </a:xfrm>
          <a:prstGeom prst="rect">
            <a:avLst/>
          </a:prstGeom>
        </p:spPr>
        <p:txBody>
          <a:bodyPr/>
          <a:lstStyle>
            <a:lvl1pPr marL="0" indent="0" algn="ctr">
              <a:buNone/>
              <a:defRPr sz="2200" baseline="0">
                <a:latin typeface="Arial" panose="020B0604020202020204" pitchFamily="34" charset="0"/>
                <a:cs typeface="Arial" panose="020B0604020202020204" pitchFamily="34" charset="0"/>
              </a:defRPr>
            </a:lvl1pPr>
          </a:lstStyle>
          <a:p>
            <a:r>
              <a:rPr lang="en-US" dirty="0" smtClean="0"/>
              <a:t>Click picture to add business line or product/ service sub logo</a:t>
            </a:r>
          </a:p>
        </p:txBody>
      </p:sp>
    </p:spTree>
    <p:extLst>
      <p:ext uri="{BB962C8B-B14F-4D97-AF65-F5344CB8AC3E}">
        <p14:creationId xmlns:p14="http://schemas.microsoft.com/office/powerpoint/2010/main" val="956289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Content">
    <p:spTree>
      <p:nvGrpSpPr>
        <p:cNvPr id="1" name=""/>
        <p:cNvGrpSpPr/>
        <p:nvPr/>
      </p:nvGrpSpPr>
      <p:grpSpPr>
        <a:xfrm>
          <a:off x="0" y="0"/>
          <a:ext cx="0" cy="0"/>
          <a:chOff x="0" y="0"/>
          <a:chExt cx="0" cy="0"/>
        </a:xfrm>
      </p:grpSpPr>
      <p:sp>
        <p:nvSpPr>
          <p:cNvPr id="15" name="Content Placeholder 2"/>
          <p:cNvSpPr txBox="1">
            <a:spLocks/>
          </p:cNvSpPr>
          <p:nvPr userDrawn="1"/>
        </p:nvSpPr>
        <p:spPr>
          <a:xfrm>
            <a:off x="228600" y="965676"/>
            <a:ext cx="8686800" cy="5206524"/>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endParaRPr lang="en-US" dirty="0" smtClean="0">
              <a:latin typeface="Arial" panose="020B0604020202020204" pitchFamily="34" charset="0"/>
              <a:cs typeface="Arial" panose="020B0604020202020204" pitchFamily="34" charset="0"/>
            </a:endParaRPr>
          </a:p>
        </p:txBody>
      </p:sp>
      <p:cxnSp>
        <p:nvCxnSpPr>
          <p:cNvPr id="16" name="Straight Connector 15"/>
          <p:cNvCxnSpPr/>
          <p:nvPr userDrawn="1"/>
        </p:nvCxnSpPr>
        <p:spPr>
          <a:xfrm>
            <a:off x="228600" y="6232022"/>
            <a:ext cx="8686800" cy="0"/>
          </a:xfrm>
          <a:prstGeom prst="line">
            <a:avLst/>
          </a:prstGeom>
          <a:ln w="9525">
            <a:solidFill>
              <a:srgbClr val="043253"/>
            </a:solidFill>
          </a:ln>
        </p:spPr>
        <p:style>
          <a:lnRef idx="1">
            <a:schemeClr val="accent1"/>
          </a:lnRef>
          <a:fillRef idx="0">
            <a:schemeClr val="accent1"/>
          </a:fillRef>
          <a:effectRef idx="0">
            <a:schemeClr val="accent1"/>
          </a:effectRef>
          <a:fontRef idx="minor">
            <a:schemeClr val="tx1"/>
          </a:fontRef>
        </p:style>
      </p:cxnSp>
      <p:sp>
        <p:nvSpPr>
          <p:cNvPr id="17" name="Footer Placeholder 4"/>
          <p:cNvSpPr txBox="1">
            <a:spLocks/>
          </p:cNvSpPr>
          <p:nvPr userDrawn="1"/>
        </p:nvSpPr>
        <p:spPr>
          <a:xfrm>
            <a:off x="2587431" y="6389370"/>
            <a:ext cx="3969139" cy="365760"/>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rgbClr val="043253"/>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spc="300" dirty="0" smtClean="0">
                <a:latin typeface="Arial" panose="020B0604020202020204" pitchFamily="34" charset="0"/>
                <a:cs typeface="Arial" panose="020B0604020202020204" pitchFamily="34" charset="0"/>
              </a:rPr>
              <a:t>L</a:t>
            </a:r>
            <a:r>
              <a:rPr lang="en-US" sz="1200" b="1" spc="300" dirty="0" smtClean="0">
                <a:latin typeface="Arial" panose="020B0604020202020204" pitchFamily="34" charset="0"/>
                <a:cs typeface="Arial" panose="020B0604020202020204" pitchFamily="34" charset="0"/>
              </a:rPr>
              <a:t>EAD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T</a:t>
            </a:r>
            <a:r>
              <a:rPr lang="en-US" sz="1200" b="1" spc="300" dirty="0" smtClean="0">
                <a:latin typeface="Arial" panose="020B0604020202020204" pitchFamily="34" charset="0"/>
                <a:cs typeface="Arial" panose="020B0604020202020204" pitchFamily="34" charset="0"/>
              </a:rPr>
              <a:t>RANSFORM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D</a:t>
            </a:r>
            <a:r>
              <a:rPr lang="en-US" sz="1200" b="1" spc="300" dirty="0" smtClean="0">
                <a:latin typeface="Arial" panose="020B0604020202020204" pitchFamily="34" charset="0"/>
                <a:cs typeface="Arial" panose="020B0604020202020204" pitchFamily="34" charset="0"/>
              </a:rPr>
              <a:t>ELIVER</a:t>
            </a:r>
            <a:endParaRPr lang="en-US" b="1" spc="300" dirty="0">
              <a:latin typeface="Arial" panose="020B0604020202020204" pitchFamily="34" charset="0"/>
              <a:cs typeface="Arial" panose="020B0604020202020204" pitchFamily="34" charset="0"/>
            </a:endParaRPr>
          </a:p>
        </p:txBody>
      </p:sp>
      <p:cxnSp>
        <p:nvCxnSpPr>
          <p:cNvPr id="18" name="Straight Connector 17"/>
          <p:cNvCxnSpPr/>
          <p:nvPr userDrawn="1"/>
        </p:nvCxnSpPr>
        <p:spPr>
          <a:xfrm>
            <a:off x="228600" y="892996"/>
            <a:ext cx="8686800" cy="0"/>
          </a:xfrm>
          <a:prstGeom prst="line">
            <a:avLst/>
          </a:prstGeom>
          <a:ln w="28575">
            <a:solidFill>
              <a:srgbClr val="043253"/>
            </a:solidFill>
          </a:ln>
        </p:spPr>
        <p:style>
          <a:lnRef idx="1">
            <a:schemeClr val="accent1"/>
          </a:lnRef>
          <a:fillRef idx="0">
            <a:schemeClr val="accent1"/>
          </a:fillRef>
          <a:effectRef idx="0">
            <a:schemeClr val="accent1"/>
          </a:effectRef>
          <a:fontRef idx="minor">
            <a:schemeClr val="tx1"/>
          </a:fontRef>
        </p:style>
      </p:cxnSp>
      <p:sp>
        <p:nvSpPr>
          <p:cNvPr id="19" name="Slide Number Placeholder 5"/>
          <p:cNvSpPr txBox="1">
            <a:spLocks/>
          </p:cNvSpPr>
          <p:nvPr userDrawn="1"/>
        </p:nvSpPr>
        <p:spPr>
          <a:xfrm>
            <a:off x="152400" y="6400800"/>
            <a:ext cx="1143000" cy="30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smtClean="0">
                <a:latin typeface="Arial" panose="020B0604020202020204" pitchFamily="34" charset="0"/>
                <a:cs typeface="Arial" panose="020B0604020202020204" pitchFamily="34" charset="0"/>
              </a:rPr>
              <a:t>Page</a:t>
            </a:r>
            <a:r>
              <a:rPr lang="en-US" sz="1400" baseline="0" dirty="0" smtClean="0">
                <a:latin typeface="Arial" panose="020B0604020202020204" pitchFamily="34" charset="0"/>
                <a:cs typeface="Arial" panose="020B0604020202020204" pitchFamily="34" charset="0"/>
              </a:rPr>
              <a:t> </a:t>
            </a:r>
            <a:fld id="{23B54F64-4D77-425A-BD5E-0504AD8FCA49}" type="slidenum">
              <a:rPr lang="en-US" sz="1400" smtClean="0">
                <a:latin typeface="Arial" panose="020B0604020202020204" pitchFamily="34" charset="0"/>
                <a:cs typeface="Arial" panose="020B0604020202020204" pitchFamily="34" charset="0"/>
              </a:rPr>
              <a:t>‹#›</a:t>
            </a:fld>
            <a:endParaRPr lang="en-US" sz="1600" dirty="0">
              <a:latin typeface="Arial" panose="020B0604020202020204" pitchFamily="34" charset="0"/>
              <a:cs typeface="Arial" panose="020B0604020202020204" pitchFamily="34" charset="0"/>
            </a:endParaRPr>
          </a:p>
        </p:txBody>
      </p:sp>
      <p:pic>
        <p:nvPicPr>
          <p:cNvPr id="20" name="Picture 19" descr="4C_FS_HORZ_wTreasuryTag.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256946"/>
            <a:ext cx="1752600" cy="553453"/>
          </a:xfrm>
          <a:prstGeom prst="rect">
            <a:avLst/>
          </a:prstGeom>
        </p:spPr>
      </p:pic>
      <p:sp>
        <p:nvSpPr>
          <p:cNvPr id="22" name="Content Placeholder 21"/>
          <p:cNvSpPr>
            <a:spLocks noGrp="1"/>
          </p:cNvSpPr>
          <p:nvPr>
            <p:ph sz="quarter" idx="10" hasCustomPrompt="1"/>
          </p:nvPr>
        </p:nvSpPr>
        <p:spPr>
          <a:xfrm>
            <a:off x="228600" y="965676"/>
            <a:ext cx="8686800" cy="5206524"/>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text </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Content Placeholder 21"/>
          <p:cNvSpPr>
            <a:spLocks noGrp="1"/>
          </p:cNvSpPr>
          <p:nvPr>
            <p:ph sz="quarter" idx="11" hasCustomPrompt="1"/>
          </p:nvPr>
        </p:nvSpPr>
        <p:spPr>
          <a:xfrm>
            <a:off x="228600" y="152400"/>
            <a:ext cx="8686800" cy="685800"/>
          </a:xfrm>
          <a:prstGeom prst="rect">
            <a:avLst/>
          </a:prstGeom>
        </p:spPr>
        <p:txBody>
          <a:bodyPr/>
          <a:lstStyle>
            <a:lvl1pPr marL="0" indent="0">
              <a:spcBef>
                <a:spcPts val="0"/>
              </a:spcBef>
              <a:buNone/>
              <a:defRPr sz="36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text</a:t>
            </a:r>
            <a:endParaRPr lang="en-US" dirty="0"/>
          </a:p>
        </p:txBody>
      </p:sp>
    </p:spTree>
    <p:extLst>
      <p:ext uri="{BB962C8B-B14F-4D97-AF65-F5344CB8AC3E}">
        <p14:creationId xmlns:p14="http://schemas.microsoft.com/office/powerpoint/2010/main" val="358615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28600" y="990600"/>
            <a:ext cx="4267200" cy="5135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90600"/>
            <a:ext cx="4267200" cy="51355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0" name="Straight Connector 9"/>
          <p:cNvCxnSpPr/>
          <p:nvPr userDrawn="1"/>
        </p:nvCxnSpPr>
        <p:spPr>
          <a:xfrm>
            <a:off x="228600" y="6232022"/>
            <a:ext cx="8686800" cy="0"/>
          </a:xfrm>
          <a:prstGeom prst="line">
            <a:avLst/>
          </a:prstGeom>
          <a:ln w="9525">
            <a:solidFill>
              <a:srgbClr val="043253"/>
            </a:solidFill>
          </a:ln>
        </p:spPr>
        <p:style>
          <a:lnRef idx="1">
            <a:schemeClr val="accent1"/>
          </a:lnRef>
          <a:fillRef idx="0">
            <a:schemeClr val="accent1"/>
          </a:fillRef>
          <a:effectRef idx="0">
            <a:schemeClr val="accent1"/>
          </a:effectRef>
          <a:fontRef idx="minor">
            <a:schemeClr val="tx1"/>
          </a:fontRef>
        </p:style>
      </p:cxnSp>
      <p:sp>
        <p:nvSpPr>
          <p:cNvPr id="11" name="Footer Placeholder 4"/>
          <p:cNvSpPr txBox="1">
            <a:spLocks/>
          </p:cNvSpPr>
          <p:nvPr userDrawn="1"/>
        </p:nvSpPr>
        <p:spPr>
          <a:xfrm>
            <a:off x="2587431" y="6389370"/>
            <a:ext cx="3969139" cy="365760"/>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rgbClr val="043253"/>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spc="300" dirty="0" smtClean="0">
                <a:latin typeface="Arial" panose="020B0604020202020204" pitchFamily="34" charset="0"/>
                <a:cs typeface="Arial" panose="020B0604020202020204" pitchFamily="34" charset="0"/>
              </a:rPr>
              <a:t>L</a:t>
            </a:r>
            <a:r>
              <a:rPr lang="en-US" sz="1200" b="1" spc="300" dirty="0" smtClean="0">
                <a:latin typeface="Arial" panose="020B0604020202020204" pitchFamily="34" charset="0"/>
                <a:cs typeface="Arial" panose="020B0604020202020204" pitchFamily="34" charset="0"/>
              </a:rPr>
              <a:t>EAD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T</a:t>
            </a:r>
            <a:r>
              <a:rPr lang="en-US" sz="1200" b="1" spc="300" dirty="0" smtClean="0">
                <a:latin typeface="Arial" panose="020B0604020202020204" pitchFamily="34" charset="0"/>
                <a:cs typeface="Arial" panose="020B0604020202020204" pitchFamily="34" charset="0"/>
              </a:rPr>
              <a:t>RANSFORM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D</a:t>
            </a:r>
            <a:r>
              <a:rPr lang="en-US" sz="1200" b="1" spc="300" dirty="0" smtClean="0">
                <a:latin typeface="Arial" panose="020B0604020202020204" pitchFamily="34" charset="0"/>
                <a:cs typeface="Arial" panose="020B0604020202020204" pitchFamily="34" charset="0"/>
              </a:rPr>
              <a:t>ELIVER</a:t>
            </a:r>
            <a:endParaRPr lang="en-US" b="1" spc="300" dirty="0">
              <a:latin typeface="Arial" panose="020B0604020202020204" pitchFamily="34" charset="0"/>
              <a:cs typeface="Arial" panose="020B0604020202020204" pitchFamily="34" charset="0"/>
            </a:endParaRPr>
          </a:p>
        </p:txBody>
      </p:sp>
      <p:cxnSp>
        <p:nvCxnSpPr>
          <p:cNvPr id="12" name="Straight Connector 11"/>
          <p:cNvCxnSpPr/>
          <p:nvPr userDrawn="1"/>
        </p:nvCxnSpPr>
        <p:spPr>
          <a:xfrm>
            <a:off x="228600" y="892996"/>
            <a:ext cx="8686800" cy="0"/>
          </a:xfrm>
          <a:prstGeom prst="line">
            <a:avLst/>
          </a:prstGeom>
          <a:ln w="28575">
            <a:solidFill>
              <a:srgbClr val="043253"/>
            </a:solidFill>
          </a:ln>
        </p:spPr>
        <p:style>
          <a:lnRef idx="1">
            <a:schemeClr val="accent1"/>
          </a:lnRef>
          <a:fillRef idx="0">
            <a:schemeClr val="accent1"/>
          </a:fillRef>
          <a:effectRef idx="0">
            <a:schemeClr val="accent1"/>
          </a:effectRef>
          <a:fontRef idx="minor">
            <a:schemeClr val="tx1"/>
          </a:fontRef>
        </p:style>
      </p:cxnSp>
      <p:pic>
        <p:nvPicPr>
          <p:cNvPr id="14" name="Picture 13" descr="4C_FS_HORZ_wTreasuryTag.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256946"/>
            <a:ext cx="1752600" cy="553453"/>
          </a:xfrm>
          <a:prstGeom prst="rect">
            <a:avLst/>
          </a:prstGeom>
        </p:spPr>
      </p:pic>
      <p:sp>
        <p:nvSpPr>
          <p:cNvPr id="15" name="Content Placeholder 21"/>
          <p:cNvSpPr>
            <a:spLocks noGrp="1"/>
          </p:cNvSpPr>
          <p:nvPr>
            <p:ph sz="quarter" idx="11" hasCustomPrompt="1"/>
          </p:nvPr>
        </p:nvSpPr>
        <p:spPr>
          <a:xfrm>
            <a:off x="228600" y="152400"/>
            <a:ext cx="8686800" cy="685800"/>
          </a:xfrm>
          <a:prstGeom prst="rect">
            <a:avLst/>
          </a:prstGeom>
        </p:spPr>
        <p:txBody>
          <a:bodyPr/>
          <a:lstStyle>
            <a:lvl1pPr marL="0" indent="0">
              <a:spcBef>
                <a:spcPts val="0"/>
              </a:spcBef>
              <a:buNone/>
              <a:defRPr sz="36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text</a:t>
            </a:r>
            <a:endParaRPr lang="en-US" dirty="0"/>
          </a:p>
        </p:txBody>
      </p:sp>
      <p:sp>
        <p:nvSpPr>
          <p:cNvPr id="22" name="Slide Number Placeholder 5"/>
          <p:cNvSpPr txBox="1">
            <a:spLocks/>
          </p:cNvSpPr>
          <p:nvPr userDrawn="1"/>
        </p:nvSpPr>
        <p:spPr>
          <a:xfrm>
            <a:off x="152400" y="6400800"/>
            <a:ext cx="1143000" cy="30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smtClean="0">
                <a:latin typeface="Arial" panose="020B0604020202020204" pitchFamily="34" charset="0"/>
                <a:cs typeface="Arial" panose="020B0604020202020204" pitchFamily="34" charset="0"/>
              </a:rPr>
              <a:t>Page</a:t>
            </a:r>
            <a:r>
              <a:rPr lang="en-US" sz="1400" baseline="0" dirty="0" smtClean="0">
                <a:latin typeface="Arial" panose="020B0604020202020204" pitchFamily="34" charset="0"/>
                <a:cs typeface="Arial" panose="020B0604020202020204" pitchFamily="34" charset="0"/>
              </a:rPr>
              <a:t> </a:t>
            </a:r>
            <a:fld id="{23B54F64-4D77-425A-BD5E-0504AD8FCA49}" type="slidenum">
              <a:rPr lang="en-US" sz="1400" smtClean="0">
                <a:latin typeface="Arial" panose="020B0604020202020204" pitchFamily="34" charset="0"/>
                <a:cs typeface="Arial" panose="020B0604020202020204" pitchFamily="34" charset="0"/>
              </a:rPr>
              <a:t>‹#›</a:t>
            </a:fld>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910423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28600" y="990600"/>
            <a:ext cx="4270811" cy="639762"/>
          </a:xfrm>
          <a:prstGeom prst="rect">
            <a:avLst/>
          </a:prstGeom>
        </p:spPr>
        <p:txBody>
          <a:bodyPr anchor="b"/>
          <a:lstStyle>
            <a:lvl1pPr marL="0" indent="0">
              <a:buNone/>
              <a:defRPr sz="20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28600" y="1676400"/>
            <a:ext cx="4268788" cy="4449763"/>
          </a:xfrm>
          <a:prstGeom prst="rect">
            <a:avLst/>
          </a:prstGeom>
        </p:spPr>
        <p:txBody>
          <a:bodyPr/>
          <a:lstStyle>
            <a:lvl1pPr>
              <a:defRPr sz="200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6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048" y="990600"/>
            <a:ext cx="4238007" cy="639762"/>
          </a:xfrm>
          <a:prstGeom prst="rect">
            <a:avLst/>
          </a:prstGeom>
        </p:spPr>
        <p:txBody>
          <a:bodyPr anchor="b"/>
          <a:lstStyle>
            <a:lvl1pPr marL="0" indent="0">
              <a:buNone/>
              <a:defRPr sz="20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4" y="1676400"/>
            <a:ext cx="4242816" cy="4449763"/>
          </a:xfrm>
          <a:prstGeom prst="rect">
            <a:avLst/>
          </a:prstGeom>
        </p:spPr>
        <p:txBody>
          <a:bodyPr/>
          <a:lstStyle>
            <a:lvl1pPr>
              <a:defRPr sz="2000">
                <a:latin typeface="Arial" panose="020B0604020202020204" pitchFamily="34" charset="0"/>
                <a:cs typeface="Arial" panose="020B0604020202020204" pitchFamily="34" charset="0"/>
              </a:defRPr>
            </a:lvl1pPr>
            <a:lvl2pPr>
              <a:defRPr sz="1800">
                <a:latin typeface="Arial" panose="020B0604020202020204" pitchFamily="34" charset="0"/>
                <a:cs typeface="Arial" panose="020B0604020202020204" pitchFamily="34" charset="0"/>
              </a:defRPr>
            </a:lvl2pPr>
            <a:lvl3pPr>
              <a:defRPr sz="16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8" name="Straight Connector 17"/>
          <p:cNvCxnSpPr/>
          <p:nvPr userDrawn="1"/>
        </p:nvCxnSpPr>
        <p:spPr>
          <a:xfrm>
            <a:off x="228600" y="6232022"/>
            <a:ext cx="8686800" cy="0"/>
          </a:xfrm>
          <a:prstGeom prst="line">
            <a:avLst/>
          </a:prstGeom>
          <a:ln w="9525">
            <a:solidFill>
              <a:srgbClr val="043253"/>
            </a:solidFill>
          </a:ln>
        </p:spPr>
        <p:style>
          <a:lnRef idx="1">
            <a:schemeClr val="accent1"/>
          </a:lnRef>
          <a:fillRef idx="0">
            <a:schemeClr val="accent1"/>
          </a:fillRef>
          <a:effectRef idx="0">
            <a:schemeClr val="accent1"/>
          </a:effectRef>
          <a:fontRef idx="minor">
            <a:schemeClr val="tx1"/>
          </a:fontRef>
        </p:style>
      </p:cxnSp>
      <p:sp>
        <p:nvSpPr>
          <p:cNvPr id="19" name="Footer Placeholder 4"/>
          <p:cNvSpPr txBox="1">
            <a:spLocks/>
          </p:cNvSpPr>
          <p:nvPr userDrawn="1"/>
        </p:nvSpPr>
        <p:spPr>
          <a:xfrm>
            <a:off x="2587431" y="6389370"/>
            <a:ext cx="3969139" cy="365760"/>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rgbClr val="043253"/>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spc="300" dirty="0" smtClean="0">
                <a:latin typeface="Arial" panose="020B0604020202020204" pitchFamily="34" charset="0"/>
                <a:cs typeface="Arial" panose="020B0604020202020204" pitchFamily="34" charset="0"/>
              </a:rPr>
              <a:t>L</a:t>
            </a:r>
            <a:r>
              <a:rPr lang="en-US" sz="1200" b="1" spc="300" dirty="0" smtClean="0">
                <a:latin typeface="Arial" panose="020B0604020202020204" pitchFamily="34" charset="0"/>
                <a:cs typeface="Arial" panose="020B0604020202020204" pitchFamily="34" charset="0"/>
              </a:rPr>
              <a:t>EAD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T</a:t>
            </a:r>
            <a:r>
              <a:rPr lang="en-US" sz="1200" b="1" spc="300" dirty="0" smtClean="0">
                <a:latin typeface="Arial" panose="020B0604020202020204" pitchFamily="34" charset="0"/>
                <a:cs typeface="Arial" panose="020B0604020202020204" pitchFamily="34" charset="0"/>
              </a:rPr>
              <a:t>RANSFORM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D</a:t>
            </a:r>
            <a:r>
              <a:rPr lang="en-US" sz="1200" b="1" spc="300" dirty="0" smtClean="0">
                <a:latin typeface="Arial" panose="020B0604020202020204" pitchFamily="34" charset="0"/>
                <a:cs typeface="Arial" panose="020B0604020202020204" pitchFamily="34" charset="0"/>
              </a:rPr>
              <a:t>ELIVER</a:t>
            </a:r>
            <a:endParaRPr lang="en-US" b="1" spc="300" dirty="0">
              <a:latin typeface="Arial" panose="020B0604020202020204" pitchFamily="34" charset="0"/>
              <a:cs typeface="Arial" panose="020B0604020202020204" pitchFamily="34" charset="0"/>
            </a:endParaRPr>
          </a:p>
        </p:txBody>
      </p:sp>
      <p:cxnSp>
        <p:nvCxnSpPr>
          <p:cNvPr id="20" name="Straight Connector 19"/>
          <p:cNvCxnSpPr/>
          <p:nvPr userDrawn="1"/>
        </p:nvCxnSpPr>
        <p:spPr>
          <a:xfrm>
            <a:off x="228600" y="892996"/>
            <a:ext cx="8686800" cy="0"/>
          </a:xfrm>
          <a:prstGeom prst="line">
            <a:avLst/>
          </a:prstGeom>
          <a:ln w="28575">
            <a:solidFill>
              <a:srgbClr val="043253"/>
            </a:solidFill>
          </a:ln>
        </p:spPr>
        <p:style>
          <a:lnRef idx="1">
            <a:schemeClr val="accent1"/>
          </a:lnRef>
          <a:fillRef idx="0">
            <a:schemeClr val="accent1"/>
          </a:fillRef>
          <a:effectRef idx="0">
            <a:schemeClr val="accent1"/>
          </a:effectRef>
          <a:fontRef idx="minor">
            <a:schemeClr val="tx1"/>
          </a:fontRef>
        </p:style>
      </p:cxnSp>
      <p:pic>
        <p:nvPicPr>
          <p:cNvPr id="22" name="Picture 21" descr="4C_FS_HORZ_wTreasuryTag.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256946"/>
            <a:ext cx="1752600" cy="553453"/>
          </a:xfrm>
          <a:prstGeom prst="rect">
            <a:avLst/>
          </a:prstGeom>
        </p:spPr>
      </p:pic>
      <p:sp>
        <p:nvSpPr>
          <p:cNvPr id="23" name="Content Placeholder 21"/>
          <p:cNvSpPr>
            <a:spLocks noGrp="1"/>
          </p:cNvSpPr>
          <p:nvPr>
            <p:ph sz="quarter" idx="11" hasCustomPrompt="1"/>
          </p:nvPr>
        </p:nvSpPr>
        <p:spPr>
          <a:xfrm>
            <a:off x="228600" y="152400"/>
            <a:ext cx="8686800" cy="685800"/>
          </a:xfrm>
          <a:prstGeom prst="rect">
            <a:avLst/>
          </a:prstGeom>
        </p:spPr>
        <p:txBody>
          <a:bodyPr/>
          <a:lstStyle>
            <a:lvl1pPr marL="0" indent="0">
              <a:spcBef>
                <a:spcPts val="0"/>
              </a:spcBef>
              <a:buNone/>
              <a:defRPr sz="3600">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smtClean="0"/>
              <a:t>Click to edit text</a:t>
            </a:r>
            <a:endParaRPr lang="en-US" dirty="0"/>
          </a:p>
        </p:txBody>
      </p:sp>
      <p:sp>
        <p:nvSpPr>
          <p:cNvPr id="24" name="Slide Number Placeholder 5"/>
          <p:cNvSpPr txBox="1">
            <a:spLocks/>
          </p:cNvSpPr>
          <p:nvPr userDrawn="1"/>
        </p:nvSpPr>
        <p:spPr>
          <a:xfrm>
            <a:off x="152400" y="6400800"/>
            <a:ext cx="1143000" cy="30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smtClean="0">
                <a:latin typeface="Arial" panose="020B0604020202020204" pitchFamily="34" charset="0"/>
                <a:cs typeface="Arial" panose="020B0604020202020204" pitchFamily="34" charset="0"/>
              </a:rPr>
              <a:t>Page</a:t>
            </a:r>
            <a:r>
              <a:rPr lang="en-US" sz="1400" baseline="0" dirty="0" smtClean="0">
                <a:latin typeface="Arial" panose="020B0604020202020204" pitchFamily="34" charset="0"/>
                <a:cs typeface="Arial" panose="020B0604020202020204" pitchFamily="34" charset="0"/>
              </a:rPr>
              <a:t> </a:t>
            </a:r>
            <a:fld id="{23B54F64-4D77-425A-BD5E-0504AD8FCA49}" type="slidenum">
              <a:rPr lang="en-US" sz="1400" smtClean="0">
                <a:latin typeface="Arial" panose="020B0604020202020204" pitchFamily="34" charset="0"/>
                <a:cs typeface="Arial" panose="020B0604020202020204" pitchFamily="34" charset="0"/>
              </a:rPr>
              <a:t>‹#›</a:t>
            </a:fld>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6432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cxnSp>
        <p:nvCxnSpPr>
          <p:cNvPr id="8" name="Straight Connector 7"/>
          <p:cNvCxnSpPr/>
          <p:nvPr userDrawn="1"/>
        </p:nvCxnSpPr>
        <p:spPr>
          <a:xfrm>
            <a:off x="228600" y="6232022"/>
            <a:ext cx="8686800" cy="0"/>
          </a:xfrm>
          <a:prstGeom prst="line">
            <a:avLst/>
          </a:prstGeom>
          <a:ln w="9525">
            <a:solidFill>
              <a:srgbClr val="043253"/>
            </a:solidFill>
          </a:ln>
        </p:spPr>
        <p:style>
          <a:lnRef idx="1">
            <a:schemeClr val="accent1"/>
          </a:lnRef>
          <a:fillRef idx="0">
            <a:schemeClr val="accent1"/>
          </a:fillRef>
          <a:effectRef idx="0">
            <a:schemeClr val="accent1"/>
          </a:effectRef>
          <a:fontRef idx="minor">
            <a:schemeClr val="tx1"/>
          </a:fontRef>
        </p:style>
      </p:cxnSp>
      <p:sp>
        <p:nvSpPr>
          <p:cNvPr id="11" name="Footer Placeholder 4"/>
          <p:cNvSpPr txBox="1">
            <a:spLocks/>
          </p:cNvSpPr>
          <p:nvPr userDrawn="1"/>
        </p:nvSpPr>
        <p:spPr>
          <a:xfrm>
            <a:off x="2587431" y="6389370"/>
            <a:ext cx="3969139" cy="365760"/>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rgbClr val="043253"/>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spc="300" dirty="0" smtClean="0">
                <a:latin typeface="Arial" panose="020B0604020202020204" pitchFamily="34" charset="0"/>
                <a:cs typeface="Arial" panose="020B0604020202020204" pitchFamily="34" charset="0"/>
              </a:rPr>
              <a:t>L</a:t>
            </a:r>
            <a:r>
              <a:rPr lang="en-US" sz="1200" b="1" spc="300" dirty="0" smtClean="0">
                <a:latin typeface="Arial" panose="020B0604020202020204" pitchFamily="34" charset="0"/>
                <a:cs typeface="Arial" panose="020B0604020202020204" pitchFamily="34" charset="0"/>
              </a:rPr>
              <a:t>EAD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T</a:t>
            </a:r>
            <a:r>
              <a:rPr lang="en-US" sz="1200" b="1" spc="300" dirty="0" smtClean="0">
                <a:latin typeface="Arial" panose="020B0604020202020204" pitchFamily="34" charset="0"/>
                <a:cs typeface="Arial" panose="020B0604020202020204" pitchFamily="34" charset="0"/>
              </a:rPr>
              <a:t>RANSFORM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D</a:t>
            </a:r>
            <a:r>
              <a:rPr lang="en-US" sz="1200" b="1" spc="300" dirty="0" smtClean="0">
                <a:latin typeface="Arial" panose="020B0604020202020204" pitchFamily="34" charset="0"/>
                <a:cs typeface="Arial" panose="020B0604020202020204" pitchFamily="34" charset="0"/>
              </a:rPr>
              <a:t>ELIVER</a:t>
            </a:r>
            <a:endParaRPr lang="en-US" b="1" spc="300" dirty="0">
              <a:latin typeface="Arial" panose="020B0604020202020204" pitchFamily="34" charset="0"/>
              <a:cs typeface="Arial" panose="020B0604020202020204" pitchFamily="34" charset="0"/>
            </a:endParaRPr>
          </a:p>
        </p:txBody>
      </p:sp>
      <p:pic>
        <p:nvPicPr>
          <p:cNvPr id="13" name="Picture 12" descr="4C_FS_HORZ_wTreasuryTag.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256946"/>
            <a:ext cx="1752600" cy="553453"/>
          </a:xfrm>
          <a:prstGeom prst="rect">
            <a:avLst/>
          </a:prstGeom>
        </p:spPr>
      </p:pic>
      <p:sp>
        <p:nvSpPr>
          <p:cNvPr id="14" name="Slide Number Placeholder 5"/>
          <p:cNvSpPr txBox="1">
            <a:spLocks/>
          </p:cNvSpPr>
          <p:nvPr userDrawn="1"/>
        </p:nvSpPr>
        <p:spPr>
          <a:xfrm>
            <a:off x="152400" y="6400800"/>
            <a:ext cx="1143000" cy="30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smtClean="0">
                <a:latin typeface="Arial" panose="020B0604020202020204" pitchFamily="34" charset="0"/>
                <a:cs typeface="Arial" panose="020B0604020202020204" pitchFamily="34" charset="0"/>
              </a:rPr>
              <a:t>Page</a:t>
            </a:r>
            <a:r>
              <a:rPr lang="en-US" sz="1400" baseline="0" dirty="0" smtClean="0">
                <a:latin typeface="Arial" panose="020B0604020202020204" pitchFamily="34" charset="0"/>
                <a:cs typeface="Arial" panose="020B0604020202020204" pitchFamily="34" charset="0"/>
              </a:rPr>
              <a:t> </a:t>
            </a:r>
            <a:fld id="{23B54F64-4D77-425A-BD5E-0504AD8FCA49}" type="slidenum">
              <a:rPr lang="en-US" sz="1400" smtClean="0">
                <a:latin typeface="Arial" panose="020B0604020202020204" pitchFamily="34" charset="0"/>
                <a:cs typeface="Arial" panose="020B0604020202020204" pitchFamily="34" charset="0"/>
              </a:rPr>
              <a:t>‹#›</a:t>
            </a:fld>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9080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ntact Information">
    <p:spTree>
      <p:nvGrpSpPr>
        <p:cNvPr id="1" name=""/>
        <p:cNvGrpSpPr/>
        <p:nvPr/>
      </p:nvGrpSpPr>
      <p:grpSpPr>
        <a:xfrm>
          <a:off x="0" y="0"/>
          <a:ext cx="0" cy="0"/>
          <a:chOff x="0" y="0"/>
          <a:chExt cx="0" cy="0"/>
        </a:xfrm>
      </p:grpSpPr>
      <p:cxnSp>
        <p:nvCxnSpPr>
          <p:cNvPr id="11" name="Straight Connector 10"/>
          <p:cNvCxnSpPr/>
          <p:nvPr userDrawn="1"/>
        </p:nvCxnSpPr>
        <p:spPr>
          <a:xfrm>
            <a:off x="228600" y="6232022"/>
            <a:ext cx="8686800" cy="0"/>
          </a:xfrm>
          <a:prstGeom prst="line">
            <a:avLst/>
          </a:prstGeom>
          <a:ln w="9525">
            <a:solidFill>
              <a:srgbClr val="043253"/>
            </a:solidFill>
          </a:ln>
        </p:spPr>
        <p:style>
          <a:lnRef idx="1">
            <a:schemeClr val="accent1"/>
          </a:lnRef>
          <a:fillRef idx="0">
            <a:schemeClr val="accent1"/>
          </a:fillRef>
          <a:effectRef idx="0">
            <a:schemeClr val="accent1"/>
          </a:effectRef>
          <a:fontRef idx="minor">
            <a:schemeClr val="tx1"/>
          </a:fontRef>
        </p:style>
      </p:cxnSp>
      <p:sp>
        <p:nvSpPr>
          <p:cNvPr id="12" name="Footer Placeholder 4"/>
          <p:cNvSpPr txBox="1">
            <a:spLocks/>
          </p:cNvSpPr>
          <p:nvPr userDrawn="1"/>
        </p:nvSpPr>
        <p:spPr>
          <a:xfrm>
            <a:off x="2587431" y="6389370"/>
            <a:ext cx="3969139" cy="365760"/>
          </a:xfrm>
          <a:prstGeom prst="rect">
            <a:avLst/>
          </a:prstGeom>
        </p:spPr>
        <p:txBody>
          <a:bodyPr vert="horz" lIns="91440" tIns="45720" rIns="91440" bIns="45720" rtlCol="0" anchor="ctr"/>
          <a:lstStyle>
            <a:defPPr>
              <a:defRPr lang="en-US"/>
            </a:defPPr>
            <a:lvl1pPr marL="0" algn="ctr" defTabSz="914400" rtl="0" eaLnBrk="1" latinLnBrk="0" hangingPunct="1">
              <a:defRPr sz="1800" kern="1200">
                <a:solidFill>
                  <a:srgbClr val="043253"/>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b="1" spc="300" dirty="0" smtClean="0">
                <a:latin typeface="Arial" panose="020B0604020202020204" pitchFamily="34" charset="0"/>
                <a:cs typeface="Arial" panose="020B0604020202020204" pitchFamily="34" charset="0"/>
              </a:rPr>
              <a:t>L</a:t>
            </a:r>
            <a:r>
              <a:rPr lang="en-US" sz="1200" b="1" spc="300" dirty="0" smtClean="0">
                <a:latin typeface="Arial" panose="020B0604020202020204" pitchFamily="34" charset="0"/>
                <a:cs typeface="Arial" panose="020B0604020202020204" pitchFamily="34" charset="0"/>
              </a:rPr>
              <a:t>EAD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T</a:t>
            </a:r>
            <a:r>
              <a:rPr lang="en-US" sz="1200" b="1" spc="300" dirty="0" smtClean="0">
                <a:latin typeface="Arial" panose="020B0604020202020204" pitchFamily="34" charset="0"/>
                <a:cs typeface="Arial" panose="020B0604020202020204" pitchFamily="34" charset="0"/>
              </a:rPr>
              <a:t>RANSFORM </a:t>
            </a:r>
            <a:r>
              <a:rPr lang="en-US" sz="1400" b="1" spc="300" dirty="0" smtClean="0">
                <a:latin typeface="Arial" panose="020B0604020202020204" pitchFamily="34" charset="0"/>
                <a:cs typeface="Arial" panose="020B0604020202020204" pitchFamily="34" charset="0"/>
              </a:rPr>
              <a:t>∙ </a:t>
            </a:r>
            <a:r>
              <a:rPr lang="en-US" sz="1600" b="1" spc="300" dirty="0" smtClean="0">
                <a:latin typeface="Arial" panose="020B0604020202020204" pitchFamily="34" charset="0"/>
                <a:cs typeface="Arial" panose="020B0604020202020204" pitchFamily="34" charset="0"/>
              </a:rPr>
              <a:t>D</a:t>
            </a:r>
            <a:r>
              <a:rPr lang="en-US" sz="1200" b="1" spc="300" dirty="0" smtClean="0">
                <a:latin typeface="Arial" panose="020B0604020202020204" pitchFamily="34" charset="0"/>
                <a:cs typeface="Arial" panose="020B0604020202020204" pitchFamily="34" charset="0"/>
              </a:rPr>
              <a:t>ELIVER</a:t>
            </a:r>
            <a:endParaRPr lang="en-US" b="1" spc="300" dirty="0">
              <a:latin typeface="Arial" panose="020B0604020202020204" pitchFamily="34" charset="0"/>
              <a:cs typeface="Arial" panose="020B0604020202020204" pitchFamily="34" charset="0"/>
            </a:endParaRPr>
          </a:p>
        </p:txBody>
      </p:sp>
      <p:pic>
        <p:nvPicPr>
          <p:cNvPr id="14" name="Picture 13" descr="4C_FS_HORZ_wTreasuryTag.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256946"/>
            <a:ext cx="1752600" cy="553453"/>
          </a:xfrm>
          <a:prstGeom prst="rect">
            <a:avLst/>
          </a:prstGeom>
        </p:spPr>
      </p:pic>
      <p:cxnSp>
        <p:nvCxnSpPr>
          <p:cNvPr id="15" name="Straight Connector 14"/>
          <p:cNvCxnSpPr/>
          <p:nvPr userDrawn="1"/>
        </p:nvCxnSpPr>
        <p:spPr>
          <a:xfrm>
            <a:off x="228600" y="892996"/>
            <a:ext cx="8686800" cy="0"/>
          </a:xfrm>
          <a:prstGeom prst="line">
            <a:avLst/>
          </a:prstGeom>
          <a:ln w="28575">
            <a:solidFill>
              <a:srgbClr val="043253"/>
            </a:solidFill>
          </a:ln>
        </p:spPr>
        <p:style>
          <a:lnRef idx="1">
            <a:schemeClr val="accent1"/>
          </a:lnRef>
          <a:fillRef idx="0">
            <a:schemeClr val="accent1"/>
          </a:fillRef>
          <a:effectRef idx="0">
            <a:schemeClr val="accent1"/>
          </a:effectRef>
          <a:fontRef idx="minor">
            <a:schemeClr val="tx1"/>
          </a:fontRef>
        </p:style>
      </p:cxnSp>
      <p:sp>
        <p:nvSpPr>
          <p:cNvPr id="18" name="Title 2"/>
          <p:cNvSpPr txBox="1">
            <a:spLocks/>
          </p:cNvSpPr>
          <p:nvPr userDrawn="1"/>
        </p:nvSpPr>
        <p:spPr>
          <a:xfrm>
            <a:off x="228600" y="152400"/>
            <a:ext cx="8686800" cy="6858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nSpc>
                <a:spcPct val="110000"/>
              </a:lnSpc>
            </a:pPr>
            <a:r>
              <a:rPr lang="en-US" sz="3600" dirty="0" smtClean="0"/>
              <a:t>Contact Information</a:t>
            </a:r>
            <a:endParaRPr lang="en-US" sz="3600" dirty="0"/>
          </a:p>
        </p:txBody>
      </p:sp>
      <p:sp>
        <p:nvSpPr>
          <p:cNvPr id="19" name="Picture Placeholder 3"/>
          <p:cNvSpPr>
            <a:spLocks noGrp="1"/>
          </p:cNvSpPr>
          <p:nvPr>
            <p:ph type="pic" sz="quarter" idx="10" hasCustomPrompt="1"/>
          </p:nvPr>
        </p:nvSpPr>
        <p:spPr>
          <a:xfrm>
            <a:off x="484632" y="1243584"/>
            <a:ext cx="2944368" cy="1042416"/>
          </a:xfrm>
          <a:prstGeom prst="rect">
            <a:avLst/>
          </a:prstGeom>
        </p:spPr>
        <p:txBody>
          <a:bodyPr/>
          <a:lstStyle>
            <a:lvl1pPr marL="0" indent="0" algn="l">
              <a:buNone/>
              <a:defRPr sz="2200" baseline="0">
                <a:latin typeface="Arial" panose="020B0604020202020204" pitchFamily="34" charset="0"/>
                <a:cs typeface="Arial" panose="020B0604020202020204" pitchFamily="34" charset="0"/>
              </a:defRPr>
            </a:lvl1pPr>
          </a:lstStyle>
          <a:p>
            <a:r>
              <a:rPr lang="en-US" dirty="0" smtClean="0"/>
              <a:t>Click picture to add sub logo</a:t>
            </a:r>
          </a:p>
        </p:txBody>
      </p:sp>
      <p:sp>
        <p:nvSpPr>
          <p:cNvPr id="21" name="Slide Number Placeholder 5"/>
          <p:cNvSpPr txBox="1">
            <a:spLocks/>
          </p:cNvSpPr>
          <p:nvPr userDrawn="1"/>
        </p:nvSpPr>
        <p:spPr>
          <a:xfrm>
            <a:off x="152400" y="6400800"/>
            <a:ext cx="1143000" cy="3048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smtClean="0">
                <a:latin typeface="Arial" panose="020B0604020202020204" pitchFamily="34" charset="0"/>
                <a:cs typeface="Arial" panose="020B0604020202020204" pitchFamily="34" charset="0"/>
              </a:rPr>
              <a:t>Page</a:t>
            </a:r>
            <a:r>
              <a:rPr lang="en-US" sz="1400" baseline="0" dirty="0" smtClean="0">
                <a:latin typeface="Arial" panose="020B0604020202020204" pitchFamily="34" charset="0"/>
                <a:cs typeface="Arial" panose="020B0604020202020204" pitchFamily="34" charset="0"/>
              </a:rPr>
              <a:t> </a:t>
            </a:r>
            <a:fld id="{23B54F64-4D77-425A-BD5E-0504AD8FCA49}" type="slidenum">
              <a:rPr lang="en-US" sz="1400" smtClean="0">
                <a:latin typeface="Arial" panose="020B0604020202020204" pitchFamily="34" charset="0"/>
                <a:cs typeface="Arial" panose="020B0604020202020204" pitchFamily="34" charset="0"/>
              </a:rPr>
              <a:t>‹#›</a:t>
            </a:fld>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8811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Usage Guide">
    <p:spTree>
      <p:nvGrpSpPr>
        <p:cNvPr id="1" name=""/>
        <p:cNvGrpSpPr/>
        <p:nvPr/>
      </p:nvGrpSpPr>
      <p:grpSpPr>
        <a:xfrm>
          <a:off x="0" y="0"/>
          <a:ext cx="0" cy="0"/>
          <a:chOff x="0" y="0"/>
          <a:chExt cx="0" cy="0"/>
        </a:xfrm>
      </p:grpSpPr>
      <p:pic>
        <p:nvPicPr>
          <p:cNvPr id="2050" name="Picture 2"/>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t="6711"/>
          <a:stretch/>
        </p:blipFill>
        <p:spPr bwMode="auto">
          <a:xfrm>
            <a:off x="1905000" y="3212538"/>
            <a:ext cx="5334000" cy="10546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 name="Picture 2"/>
          <p:cNvPicPr>
            <a:picLocks noChangeAspect="1" noChangeArrowheads="1"/>
          </p:cNvPicPr>
          <p:nvPr userDrawn="1"/>
        </p:nvPicPr>
        <p:blipFill rotWithShape="1">
          <a:blip r:embed="rId3">
            <a:extLst>
              <a:ext uri="{28A0092B-C50C-407E-A947-70E740481C1C}">
                <a14:useLocalDpi xmlns:a14="http://schemas.microsoft.com/office/drawing/2010/main" val="0"/>
              </a:ext>
            </a:extLst>
          </a:blip>
          <a:srcRect t="25009"/>
          <a:stretch/>
        </p:blipFill>
        <p:spPr bwMode="auto">
          <a:xfrm>
            <a:off x="1570788" y="2438400"/>
            <a:ext cx="6002424" cy="8394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4" name="Straight Connector 3"/>
          <p:cNvCxnSpPr/>
          <p:nvPr userDrawn="1"/>
        </p:nvCxnSpPr>
        <p:spPr>
          <a:xfrm>
            <a:off x="228600" y="4267200"/>
            <a:ext cx="8686800" cy="0"/>
          </a:xfrm>
          <a:prstGeom prst="line">
            <a:avLst/>
          </a:prstGeom>
          <a:ln w="28575">
            <a:solidFill>
              <a:srgbClr val="043253"/>
            </a:solidFill>
            <a:prstDash val="dash"/>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a:xfrm>
            <a:off x="533400" y="5827693"/>
            <a:ext cx="3733800" cy="954107"/>
          </a:xfrm>
          <a:prstGeom prst="rect">
            <a:avLst/>
          </a:prstGeom>
          <a:noFill/>
        </p:spPr>
        <p:txBody>
          <a:bodyPr wrap="square" rtlCol="0">
            <a:spAutoFit/>
          </a:bodyPr>
          <a:lstStyle/>
          <a:p>
            <a:pPr algn="ctr"/>
            <a:r>
              <a:rPr lang="en-US" sz="1400" dirty="0" smtClean="0">
                <a:latin typeface="Arial" panose="020B0604020202020204" pitchFamily="34" charset="0"/>
                <a:cs typeface="Arial" panose="020B0604020202020204" pitchFamily="34" charset="0"/>
              </a:rPr>
              <a:t>If you wish to use the</a:t>
            </a:r>
            <a:r>
              <a:rPr lang="en-US" sz="1400" baseline="0" dirty="0" smtClean="0">
                <a:latin typeface="Arial" panose="020B0604020202020204" pitchFamily="34" charset="0"/>
                <a:cs typeface="Arial" panose="020B0604020202020204" pitchFamily="34" charset="0"/>
              </a:rPr>
              <a:t> business line or product/service sub logo title slide, please insert the appropriate sub logo by clicking the picture icon on the “Sub Logo”  title slide.</a:t>
            </a:r>
            <a:endParaRPr lang="en-US" sz="1400" dirty="0">
              <a:latin typeface="Arial" panose="020B0604020202020204" pitchFamily="34" charset="0"/>
              <a:cs typeface="Arial" panose="020B0604020202020204" pitchFamily="34" charset="0"/>
            </a:endParaRPr>
          </a:p>
        </p:txBody>
      </p:sp>
      <p:sp>
        <p:nvSpPr>
          <p:cNvPr id="6" name="Title 2"/>
          <p:cNvSpPr txBox="1">
            <a:spLocks/>
          </p:cNvSpPr>
          <p:nvPr userDrawn="1"/>
        </p:nvSpPr>
        <p:spPr>
          <a:xfrm>
            <a:off x="228600" y="838200"/>
            <a:ext cx="8686800" cy="173237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r>
              <a:rPr lang="en-US" sz="2200" b="1" u="none" dirty="0" smtClean="0"/>
              <a:t>General tips:</a:t>
            </a:r>
          </a:p>
          <a:p>
            <a:pPr marL="285750" indent="-285750">
              <a:buFont typeface="Arial" panose="020B0604020202020204" pitchFamily="34" charset="0"/>
              <a:buChar char="•"/>
            </a:pPr>
            <a:r>
              <a:rPr lang="en-US" sz="1600" dirty="0" smtClean="0"/>
              <a:t>These templates</a:t>
            </a:r>
            <a:r>
              <a:rPr lang="en-US" sz="1600" baseline="0" dirty="0" smtClean="0"/>
              <a:t> </a:t>
            </a:r>
            <a:r>
              <a:rPr lang="en-US" sz="1600" dirty="0" smtClean="0"/>
              <a:t>can </a:t>
            </a:r>
            <a:r>
              <a:rPr lang="en-US" sz="1600" dirty="0"/>
              <a:t>be used for all external and internal </a:t>
            </a:r>
            <a:r>
              <a:rPr lang="en-US" sz="1600" dirty="0" smtClean="0"/>
              <a:t>presentations</a:t>
            </a:r>
            <a:r>
              <a:rPr lang="en-US" sz="1600" baseline="0" dirty="0" smtClean="0"/>
              <a:t> and handouts. </a:t>
            </a:r>
            <a:endParaRPr lang="en-US" sz="1600" dirty="0" smtClean="0"/>
          </a:p>
          <a:p>
            <a:pPr marL="285750" indent="-285750">
              <a:buFont typeface="Arial" panose="020B0604020202020204" pitchFamily="34" charset="0"/>
              <a:buChar char="•"/>
            </a:pPr>
            <a:r>
              <a:rPr lang="en-US" sz="1600" dirty="0" smtClean="0"/>
              <a:t>Insert</a:t>
            </a:r>
            <a:r>
              <a:rPr lang="en-US" sz="1600" baseline="0" dirty="0" smtClean="0"/>
              <a:t> page numbers from the “Insert” tab. </a:t>
            </a:r>
            <a:endParaRPr lang="en-US" sz="1600" dirty="0" smtClean="0"/>
          </a:p>
          <a:p>
            <a:pPr marL="285750" marR="0" indent="-285750" algn="l" defTabSz="914400" rtl="0" eaLnBrk="1" fontAlgn="auto" latinLnBrk="0" hangingPunct="1">
              <a:lnSpc>
                <a:spcPct val="100000"/>
              </a:lnSpc>
              <a:spcBef>
                <a:spcPct val="0"/>
              </a:spcBef>
              <a:spcAft>
                <a:spcPts val="0"/>
              </a:spcAft>
              <a:buClrTx/>
              <a:buSzTx/>
              <a:buFont typeface="Arial" panose="020B0604020202020204" pitchFamily="34" charset="0"/>
              <a:buChar char="•"/>
              <a:tabLst/>
              <a:defRPr/>
            </a:pPr>
            <a:r>
              <a:rPr lang="en-US" sz="1600" dirty="0" smtClean="0"/>
              <a:t>Ensure all text is in “Arial” font.</a:t>
            </a:r>
          </a:p>
          <a:p>
            <a:pPr marL="285750" indent="-285750">
              <a:buFont typeface="Arial" panose="020B0604020202020204" pitchFamily="34" charset="0"/>
              <a:buChar char="•"/>
            </a:pPr>
            <a:r>
              <a:rPr lang="en-US" sz="1600" dirty="0" smtClean="0"/>
              <a:t>If</a:t>
            </a:r>
            <a:r>
              <a:rPr lang="en-US" sz="1600" baseline="0" dirty="0" smtClean="0"/>
              <a:t> color is used</a:t>
            </a:r>
            <a:r>
              <a:rPr lang="en-US" sz="1600" dirty="0" smtClean="0"/>
              <a:t>, ensure color selection is consistent with the template.</a:t>
            </a:r>
            <a:r>
              <a:rPr lang="en-US" sz="1600" baseline="0" dirty="0" smtClean="0"/>
              <a:t> </a:t>
            </a:r>
            <a:r>
              <a:rPr lang="en-US" sz="1600" dirty="0" smtClean="0"/>
              <a:t>For your reference, a few of the Fiscal Service</a:t>
            </a:r>
            <a:r>
              <a:rPr lang="en-US" sz="1600" baseline="0" dirty="0" smtClean="0"/>
              <a:t> </a:t>
            </a:r>
            <a:r>
              <a:rPr lang="en-US" sz="1600" dirty="0" smtClean="0"/>
              <a:t>colors are provided below.</a:t>
            </a:r>
          </a:p>
        </p:txBody>
      </p:sp>
      <p:cxnSp>
        <p:nvCxnSpPr>
          <p:cNvPr id="12" name="Straight Connector 11"/>
          <p:cNvCxnSpPr/>
          <p:nvPr userDrawn="1"/>
        </p:nvCxnSpPr>
        <p:spPr>
          <a:xfrm>
            <a:off x="228600" y="892996"/>
            <a:ext cx="8686800" cy="0"/>
          </a:xfrm>
          <a:prstGeom prst="line">
            <a:avLst/>
          </a:prstGeom>
          <a:ln w="28575">
            <a:solidFill>
              <a:srgbClr val="043253"/>
            </a:solidFill>
          </a:ln>
        </p:spPr>
        <p:style>
          <a:lnRef idx="1">
            <a:schemeClr val="accent1"/>
          </a:lnRef>
          <a:fillRef idx="0">
            <a:schemeClr val="accent1"/>
          </a:fillRef>
          <a:effectRef idx="0">
            <a:schemeClr val="accent1"/>
          </a:effectRef>
          <a:fontRef idx="minor">
            <a:schemeClr val="tx1"/>
          </a:fontRef>
        </p:style>
      </p:cxnSp>
      <p:sp>
        <p:nvSpPr>
          <p:cNvPr id="15" name="Title 2"/>
          <p:cNvSpPr txBox="1">
            <a:spLocks/>
          </p:cNvSpPr>
          <p:nvPr userDrawn="1"/>
        </p:nvSpPr>
        <p:spPr>
          <a:xfrm>
            <a:off x="228600" y="152400"/>
            <a:ext cx="8686800" cy="6858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nSpc>
                <a:spcPct val="110000"/>
              </a:lnSpc>
            </a:pPr>
            <a:r>
              <a:rPr lang="en-US" sz="3600" dirty="0" smtClean="0"/>
              <a:t>PowerPoint Usage Guide</a:t>
            </a:r>
            <a:endParaRPr lang="en-US" sz="3600" dirty="0"/>
          </a:p>
        </p:txBody>
      </p:sp>
      <p:pic>
        <p:nvPicPr>
          <p:cNvPr id="13" name="Picture 2"/>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485900" y="4424304"/>
            <a:ext cx="1828800" cy="1366896"/>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2"/>
          <p:cNvPicPr>
            <a:picLocks noChangeAspect="1" noChangeArrowheads="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5718571" y="4424303"/>
            <a:ext cx="1821656" cy="13716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20" name="TextBox 19"/>
          <p:cNvSpPr txBox="1"/>
          <p:nvPr userDrawn="1"/>
        </p:nvSpPr>
        <p:spPr>
          <a:xfrm>
            <a:off x="4800599" y="5827693"/>
            <a:ext cx="3657600" cy="954107"/>
          </a:xfrm>
          <a:prstGeom prst="rect">
            <a:avLst/>
          </a:prstGeom>
          <a:noFill/>
        </p:spPr>
        <p:txBody>
          <a:bodyPr wrap="square" rtlCol="0">
            <a:spAutoFit/>
          </a:bodyPr>
          <a:lstStyle/>
          <a:p>
            <a:pPr algn="ctr"/>
            <a:r>
              <a:rPr lang="en-US" sz="1400" dirty="0" smtClean="0">
                <a:latin typeface="Arial" panose="020B0604020202020204" pitchFamily="34" charset="0"/>
                <a:cs typeface="Arial" panose="020B0604020202020204" pitchFamily="34" charset="0"/>
              </a:rPr>
              <a:t>Please insert the appropriate </a:t>
            </a:r>
            <a:r>
              <a:rPr lang="en-US" sz="1400" dirty="0">
                <a:latin typeface="Arial" panose="020B0604020202020204" pitchFamily="34" charset="0"/>
                <a:cs typeface="Arial" panose="020B0604020202020204" pitchFamily="34" charset="0"/>
              </a:rPr>
              <a:t>business </a:t>
            </a:r>
            <a:r>
              <a:rPr lang="en-US" sz="1400" dirty="0" smtClean="0">
                <a:latin typeface="Arial" panose="020B0604020202020204" pitchFamily="34" charset="0"/>
                <a:cs typeface="Arial" panose="020B0604020202020204" pitchFamily="34" charset="0"/>
              </a:rPr>
              <a:t>line </a:t>
            </a:r>
            <a:r>
              <a:rPr lang="en-US" sz="1400" dirty="0">
                <a:latin typeface="Arial" panose="020B0604020202020204" pitchFamily="34" charset="0"/>
                <a:cs typeface="Arial" panose="020B0604020202020204" pitchFamily="34" charset="0"/>
              </a:rPr>
              <a:t>or </a:t>
            </a:r>
            <a:r>
              <a:rPr lang="en-US" sz="1400" dirty="0" smtClean="0">
                <a:latin typeface="Arial" panose="020B0604020202020204" pitchFamily="34" charset="0"/>
                <a:cs typeface="Arial" panose="020B0604020202020204" pitchFamily="34" charset="0"/>
              </a:rPr>
              <a:t>product/service sub </a:t>
            </a:r>
            <a:r>
              <a:rPr lang="en-US" sz="1400" dirty="0">
                <a:latin typeface="Arial" panose="020B0604020202020204" pitchFamily="34" charset="0"/>
                <a:cs typeface="Arial" panose="020B0604020202020204" pitchFamily="34" charset="0"/>
              </a:rPr>
              <a:t>logo </a:t>
            </a:r>
            <a:r>
              <a:rPr lang="en-US" sz="1400" dirty="0" smtClean="0">
                <a:latin typeface="Arial" panose="020B0604020202020204" pitchFamily="34" charset="0"/>
                <a:cs typeface="Arial" panose="020B0604020202020204" pitchFamily="34" charset="0"/>
              </a:rPr>
              <a:t>by clicking the picture</a:t>
            </a:r>
            <a:r>
              <a:rPr lang="en-US" sz="1400" baseline="0" dirty="0" smtClean="0">
                <a:latin typeface="Arial" panose="020B0604020202020204" pitchFamily="34" charset="0"/>
                <a:cs typeface="Arial" panose="020B0604020202020204" pitchFamily="34" charset="0"/>
              </a:rPr>
              <a:t> icon </a:t>
            </a:r>
            <a:r>
              <a:rPr lang="en-US" sz="1400" dirty="0" smtClean="0">
                <a:latin typeface="Arial" panose="020B0604020202020204" pitchFamily="34" charset="0"/>
                <a:cs typeface="Arial" panose="020B0604020202020204" pitchFamily="34" charset="0"/>
              </a:rPr>
              <a:t>on </a:t>
            </a:r>
            <a:r>
              <a:rPr lang="en-US" sz="1400" dirty="0">
                <a:latin typeface="Arial" panose="020B0604020202020204" pitchFamily="34" charset="0"/>
                <a:cs typeface="Arial" panose="020B0604020202020204" pitchFamily="34" charset="0"/>
              </a:rPr>
              <a:t>the </a:t>
            </a:r>
            <a:r>
              <a:rPr lang="en-US" sz="1400" dirty="0" smtClean="0">
                <a:latin typeface="Arial" panose="020B0604020202020204" pitchFamily="34" charset="0"/>
                <a:cs typeface="Arial" panose="020B0604020202020204" pitchFamily="34" charset="0"/>
              </a:rPr>
              <a:t>“Contact Information” slide.</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6336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466684"/>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0" r:id="rId3"/>
    <p:sldLayoutId id="2147483652" r:id="rId4"/>
    <p:sldLayoutId id="2147483653" r:id="rId5"/>
    <p:sldLayoutId id="2147483655" r:id="rId6"/>
    <p:sldLayoutId id="2147483656" r:id="rId7"/>
    <p:sldLayoutId id="2147483657" r:id="rId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19200" y="2667000"/>
            <a:ext cx="7772400" cy="1238250"/>
          </a:xfrm>
          <a:prstGeom prst="rect">
            <a:avLst/>
          </a:prstGeom>
        </p:spPr>
        <p:txBody>
          <a:bodyPr vert="horz" lIns="91440" tIns="45720" rIns="91440" bIns="45720" rtlCol="0" anchor="ctr">
            <a:normAutofit lnSpcReduction="10000"/>
          </a:bodyPr>
          <a:lstStyle>
            <a:lvl1pPr algn="r" defTabSz="914400" rtl="0" eaLnBrk="1" latinLnBrk="0" hangingPunct="1">
              <a:spcBef>
                <a:spcPct val="0"/>
              </a:spcBef>
              <a:buNone/>
              <a:defRPr sz="3200" kern="1200">
                <a:solidFill>
                  <a:srgbClr val="043253"/>
                </a:solidFill>
                <a:latin typeface="Arial" panose="020B0604020202020204" pitchFamily="34" charset="0"/>
                <a:ea typeface="+mj-ea"/>
                <a:cs typeface="Arial" panose="020B0604020202020204" pitchFamily="34" charset="0"/>
              </a:defRPr>
            </a:lvl1pPr>
          </a:lstStyle>
          <a:p>
            <a:pPr marL="0" marR="0" lvl="0" indent="0" algn="r" defTabSz="914400" rtl="0" eaLnBrk="1" fontAlgn="auto" latinLnBrk="0" hangingPunct="1">
              <a:lnSpc>
                <a:spcPct val="100000"/>
              </a:lnSpc>
              <a:spcBef>
                <a:spcPct val="0"/>
              </a:spcBef>
              <a:spcAft>
                <a:spcPts val="0"/>
              </a:spcAft>
              <a:buClrTx/>
              <a:buSzTx/>
              <a:buFontTx/>
              <a:buNone/>
              <a:tabLst/>
              <a:defRPr/>
            </a:pPr>
            <a:r>
              <a:rPr lang="en-US" sz="4800" dirty="0" smtClean="0"/>
              <a:t>USSGL Board Meeting</a:t>
            </a:r>
            <a:r>
              <a:rPr lang="en-US" sz="4800" dirty="0"/>
              <a:t/>
            </a:r>
            <a:br>
              <a:rPr lang="en-US" sz="4800" dirty="0"/>
            </a:br>
            <a:r>
              <a:rPr lang="en-US" dirty="0" smtClean="0"/>
              <a:t>Ballot Items for FY16 and FY17 </a:t>
            </a:r>
            <a:endParaRPr lang="en-US" dirty="0"/>
          </a:p>
        </p:txBody>
      </p:sp>
      <p:sp>
        <p:nvSpPr>
          <p:cNvPr id="7" name="Subtitle 2"/>
          <p:cNvSpPr txBox="1">
            <a:spLocks/>
          </p:cNvSpPr>
          <p:nvPr/>
        </p:nvSpPr>
        <p:spPr>
          <a:xfrm>
            <a:off x="695221" y="4191000"/>
            <a:ext cx="8296379" cy="838200"/>
          </a:xfrm>
          <a:prstGeom prst="rect">
            <a:avLst/>
          </a:prstGeom>
          <a:noFill/>
        </p:spPr>
        <p:txBody>
          <a:bodyPr vert="horz" lIns="91440" tIns="45720" rIns="91440" bIns="45720" rtlCol="0">
            <a:normAutofit/>
          </a:bodyPr>
          <a:lstStyle>
            <a:lvl1pPr marL="0" indent="0" algn="r" defTabSz="914400" rtl="0" eaLnBrk="1" latinLnBrk="0" hangingPunct="1">
              <a:spcBef>
                <a:spcPct val="20000"/>
              </a:spcBef>
              <a:buFont typeface="Arial" panose="020B0604020202020204" pitchFamily="34" charset="0"/>
              <a:buNone/>
              <a:defRPr sz="1800" kern="1200" baseline="0">
                <a:solidFill>
                  <a:srgbClr val="043253"/>
                </a:solidFill>
                <a:latin typeface="Arial" panose="020B0604020202020204" pitchFamily="34" charset="0"/>
                <a:ea typeface="+mn-ea"/>
                <a:cs typeface="Arial" panose="020B060402020202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Arial" panose="020B0604020202020204" pitchFamily="34" charset="0"/>
                <a:ea typeface="+mn-ea"/>
                <a:cs typeface="Arial" panose="020B0604020202020204" pitchFamily="34" charset="0"/>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Arial" panose="020B0604020202020204" pitchFamily="34" charset="0"/>
                <a:ea typeface="+mn-ea"/>
                <a:cs typeface="Arial" panose="020B060402020202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Arial" panose="020B0604020202020204" pitchFamily="34" charset="0"/>
                <a:ea typeface="+mn-ea"/>
                <a:cs typeface="Arial" panose="020B060402020202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0" marR="0" lvl="0" indent="0" algn="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Michele Crosco and Chris Beck</a:t>
            </a:r>
            <a:endParaRPr lang="en-US" dirty="0"/>
          </a:p>
          <a:p>
            <a:pPr marL="0" marR="0" lvl="0" indent="0" algn="r"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smtClean="0"/>
              <a:t>May 12, 2016</a:t>
            </a:r>
            <a:endParaRPr lang="en-US" dirty="0"/>
          </a:p>
        </p:txBody>
      </p:sp>
    </p:spTree>
    <p:extLst>
      <p:ext uri="{BB962C8B-B14F-4D97-AF65-F5344CB8AC3E}">
        <p14:creationId xmlns:p14="http://schemas.microsoft.com/office/powerpoint/2010/main" val="28101435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Revise Deposit Fund Guidance</a:t>
            </a:r>
          </a:p>
          <a:p>
            <a:r>
              <a:rPr lang="en-US" dirty="0" smtClean="0"/>
              <a:t>Revise Credit Reform Guidance</a:t>
            </a:r>
          </a:p>
          <a:p>
            <a:r>
              <a:rPr lang="en-US" dirty="0" smtClean="0"/>
              <a:t>Continue to work with the General Fund to allow for the General Fund to properly report their activity </a:t>
            </a:r>
          </a:p>
          <a:p>
            <a:r>
              <a:rPr lang="en-US" dirty="0" smtClean="0"/>
              <a:t>Establish formal BETC request process for agencies</a:t>
            </a:r>
          </a:p>
          <a:p>
            <a:r>
              <a:rPr lang="en-US" dirty="0" smtClean="0"/>
              <a:t>Continue to work with OMB on “normal” balance project</a:t>
            </a:r>
            <a:endParaRPr lang="en-US" dirty="0"/>
          </a:p>
        </p:txBody>
      </p:sp>
      <p:sp>
        <p:nvSpPr>
          <p:cNvPr id="3" name="Content Placeholder 2"/>
          <p:cNvSpPr>
            <a:spLocks noGrp="1"/>
          </p:cNvSpPr>
          <p:nvPr>
            <p:ph sz="quarter" idx="11"/>
          </p:nvPr>
        </p:nvSpPr>
        <p:spPr/>
        <p:txBody>
          <a:bodyPr/>
          <a:lstStyle/>
          <a:p>
            <a:r>
              <a:rPr lang="en-US" dirty="0" smtClean="0"/>
              <a:t>Upcoming Projects for USSGL</a:t>
            </a:r>
            <a:endParaRPr lang="en-US" dirty="0"/>
          </a:p>
        </p:txBody>
      </p:sp>
    </p:spTree>
    <p:extLst>
      <p:ext uri="{BB962C8B-B14F-4D97-AF65-F5344CB8AC3E}">
        <p14:creationId xmlns:p14="http://schemas.microsoft.com/office/powerpoint/2010/main" val="20420483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International Monetary Fund Accounts</a:t>
            </a:r>
          </a:p>
          <a:p>
            <a:endParaRPr lang="en-US" dirty="0"/>
          </a:p>
          <a:p>
            <a:r>
              <a:rPr lang="en-US" dirty="0" smtClean="0"/>
              <a:t>General Fund Accounts</a:t>
            </a:r>
          </a:p>
          <a:p>
            <a:endParaRPr lang="en-US" dirty="0"/>
          </a:p>
          <a:p>
            <a:r>
              <a:rPr lang="en-US" dirty="0" smtClean="0"/>
              <a:t>Repayable Advance Account</a:t>
            </a:r>
          </a:p>
          <a:p>
            <a:endParaRPr lang="en-US" dirty="0"/>
          </a:p>
          <a:p>
            <a:r>
              <a:rPr lang="en-US" dirty="0" smtClean="0"/>
              <a:t>Miscellaneous Title Changes</a:t>
            </a:r>
            <a:endParaRPr lang="en-US" dirty="0"/>
          </a:p>
        </p:txBody>
      </p:sp>
      <p:sp>
        <p:nvSpPr>
          <p:cNvPr id="3" name="Content Placeholder 2"/>
          <p:cNvSpPr>
            <a:spLocks noGrp="1"/>
          </p:cNvSpPr>
          <p:nvPr>
            <p:ph sz="quarter" idx="11"/>
          </p:nvPr>
        </p:nvSpPr>
        <p:spPr/>
        <p:txBody>
          <a:bodyPr/>
          <a:lstStyle/>
          <a:p>
            <a:r>
              <a:rPr lang="en-US" dirty="0" smtClean="0"/>
              <a:t>New/Revised USSGL Accounts</a:t>
            </a:r>
            <a:endParaRPr lang="en-US" dirty="0"/>
          </a:p>
        </p:txBody>
      </p:sp>
    </p:spTree>
    <p:extLst>
      <p:ext uri="{BB962C8B-B14F-4D97-AF65-F5344CB8AC3E}">
        <p14:creationId xmlns:p14="http://schemas.microsoft.com/office/powerpoint/2010/main" val="2158594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All accounts effective for FY 2016 to be used by the Department of Treasury only.</a:t>
            </a:r>
          </a:p>
          <a:p>
            <a:pPr lvl="1"/>
            <a:r>
              <a:rPr lang="en-US" sz="2400" dirty="0" smtClean="0"/>
              <a:t>119305 IMF – Letter of Credit</a:t>
            </a:r>
          </a:p>
          <a:p>
            <a:pPr lvl="1"/>
            <a:r>
              <a:rPr lang="en-US" sz="2400" dirty="0" smtClean="0"/>
              <a:t>119306 IMF – Receivable/Payable Currency Valuation Adjustment</a:t>
            </a:r>
          </a:p>
          <a:p>
            <a:pPr lvl="1"/>
            <a:r>
              <a:rPr lang="en-US" sz="2400" dirty="0" smtClean="0"/>
              <a:t>119307 IMF – Dollar Deposits with the IMF</a:t>
            </a:r>
          </a:p>
          <a:p>
            <a:pPr lvl="1"/>
            <a:r>
              <a:rPr lang="en-US" sz="2400" dirty="0" smtClean="0"/>
              <a:t>119309 IMF – Currency Holdings</a:t>
            </a:r>
          </a:p>
          <a:p>
            <a:pPr lvl="1"/>
            <a:r>
              <a:rPr lang="en-US" sz="2400" dirty="0" smtClean="0"/>
              <a:t>119333 IMF – Reserve Position</a:t>
            </a:r>
          </a:p>
          <a:p>
            <a:pPr lvl="1"/>
            <a:r>
              <a:rPr lang="en-US" sz="2400" dirty="0" smtClean="0"/>
              <a:t>411990 Other Appropriations Realized – IMF</a:t>
            </a:r>
          </a:p>
          <a:p>
            <a:pPr lvl="1"/>
            <a:r>
              <a:rPr lang="en-US" sz="2400" dirty="0" smtClean="0"/>
              <a:t>417590 Allocation Transfers of Current-Year Authority for Noninvested Accounts – IMF</a:t>
            </a:r>
          </a:p>
          <a:p>
            <a:pPr lvl="1"/>
            <a:endParaRPr lang="en-US" sz="2400" dirty="0"/>
          </a:p>
        </p:txBody>
      </p:sp>
      <p:sp>
        <p:nvSpPr>
          <p:cNvPr id="3" name="Content Placeholder 2"/>
          <p:cNvSpPr>
            <a:spLocks noGrp="1"/>
          </p:cNvSpPr>
          <p:nvPr>
            <p:ph sz="quarter" idx="11"/>
          </p:nvPr>
        </p:nvSpPr>
        <p:spPr/>
        <p:txBody>
          <a:bodyPr/>
          <a:lstStyle/>
          <a:p>
            <a:r>
              <a:rPr lang="en-US" dirty="0" smtClean="0"/>
              <a:t>International Monetary Fund (IMF)</a:t>
            </a:r>
            <a:endParaRPr lang="en-US" dirty="0"/>
          </a:p>
        </p:txBody>
      </p:sp>
    </p:spTree>
    <p:extLst>
      <p:ext uri="{BB962C8B-B14F-4D97-AF65-F5344CB8AC3E}">
        <p14:creationId xmlns:p14="http://schemas.microsoft.com/office/powerpoint/2010/main" val="35765094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pPr lvl="1"/>
            <a:r>
              <a:rPr lang="en-US" sz="2400" dirty="0"/>
              <a:t>417690 </a:t>
            </a:r>
            <a:r>
              <a:rPr lang="en-US" sz="2400" dirty="0" smtClean="0"/>
              <a:t>Allocation </a:t>
            </a:r>
            <a:r>
              <a:rPr lang="en-US" sz="2400" dirty="0"/>
              <a:t>Transfers of Prior Year Balances - IMF</a:t>
            </a:r>
          </a:p>
          <a:p>
            <a:pPr lvl="1"/>
            <a:r>
              <a:rPr lang="en-US" sz="2400" dirty="0" smtClean="0"/>
              <a:t>420190 Total Actual Resources – Collected – IMF</a:t>
            </a:r>
          </a:p>
          <a:p>
            <a:pPr lvl="1"/>
            <a:r>
              <a:rPr lang="en-US" sz="2400" dirty="0" smtClean="0"/>
              <a:t>439190 Adjustments to Indefinite Appropriations – IMF</a:t>
            </a:r>
          </a:p>
          <a:p>
            <a:pPr lvl="1"/>
            <a:r>
              <a:rPr lang="en-US" sz="2400" dirty="0" smtClean="0"/>
              <a:t>462090 Unobligated Funds Exempt From Apportionment – IMF</a:t>
            </a:r>
          </a:p>
          <a:p>
            <a:pPr lvl="1"/>
            <a:r>
              <a:rPr lang="en-US" sz="2400" dirty="0" smtClean="0"/>
              <a:t>719090 Gains on IMF Assets</a:t>
            </a:r>
          </a:p>
          <a:p>
            <a:pPr lvl="1"/>
            <a:r>
              <a:rPr lang="en-US" sz="2400" dirty="0" smtClean="0"/>
              <a:t>729090 Losses on IMF Assets</a:t>
            </a:r>
          </a:p>
          <a:p>
            <a:pPr lvl="1"/>
            <a:endParaRPr lang="en-US" sz="2400" dirty="0"/>
          </a:p>
        </p:txBody>
      </p:sp>
      <p:sp>
        <p:nvSpPr>
          <p:cNvPr id="3" name="Content Placeholder 2"/>
          <p:cNvSpPr>
            <a:spLocks noGrp="1"/>
          </p:cNvSpPr>
          <p:nvPr>
            <p:ph sz="quarter" idx="11"/>
          </p:nvPr>
        </p:nvSpPr>
        <p:spPr/>
        <p:txBody>
          <a:bodyPr/>
          <a:lstStyle/>
          <a:p>
            <a:r>
              <a:rPr lang="en-US" dirty="0" smtClean="0"/>
              <a:t>IMF – Cont’d</a:t>
            </a:r>
          </a:p>
          <a:p>
            <a:endParaRPr lang="en-US" dirty="0"/>
          </a:p>
        </p:txBody>
      </p:sp>
    </p:spTree>
    <p:extLst>
      <p:ext uri="{BB962C8B-B14F-4D97-AF65-F5344CB8AC3E}">
        <p14:creationId xmlns:p14="http://schemas.microsoft.com/office/powerpoint/2010/main" val="42406084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The following two USSGL accounts are effective for FY16</a:t>
            </a:r>
          </a:p>
          <a:p>
            <a:pPr lvl="1"/>
            <a:r>
              <a:rPr lang="en-US" sz="2400" dirty="0" smtClean="0"/>
              <a:t>579001 Other Non-Budgetary Financing Sources for Debt Accruals/Amortization</a:t>
            </a:r>
          </a:p>
          <a:p>
            <a:pPr lvl="1"/>
            <a:r>
              <a:rPr lang="en-US" sz="2400" dirty="0" smtClean="0"/>
              <a:t>579010 Other General Fund Financing Sources (General Fund’s offset to 579001)</a:t>
            </a:r>
          </a:p>
          <a:p>
            <a:pPr lvl="1"/>
            <a:endParaRPr lang="en-US" sz="2400" dirty="0"/>
          </a:p>
          <a:p>
            <a:r>
              <a:rPr lang="en-US" dirty="0" smtClean="0"/>
              <a:t>The following USSGL is for FY17</a:t>
            </a:r>
          </a:p>
          <a:p>
            <a:pPr lvl="1"/>
            <a:r>
              <a:rPr lang="en-US" sz="2400" dirty="0" smtClean="0"/>
              <a:t>209010 Liability for Fund Balance while Awaiting a Warrant (General Fund offset to 109000)</a:t>
            </a:r>
          </a:p>
        </p:txBody>
      </p:sp>
      <p:sp>
        <p:nvSpPr>
          <p:cNvPr id="3" name="Content Placeholder 2"/>
          <p:cNvSpPr>
            <a:spLocks noGrp="1"/>
          </p:cNvSpPr>
          <p:nvPr>
            <p:ph sz="quarter" idx="11"/>
          </p:nvPr>
        </p:nvSpPr>
        <p:spPr/>
        <p:txBody>
          <a:bodyPr/>
          <a:lstStyle/>
          <a:p>
            <a:r>
              <a:rPr lang="en-US" dirty="0" smtClean="0"/>
              <a:t>New General Fund USSGL Accounts</a:t>
            </a:r>
            <a:endParaRPr lang="en-US" dirty="0"/>
          </a:p>
        </p:txBody>
      </p:sp>
    </p:spTree>
    <p:extLst>
      <p:ext uri="{BB962C8B-B14F-4D97-AF65-F5344CB8AC3E}">
        <p14:creationId xmlns:p14="http://schemas.microsoft.com/office/powerpoint/2010/main" val="1587023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The following USSGL is for FY17</a:t>
            </a:r>
          </a:p>
          <a:p>
            <a:pPr lvl="1"/>
            <a:r>
              <a:rPr lang="en-US" sz="2400" dirty="0" smtClean="0"/>
              <a:t>415900 Repayment of Repayable Advances. Is for Department of Labor’s use only</a:t>
            </a:r>
          </a:p>
        </p:txBody>
      </p:sp>
      <p:sp>
        <p:nvSpPr>
          <p:cNvPr id="3" name="Content Placeholder 2"/>
          <p:cNvSpPr>
            <a:spLocks noGrp="1"/>
          </p:cNvSpPr>
          <p:nvPr>
            <p:ph sz="quarter" idx="11"/>
          </p:nvPr>
        </p:nvSpPr>
        <p:spPr/>
        <p:txBody>
          <a:bodyPr/>
          <a:lstStyle/>
          <a:p>
            <a:r>
              <a:rPr lang="en-US" dirty="0" smtClean="0"/>
              <a:t>Repayment of Repayable Advances</a:t>
            </a:r>
            <a:endParaRPr lang="en-US" dirty="0"/>
          </a:p>
        </p:txBody>
      </p:sp>
    </p:spTree>
    <p:extLst>
      <p:ext uri="{BB962C8B-B14F-4D97-AF65-F5344CB8AC3E}">
        <p14:creationId xmlns:p14="http://schemas.microsoft.com/office/powerpoint/2010/main" val="543907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0"/>
          </p:nvPr>
        </p:nvSpPr>
        <p:spPr/>
        <p:txBody>
          <a:bodyPr/>
          <a:lstStyle/>
          <a:p>
            <a:r>
              <a:rPr lang="en-US" dirty="0" smtClean="0"/>
              <a:t>435100 Partial or Early Cancellation Authority (Title only FY16)</a:t>
            </a:r>
          </a:p>
          <a:p>
            <a:endParaRPr lang="en-US" dirty="0" smtClean="0"/>
          </a:p>
          <a:p>
            <a:r>
              <a:rPr lang="en-US" dirty="0"/>
              <a:t>1</a:t>
            </a:r>
            <a:r>
              <a:rPr lang="en-US" dirty="0" smtClean="0"/>
              <a:t>09000 Fund Balance With Treasury While Awaiting a Warrant (Title only FY17)</a:t>
            </a:r>
          </a:p>
          <a:p>
            <a:endParaRPr lang="en-US" dirty="0"/>
          </a:p>
        </p:txBody>
      </p:sp>
      <p:sp>
        <p:nvSpPr>
          <p:cNvPr id="3" name="Content Placeholder 2"/>
          <p:cNvSpPr>
            <a:spLocks noGrp="1"/>
          </p:cNvSpPr>
          <p:nvPr>
            <p:ph sz="quarter" idx="11"/>
          </p:nvPr>
        </p:nvSpPr>
        <p:spPr/>
        <p:txBody>
          <a:bodyPr/>
          <a:lstStyle/>
          <a:p>
            <a:r>
              <a:rPr lang="en-US" dirty="0" smtClean="0"/>
              <a:t>Miscellaneous USSGL Account Changes</a:t>
            </a:r>
            <a:endParaRPr lang="en-US" dirty="0"/>
          </a:p>
        </p:txBody>
      </p:sp>
    </p:spTree>
    <p:extLst>
      <p:ext uri="{BB962C8B-B14F-4D97-AF65-F5344CB8AC3E}">
        <p14:creationId xmlns:p14="http://schemas.microsoft.com/office/powerpoint/2010/main" val="6511686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extLst>
              <p:ext uri="{D42A27DB-BD31-4B8C-83A1-F6EECF244321}">
                <p14:modId xmlns:p14="http://schemas.microsoft.com/office/powerpoint/2010/main" val="3750098883"/>
              </p:ext>
            </p:extLst>
          </p:nvPr>
        </p:nvGraphicFramePr>
        <p:xfrm>
          <a:off x="228600" y="965200"/>
          <a:ext cx="8686800" cy="4048760"/>
        </p:xfrm>
        <a:graphic>
          <a:graphicData uri="http://schemas.openxmlformats.org/drawingml/2006/table">
            <a:tbl>
              <a:tblPr firstRow="1" bandRow="1">
                <a:tableStyleId>{5C22544A-7EE6-4342-B048-85BDC9FD1C3A}</a:tableStyleId>
              </a:tblPr>
              <a:tblGrid>
                <a:gridCol w="4343400"/>
                <a:gridCol w="4343400"/>
              </a:tblGrid>
              <a:tr h="370840">
                <a:tc>
                  <a:txBody>
                    <a:bodyPr/>
                    <a:lstStyle/>
                    <a:p>
                      <a:r>
                        <a:rPr lang="en-US" dirty="0" smtClean="0"/>
                        <a:t>Change</a:t>
                      </a:r>
                      <a:endParaRPr lang="en-US" dirty="0"/>
                    </a:p>
                  </a:txBody>
                  <a:tcPr/>
                </a:tc>
                <a:tc>
                  <a:txBody>
                    <a:bodyPr/>
                    <a:lstStyle/>
                    <a:p>
                      <a:r>
                        <a:rPr lang="en-US" dirty="0" smtClean="0"/>
                        <a:t>Page Number</a:t>
                      </a:r>
                      <a:endParaRPr lang="en-US" dirty="0"/>
                    </a:p>
                  </a:txBody>
                  <a:tcPr/>
                </a:tc>
              </a:tr>
              <a:tr h="370840">
                <a:tc>
                  <a:txBody>
                    <a:bodyPr/>
                    <a:lstStyle/>
                    <a:p>
                      <a:r>
                        <a:rPr lang="en-US" dirty="0" smtClean="0"/>
                        <a:t>Removed the word “Government”</a:t>
                      </a:r>
                      <a:endParaRPr lang="en-US" dirty="0"/>
                    </a:p>
                  </a:txBody>
                  <a:tcPr/>
                </a:tc>
                <a:tc>
                  <a:txBody>
                    <a:bodyPr/>
                    <a:lstStyle/>
                    <a:p>
                      <a:r>
                        <a:rPr lang="en-US" dirty="0" smtClean="0"/>
                        <a:t>Cover Page</a:t>
                      </a:r>
                    </a:p>
                  </a:txBody>
                  <a:tcPr/>
                </a:tc>
              </a:tr>
              <a:tr h="370840">
                <a:tc>
                  <a:txBody>
                    <a:bodyPr/>
                    <a:lstStyle/>
                    <a:p>
                      <a:r>
                        <a:rPr lang="en-US" dirty="0" smtClean="0"/>
                        <a:t>Replaced</a:t>
                      </a:r>
                      <a:r>
                        <a:rPr lang="en-US" baseline="0" dirty="0" smtClean="0"/>
                        <a:t> Financial Management Service with Bureau of the Fiscal Service</a:t>
                      </a:r>
                      <a:endParaRPr lang="en-US" dirty="0"/>
                    </a:p>
                  </a:txBody>
                  <a:tcPr/>
                </a:tc>
                <a:tc>
                  <a:txBody>
                    <a:bodyPr/>
                    <a:lstStyle/>
                    <a:p>
                      <a:r>
                        <a:rPr lang="en-US" dirty="0" smtClean="0"/>
                        <a:t>Throughout</a:t>
                      </a:r>
                      <a:r>
                        <a:rPr lang="en-US" baseline="0" dirty="0" smtClean="0"/>
                        <a:t> document</a:t>
                      </a:r>
                      <a:endParaRPr lang="en-US" dirty="0"/>
                    </a:p>
                  </a:txBody>
                  <a:tcPr/>
                </a:tc>
              </a:tr>
              <a:tr h="370840">
                <a:tc>
                  <a:txBody>
                    <a:bodyPr/>
                    <a:lstStyle/>
                    <a:p>
                      <a:r>
                        <a:rPr lang="en-US" dirty="0" smtClean="0"/>
                        <a:t>Updated Contact information and date</a:t>
                      </a:r>
                      <a:endParaRPr lang="en-US" dirty="0"/>
                    </a:p>
                  </a:txBody>
                  <a:tcPr/>
                </a:tc>
                <a:tc>
                  <a:txBody>
                    <a:bodyPr/>
                    <a:lstStyle/>
                    <a:p>
                      <a:r>
                        <a:rPr lang="en-US" dirty="0" smtClean="0"/>
                        <a:t>Cover Page</a:t>
                      </a:r>
                      <a:endParaRPr lang="en-US" dirty="0"/>
                    </a:p>
                  </a:txBody>
                  <a:tcPr/>
                </a:tc>
              </a:tr>
              <a:tr h="370840">
                <a:tc>
                  <a:txBody>
                    <a:bodyPr/>
                    <a:lstStyle/>
                    <a:p>
                      <a:r>
                        <a:rPr lang="en-US" dirty="0" smtClean="0"/>
                        <a:t>Replaced</a:t>
                      </a:r>
                      <a:r>
                        <a:rPr lang="en-US" baseline="0" dirty="0" smtClean="0"/>
                        <a:t> “Web Site” with “Website”</a:t>
                      </a:r>
                      <a:endParaRPr lang="en-US" dirty="0"/>
                    </a:p>
                  </a:txBody>
                  <a:tcPr/>
                </a:tc>
                <a:tc>
                  <a:txBody>
                    <a:bodyPr/>
                    <a:lstStyle/>
                    <a:p>
                      <a:r>
                        <a:rPr lang="en-US" dirty="0" smtClean="0"/>
                        <a:t>Throughout document</a:t>
                      </a:r>
                    </a:p>
                  </a:txBody>
                  <a:tcPr/>
                </a:tc>
              </a:tr>
              <a:tr h="370840">
                <a:tc>
                  <a:txBody>
                    <a:bodyPr/>
                    <a:lstStyle/>
                    <a:p>
                      <a:r>
                        <a:rPr lang="en-US" dirty="0" smtClean="0"/>
                        <a:t>Added USSGL and removed No.</a:t>
                      </a:r>
                      <a:r>
                        <a:rPr lang="en-US" baseline="0" dirty="0" smtClean="0"/>
                        <a:t> 2</a:t>
                      </a:r>
                      <a:endParaRPr lang="en-US" dirty="0"/>
                    </a:p>
                  </a:txBody>
                  <a:tcPr/>
                </a:tc>
                <a:tc>
                  <a:txBody>
                    <a:bodyPr/>
                    <a:lstStyle/>
                    <a:p>
                      <a:r>
                        <a:rPr lang="en-US" dirty="0" smtClean="0"/>
                        <a:t>Page</a:t>
                      </a:r>
                      <a:r>
                        <a:rPr lang="en-US" baseline="0" dirty="0" smtClean="0"/>
                        <a:t> 2</a:t>
                      </a:r>
                      <a:endParaRPr lang="en-US" dirty="0"/>
                    </a:p>
                  </a:txBody>
                  <a:tcPr/>
                </a:tc>
              </a:tr>
              <a:tr h="370840">
                <a:tc>
                  <a:txBody>
                    <a:bodyPr/>
                    <a:lstStyle/>
                    <a:p>
                      <a:r>
                        <a:rPr lang="en-US" dirty="0" smtClean="0"/>
                        <a:t>Replaced</a:t>
                      </a:r>
                      <a:r>
                        <a:rPr lang="en-US" baseline="0" dirty="0" smtClean="0"/>
                        <a:t> to show IRC meetings are not weekly but “as needed with a minimum of four per year”</a:t>
                      </a:r>
                      <a:endParaRPr lang="en-US" dirty="0"/>
                    </a:p>
                  </a:txBody>
                  <a:tcPr/>
                </a:tc>
                <a:tc>
                  <a:txBody>
                    <a:bodyPr/>
                    <a:lstStyle/>
                    <a:p>
                      <a:r>
                        <a:rPr lang="en-US" dirty="0" smtClean="0"/>
                        <a:t>Page 9</a:t>
                      </a:r>
                      <a:endParaRPr lang="en-US" dirty="0"/>
                    </a:p>
                  </a:txBody>
                  <a:tcPr/>
                </a:tc>
              </a:tr>
              <a:tr h="370840">
                <a:tc>
                  <a:txBody>
                    <a:bodyPr/>
                    <a:lstStyle/>
                    <a:p>
                      <a:r>
                        <a:rPr lang="en-US" dirty="0" smtClean="0"/>
                        <a:t>Added under</a:t>
                      </a:r>
                      <a:r>
                        <a:rPr lang="en-US" baseline="0" dirty="0" smtClean="0"/>
                        <a:t> power for Bureau of Fiscal Service to present changes to Sections III-VII</a:t>
                      </a:r>
                      <a:endParaRPr lang="en-US" dirty="0"/>
                    </a:p>
                  </a:txBody>
                  <a:tcPr/>
                </a:tc>
                <a:tc>
                  <a:txBody>
                    <a:bodyPr/>
                    <a:lstStyle/>
                    <a:p>
                      <a:r>
                        <a:rPr lang="en-US" dirty="0" smtClean="0"/>
                        <a:t>Page 11</a:t>
                      </a:r>
                      <a:endParaRPr lang="en-US" dirty="0"/>
                    </a:p>
                  </a:txBody>
                  <a:tcPr/>
                </a:tc>
              </a:tr>
            </a:tbl>
          </a:graphicData>
        </a:graphic>
      </p:graphicFrame>
      <p:sp>
        <p:nvSpPr>
          <p:cNvPr id="3" name="Content Placeholder 2"/>
          <p:cNvSpPr>
            <a:spLocks noGrp="1"/>
          </p:cNvSpPr>
          <p:nvPr>
            <p:ph sz="quarter" idx="11"/>
          </p:nvPr>
        </p:nvSpPr>
        <p:spPr/>
        <p:txBody>
          <a:bodyPr/>
          <a:lstStyle/>
          <a:p>
            <a:r>
              <a:rPr lang="en-US" dirty="0" smtClean="0"/>
              <a:t>USSGL Board Bylaw Technical Changes</a:t>
            </a:r>
            <a:endParaRPr lang="en-US" dirty="0"/>
          </a:p>
        </p:txBody>
      </p:sp>
    </p:spTree>
    <p:extLst>
      <p:ext uri="{BB962C8B-B14F-4D97-AF65-F5344CB8AC3E}">
        <p14:creationId xmlns:p14="http://schemas.microsoft.com/office/powerpoint/2010/main" val="17245481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sz="quarter" idx="10"/>
            <p:extLst>
              <p:ext uri="{D42A27DB-BD31-4B8C-83A1-F6EECF244321}">
                <p14:modId xmlns:p14="http://schemas.microsoft.com/office/powerpoint/2010/main" val="4182493632"/>
              </p:ext>
            </p:extLst>
          </p:nvPr>
        </p:nvGraphicFramePr>
        <p:xfrm>
          <a:off x="228600" y="965200"/>
          <a:ext cx="8686800" cy="2667000"/>
        </p:xfrm>
        <a:graphic>
          <a:graphicData uri="http://schemas.openxmlformats.org/drawingml/2006/table">
            <a:tbl>
              <a:tblPr firstRow="1" bandRow="1">
                <a:tableStyleId>{5C22544A-7EE6-4342-B048-85BDC9FD1C3A}</a:tableStyleId>
              </a:tblPr>
              <a:tblGrid>
                <a:gridCol w="4343400"/>
                <a:gridCol w="4343400"/>
              </a:tblGrid>
              <a:tr h="370840">
                <a:tc>
                  <a:txBody>
                    <a:bodyPr/>
                    <a:lstStyle/>
                    <a:p>
                      <a:r>
                        <a:rPr lang="en-US" dirty="0" smtClean="0"/>
                        <a:t>Change</a:t>
                      </a:r>
                      <a:endParaRPr lang="en-US" dirty="0"/>
                    </a:p>
                  </a:txBody>
                  <a:tcPr/>
                </a:tc>
                <a:tc>
                  <a:txBody>
                    <a:bodyPr/>
                    <a:lstStyle/>
                    <a:p>
                      <a:r>
                        <a:rPr lang="en-US" dirty="0" smtClean="0"/>
                        <a:t>Page Number</a:t>
                      </a:r>
                      <a:endParaRPr lang="en-US" dirty="0"/>
                    </a:p>
                  </a:txBody>
                  <a:tcPr/>
                </a:tc>
              </a:tr>
              <a:tr h="370840">
                <a:tc>
                  <a:txBody>
                    <a:bodyPr/>
                    <a:lstStyle/>
                    <a:p>
                      <a:r>
                        <a:rPr lang="en-US" dirty="0" smtClean="0"/>
                        <a:t>Reworded</a:t>
                      </a:r>
                      <a:r>
                        <a:rPr lang="en-US" baseline="0" dirty="0" smtClean="0"/>
                        <a:t> IRC participants powers to be consistent with powers described under Bureau of the Fiscal Service</a:t>
                      </a:r>
                      <a:endParaRPr lang="en-US" dirty="0"/>
                    </a:p>
                  </a:txBody>
                  <a:tcPr/>
                </a:tc>
                <a:tc>
                  <a:txBody>
                    <a:bodyPr/>
                    <a:lstStyle/>
                    <a:p>
                      <a:r>
                        <a:rPr lang="en-US" dirty="0" smtClean="0"/>
                        <a:t>Page</a:t>
                      </a:r>
                      <a:r>
                        <a:rPr lang="en-US" baseline="0" dirty="0" smtClean="0"/>
                        <a:t> </a:t>
                      </a:r>
                      <a:r>
                        <a:rPr lang="en-US" baseline="0" dirty="0" smtClean="0"/>
                        <a:t>12</a:t>
                      </a:r>
                      <a:endParaRPr lang="en-US" dirty="0" smtClean="0"/>
                    </a:p>
                  </a:txBody>
                  <a:tcPr/>
                </a:tc>
              </a:tr>
              <a:tr h="370840">
                <a:tc>
                  <a:txBody>
                    <a:bodyPr/>
                    <a:lstStyle/>
                    <a:p>
                      <a:r>
                        <a:rPr lang="en-US" dirty="0" smtClean="0"/>
                        <a:t>Added</a:t>
                      </a:r>
                      <a:r>
                        <a:rPr lang="en-US" baseline="0" dirty="0" smtClean="0"/>
                        <a:t> Section VII “GTAS Edits and Validations”</a:t>
                      </a:r>
                      <a:endParaRPr lang="en-US" dirty="0"/>
                    </a:p>
                  </a:txBody>
                  <a:tcPr/>
                </a:tc>
                <a:tc>
                  <a:txBody>
                    <a:bodyPr/>
                    <a:lstStyle/>
                    <a:p>
                      <a:r>
                        <a:rPr lang="en-US" dirty="0" smtClean="0"/>
                        <a:t>Page</a:t>
                      </a:r>
                      <a:r>
                        <a:rPr lang="en-US" baseline="0" dirty="0" smtClean="0"/>
                        <a:t> 14</a:t>
                      </a:r>
                      <a:endParaRPr lang="en-US" dirty="0"/>
                    </a:p>
                  </a:txBody>
                  <a:tcPr/>
                </a:tc>
              </a:tr>
              <a:tr h="370840">
                <a:tc>
                  <a:txBody>
                    <a:bodyPr/>
                    <a:lstStyle/>
                    <a:p>
                      <a:r>
                        <a:rPr lang="en-US" dirty="0" smtClean="0"/>
                        <a:t>Added description</a:t>
                      </a:r>
                      <a:r>
                        <a:rPr lang="en-US" baseline="0" dirty="0" smtClean="0"/>
                        <a:t> of Section VII</a:t>
                      </a:r>
                      <a:endParaRPr lang="en-US" dirty="0"/>
                    </a:p>
                  </a:txBody>
                  <a:tcPr/>
                </a:tc>
                <a:tc>
                  <a:txBody>
                    <a:bodyPr/>
                    <a:lstStyle/>
                    <a:p>
                      <a:r>
                        <a:rPr lang="en-US" dirty="0" smtClean="0"/>
                        <a:t>Page</a:t>
                      </a:r>
                      <a:r>
                        <a:rPr lang="en-US" baseline="0" dirty="0" smtClean="0"/>
                        <a:t> 15</a:t>
                      </a:r>
                      <a:endParaRPr lang="en-US" dirty="0"/>
                    </a:p>
                  </a:txBody>
                  <a:tcPr/>
                </a:tc>
              </a:tr>
              <a:tr h="370840">
                <a:tc>
                  <a:txBody>
                    <a:bodyPr/>
                    <a:lstStyle/>
                    <a:p>
                      <a:r>
                        <a:rPr lang="en-US" dirty="0" smtClean="0"/>
                        <a:t>Updated website</a:t>
                      </a:r>
                      <a:r>
                        <a:rPr lang="en-US" baseline="0" dirty="0" smtClean="0"/>
                        <a:t> information</a:t>
                      </a:r>
                      <a:endParaRPr lang="en-US" dirty="0"/>
                    </a:p>
                  </a:txBody>
                  <a:tcPr/>
                </a:tc>
                <a:tc>
                  <a:txBody>
                    <a:bodyPr/>
                    <a:lstStyle/>
                    <a:p>
                      <a:r>
                        <a:rPr lang="en-US" smtClean="0"/>
                        <a:t>Page 19</a:t>
                      </a:r>
                      <a:endParaRPr lang="en-US" dirty="0" smtClean="0"/>
                    </a:p>
                  </a:txBody>
                  <a:tcPr/>
                </a:tc>
              </a:tr>
            </a:tbl>
          </a:graphicData>
        </a:graphic>
      </p:graphicFrame>
      <p:sp>
        <p:nvSpPr>
          <p:cNvPr id="3" name="Content Placeholder 2"/>
          <p:cNvSpPr>
            <a:spLocks noGrp="1"/>
          </p:cNvSpPr>
          <p:nvPr>
            <p:ph sz="quarter" idx="11"/>
          </p:nvPr>
        </p:nvSpPr>
        <p:spPr/>
        <p:txBody>
          <a:bodyPr/>
          <a:lstStyle/>
          <a:p>
            <a:r>
              <a:rPr lang="en-US" dirty="0" smtClean="0"/>
              <a:t>USSGL Board Bylaw Technical Changes</a:t>
            </a:r>
            <a:endParaRPr lang="en-US" dirty="0"/>
          </a:p>
        </p:txBody>
      </p:sp>
    </p:spTree>
    <p:extLst>
      <p:ext uri="{BB962C8B-B14F-4D97-AF65-F5344CB8AC3E}">
        <p14:creationId xmlns:p14="http://schemas.microsoft.com/office/powerpoint/2010/main" val="1902875781"/>
      </p:ext>
    </p:extLst>
  </p:cSld>
  <p:clrMapOvr>
    <a:masterClrMapping/>
  </p:clrMapOvr>
</p:sld>
</file>

<file path=ppt/theme/theme1.xml><?xml version="1.0" encoding="utf-8"?>
<a:theme xmlns:a="http://schemas.openxmlformats.org/drawingml/2006/main" name="Bureau of the Fiscal Service PP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p:properties xmlns:p="http://schemas.microsoft.com/office/2006/metadata/properties" xmlns:xsi="http://www.w3.org/2001/XMLSchema-instance" xmlns:pc="http://schemas.microsoft.com/office/infopath/2007/PartnerControls">
  <documentManagement>
    <CutOffDate xmlns="077ee27c-cd7f-49ea-bbed-c40511799fe1" xsi:nil="true"/>
    <DocStatus xmlns="077ee27c-cd7f-49ea-bbed-c40511799fe1">Active</DocStatus>
    <CorrespondenceAddressees xmlns="077ee27c-cd7f-49ea-bbed-c40511799fe1" xsi:nil="true"/>
    <Color xmlns="bfb7484d-b799-46f8-90dd-63a753cb605c" xsi:nil="true"/>
    <DocInactiveDate xmlns="077ee27c-cd7f-49ea-bbed-c40511799fe1" xsi:nil="true"/>
    <ActivityDate xmlns="077ee27c-cd7f-49ea-bbed-c40511799fe1">2014-06-05T04:00:00+00:00</ActivityDate>
    <DateDeclaredAsRecord xmlns="077ee27c-cd7f-49ea-bbed-c40511799fe1" xsi:nil="true"/>
    <_dlc_DocId xmlns="52222ef0-b167-44f5-92f7-438fda0857cd">FSSPT-576-208</_dlc_DocId>
    <_dlc_DocIdUrl xmlns="52222ef0-b167-44f5-92f7-438fda0857cd">
      <Url>https://fiscalservice.treasuryecm.gov/fs/support/GAC/_layouts/DocIdRedir.aspx?ID=FSSPT-576-208</Url>
      <Description>FSSPT-576-208</Description>
    </_dlc_DocIdUrl>
    <Audience xmlns="bfb7484d-b799-46f8-90dd-63a753cb605c" xsi:nil="true"/>
    <FileType xmlns="bfb7484d-b799-46f8-90dd-63a753cb605c">Style Guide</FileType>
    <DeleteDate xmlns="077ee27c-cd7f-49ea-bbed-c40511799fe1" xsi:nil="true"/>
    <_dlc_ExpireDateSaved xmlns="http://schemas.microsoft.com/sharepoint/v3" xsi:nil="true"/>
    <_dlc_ExpireDate xmlns="http://schemas.microsoft.com/sharepoint/v3">2014-06-20T17:24:49+00:00</_dlc_ExpireDate>
  </documentManagement>
</p:properties>
</file>

<file path=customXml/item2.xml><?xml version="1.0" encoding="utf-8"?>
<?mso-contentType ?>
<SharedContentType xmlns="Microsoft.SharePoint.Taxonomy.ContentTypeSync" SourceId="d708172b-2ced-4d43-bfa0-d4568dce9ba6" ContentTypeId="0x010100F2A49D9997933B479E73B45BD20EE2CECD" PreviousValue="false"/>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p:Policy xmlns:p="office.server.policy" id="" local="true">
  <p:Name>Word Processing, Spreadsheets, Access Data Tables, and Electronic Working Files - 7215.01</p:Name>
  <p:Description/>
  <p:Statement/>
  <p:PolicyItems>
    <p:PolicyItem featureId="Microsoft.Office.RecordsManagement.PolicyFeatures.Expiration" staticId="0x010100F2A49D9997933B479E73B45BD20EE2CECD|-941506551" UniqueId="d2bd333f-68b6-41df-a6a5-aa28c40b5cd4">
      <p:Name>Retention</p:Name>
      <p:Description>Automatic scheduling of content for processing, and performing a retention action on content that has reached its due date.</p:Description>
      <p:CustomData>
        <Schedules nextStageId="4" default="false">
          <Schedule type="Default">
            <stages>
              <data stageId="1">
                <formula id="Microsoft.Office.RecordsManagement.PolicyFeatures.Expiration.Formula.BuiltIn">
                  <number>0</number>
                  <property>Modified</property>
                  <propertyId>28cf69c5-fa48-462a-b5cd-27b6f9d2bd5f</propertyId>
                  <period>days</period>
                </formula>
                <action type="workflow" id="bc2ce0a3-2ac6-4dec-821d-10114aa96235"/>
              </data>
            </stages>
          </Schedule>
          <Schedule type="Record">
            <stages>
              <data stageId="2">
                <formula id="Microsoft.Office.RecordsManagement.PolicyFeatures.Expiration.Formula.BuiltIn">
                  <number>0</number>
                  <property>DateDeclaredAsRecord</property>
                  <propertyId>2e647766-aaf5-4aca-a666-93211ca77118</propertyId>
                  <period>days</period>
                </formula>
                <action type="workflow" id="4424af61-fbcc-4909-af17-dbf67e9af050"/>
              </data>
              <data stageId="3">
                <formula id="Microsoft.Office.RecordsManagement.PolicyFeatures.Expiration.Formula.BuiltIn">
                  <number>0</number>
                  <property>DeleteDate</property>
                  <propertyId>7f5f5ef3-dbe1-4f20-9a7f-9f4a912a2624</propertyId>
                  <period>days</period>
                </formula>
                <action type="action" id="Microsoft.Office.RecordsManagement.PolicyFeatures.Expiration.Action.Delete"/>
              </data>
            </stages>
          </Schedule>
        </Schedules>
      </p:CustomData>
    </p:PolicyItem>
  </p:PolicyItems>
</p:Policy>
</file>

<file path=customXml/item5.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Assembly>Microsoft.Office.Policy, Version=14.0.0.0, Culture=neutral, PublicKeyToken=71e9bce111e9429c</Assembly>
    <Class>Microsoft.Office.RecordsManagement.Internal.UpdateExpireDate</Class>
    <Data/>
    <Filter/>
  </Receiver>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6.xml><?xml version="1.0" encoding="utf-8"?>
<ct:contentTypeSchema xmlns:ct="http://schemas.microsoft.com/office/2006/metadata/contentType" xmlns:ma="http://schemas.microsoft.com/office/2006/metadata/properties/metaAttributes" ct:_="" ma:_="" ma:contentTypeName="Word Processing, Spreadsheets, Access Data Tables, and Electronic Working Files - 7215.01" ma:contentTypeID="0x010100F2A49D9997933B479E73B45BD20EE2CECD001116EB1E15AA1F4BB832B3E0300E04E0" ma:contentTypeVersion="115" ma:contentTypeDescription="Documents such as letters, memoranda, reports, handbooks, directives, templates, forms, and manuals recorded on electronic media such as style libraries in SharePoint, hard disks or floppy diskettes after they have been copied to an electronic record keeping system, paper, or microform for record keeping purposes.&#10;&#10;Cutoff when created. Destroy when superseded, obsolete, data transferred to masterfile, or no longer needed for business, administrative or legal purposes." ma:contentTypeScope="" ma:versionID="a7955792330763cb5a74bd89f3737bcb">
  <xsd:schema xmlns:xsd="http://www.w3.org/2001/XMLSchema" xmlns:xs="http://www.w3.org/2001/XMLSchema" xmlns:p="http://schemas.microsoft.com/office/2006/metadata/properties" xmlns:ns1="http://schemas.microsoft.com/sharepoint/v3" xmlns:ns2="077ee27c-cd7f-49ea-bbed-c40511799fe1" xmlns:ns3="52222ef0-b167-44f5-92f7-438fda0857cd" xmlns:ns4="bfb7484d-b799-46f8-90dd-63a753cb605c" targetNamespace="http://schemas.microsoft.com/office/2006/metadata/properties" ma:root="true" ma:fieldsID="600105c4f7cbeab2dea540949d084530" ns1:_="" ns2:_="" ns3:_="" ns4:_="">
    <xsd:import namespace="http://schemas.microsoft.com/sharepoint/v3"/>
    <xsd:import namespace="077ee27c-cd7f-49ea-bbed-c40511799fe1"/>
    <xsd:import namespace="52222ef0-b167-44f5-92f7-438fda0857cd"/>
    <xsd:import namespace="bfb7484d-b799-46f8-90dd-63a753cb605c"/>
    <xsd:element name="properties">
      <xsd:complexType>
        <xsd:sequence>
          <xsd:element name="documentManagement">
            <xsd:complexType>
              <xsd:all>
                <xsd:element ref="ns2:ActivityDate" minOccurs="0"/>
                <xsd:element ref="ns2:DocStatus"/>
                <xsd:element ref="ns2:DateDeclaredAsRecord" minOccurs="0"/>
                <xsd:element ref="ns2:DocInactiveDate" minOccurs="0"/>
                <xsd:element ref="ns2:CorrespondenceAddressees" minOccurs="0"/>
                <xsd:element ref="ns3:_dlc_DocIdUrl" minOccurs="0"/>
                <xsd:element ref="ns3:_dlc_DocIdPersistId" minOccurs="0"/>
                <xsd:element ref="ns3:_dlc_DocId" minOccurs="0"/>
                <xsd:element ref="ns2:CutOffDate" minOccurs="0"/>
                <xsd:element ref="ns2:DeleteDate" minOccurs="0"/>
                <xsd:element ref="ns1:_dlc_ExpireDateSaved" minOccurs="0"/>
                <xsd:element ref="ns1:_dlc_ExpireDate" minOccurs="0"/>
                <xsd:element ref="ns1:_dlc_Exempt" minOccurs="0"/>
                <xsd:element ref="ns4:Audience" minOccurs="0"/>
                <xsd:element ref="ns4:FileType" minOccurs="0"/>
                <xsd:element ref="ns4:Colo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pireDateSaved" ma:index="19" nillable="true" ma:displayName="Original Expiration Date" ma:hidden="true" ma:internalName="_dlc_ExpireDateSaved" ma:readOnly="true">
      <xsd:simpleType>
        <xsd:restriction base="dms:DateTime"/>
      </xsd:simpleType>
    </xsd:element>
    <xsd:element name="_dlc_ExpireDate" ma:index="20" nillable="true" ma:displayName="Expiration Date" ma:description="" ma:hidden="true" ma:indexed="true" ma:internalName="_dlc_ExpireDate" ma:readOnly="true">
      <xsd:simpleType>
        <xsd:restriction base="dms:DateTime"/>
      </xsd:simpleType>
    </xsd:element>
    <xsd:element name="_dlc_Exempt" ma:index="21" nillable="true" ma:displayName="Exempt from Policy"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77ee27c-cd7f-49ea-bbed-c40511799fe1" elementFormDefault="qualified">
    <xsd:import namespace="http://schemas.microsoft.com/office/2006/documentManagement/types"/>
    <xsd:import namespace="http://schemas.microsoft.com/office/infopath/2007/PartnerControls"/>
    <xsd:element name="ActivityDate" ma:index="2" nillable="true" ma:displayName="Activity Date" ma:format="DateOnly" ma:internalName="ActivityDate">
      <xsd:simpleType>
        <xsd:restriction base="dms:DateTime"/>
      </xsd:simpleType>
    </xsd:element>
    <xsd:element name="DocStatus" ma:index="3" ma:displayName="Doc Status" ma:default="Active" ma:description="Doc can be set to active (default) or inactive based on disposition rules set forth in file plan for relevant content type" ma:format="Dropdown" ma:internalName="DocStatus">
      <xsd:simpleType>
        <xsd:restriction base="dms:Choice">
          <xsd:enumeration value="Active"/>
          <xsd:enumeration value="Inactive"/>
          <xsd:enumeration value="Published"/>
          <xsd:enumeration value="On Hold"/>
          <xsd:enumeration value="Waiting on Approval for Distruction"/>
          <xsd:enumeration value="Approved for Destruction"/>
          <xsd:enumeration value="Transfer to NARA"/>
        </xsd:restriction>
      </xsd:simpleType>
    </xsd:element>
    <xsd:element name="DateDeclaredAsRecord" ma:index="4" nillable="true" ma:displayName="Date Declared As Record" ma:description="Date doc is declared as a record" ma:format="DateOnly" ma:internalName="DateDeclaredAsRecord">
      <xsd:simpleType>
        <xsd:restriction base="dms:DateTime"/>
      </xsd:simpleType>
    </xsd:element>
    <xsd:element name="DocInactiveDate" ma:index="5" nillable="true" ma:displayName="Doc Inactive Date" ma:description="Date doc is set to inactive based on disposition rules set forth in file plan for relevant content type" ma:format="DateOnly" ma:internalName="DocInactiveDate">
      <xsd:simpleType>
        <xsd:restriction base="dms:DateTime"/>
      </xsd:simpleType>
    </xsd:element>
    <xsd:element name="CorrespondenceAddressees" ma:index="7" nillable="true" ma:displayName="Correspondence Addressees" ma:description="For correspondence, the people/organizations to whom the document was addressed" ma:internalName="CorrespondenceAddressees">
      <xsd:simpleType>
        <xsd:restriction base="dms:Note">
          <xsd:maxLength value="255"/>
        </xsd:restriction>
      </xsd:simpleType>
    </xsd:element>
    <xsd:element name="CutOffDate" ma:index="17" nillable="true" ma:displayName="Cut Off Date" ma:format="DateOnly" ma:hidden="true" ma:internalName="CutOffDate" ma:readOnly="false">
      <xsd:simpleType>
        <xsd:restriction base="dms:DateTime"/>
      </xsd:simpleType>
    </xsd:element>
    <xsd:element name="DeleteDate" ma:index="18" nillable="true" ma:displayName="Delete Date" ma:format="DateOnly" ma:internalName="DeleteDate" ma:readOnly="fals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52222ef0-b167-44f5-92f7-438fda0857cd" elementFormDefault="qualified">
    <xsd:import namespace="http://schemas.microsoft.com/office/2006/documentManagement/types"/>
    <xsd:import namespace="http://schemas.microsoft.com/office/infopath/2007/PartnerControls"/>
    <xsd:element name="_dlc_DocIdUrl" ma:index="8"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9" nillable="true" ma:displayName="Persist ID" ma:description="Keep ID on add." ma:hidden="true" ma:internalName="_dlc_DocIdPersistId" ma:readOnly="true">
      <xsd:simpleType>
        <xsd:restriction base="dms:Boolean"/>
      </xsd:simpleType>
    </xsd:element>
    <xsd:element name="_dlc_DocId" ma:index="15" nillable="true" ma:displayName="Document ID Value" ma:description="The value of the document ID assigned to this item." ma:internalName="_dlc_DocId"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fb7484d-b799-46f8-90dd-63a753cb605c" elementFormDefault="qualified">
    <xsd:import namespace="http://schemas.microsoft.com/office/2006/documentManagement/types"/>
    <xsd:import namespace="http://schemas.microsoft.com/office/infopath/2007/PartnerControls"/>
    <xsd:element name="Audience" ma:index="22" nillable="true" ma:displayName="Audience" ma:format="Dropdown" ma:internalName="Audience">
      <xsd:simpleType>
        <xsd:restriction base="dms:Choice">
          <xsd:enumeration value="Internal"/>
          <xsd:enumeration value="External"/>
        </xsd:restriction>
      </xsd:simpleType>
    </xsd:element>
    <xsd:element name="FileType" ma:index="23" nillable="true" ma:displayName="FileType" ma:format="Dropdown" ma:internalName="FileType">
      <xsd:simpleType>
        <xsd:restriction base="dms:Choice">
          <xsd:enumeration value="Style Guide"/>
          <xsd:enumeration value="Logo"/>
          <xsd:enumeration value="Seal"/>
          <xsd:enumeration value="SubLogo"/>
        </xsd:restriction>
      </xsd:simpleType>
    </xsd:element>
    <xsd:element name="Color" ma:index="24" nillable="true" ma:displayName="Color" ma:format="Dropdown" ma:internalName="Color">
      <xsd:simpleType>
        <xsd:restriction base="dms:Choice">
          <xsd:enumeration value="Color"/>
          <xsd:enumeration value="Black &amp; Whit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7614194-65B4-4975-B73C-5B2B7065A0A0}">
  <ds:schemaRefs>
    <ds:schemaRef ds:uri="http://purl.org/dc/dcmitype/"/>
    <ds:schemaRef ds:uri="http://schemas.microsoft.com/office/infopath/2007/PartnerControls"/>
    <ds:schemaRef ds:uri="http://schemas.microsoft.com/sharepoint/v3"/>
    <ds:schemaRef ds:uri="http://purl.org/dc/terms/"/>
    <ds:schemaRef ds:uri="http://schemas.microsoft.com/office/2006/metadata/properties"/>
    <ds:schemaRef ds:uri="http://schemas.microsoft.com/office/2006/documentManagement/types"/>
    <ds:schemaRef ds:uri="077ee27c-cd7f-49ea-bbed-c40511799fe1"/>
    <ds:schemaRef ds:uri="http://purl.org/dc/elements/1.1/"/>
    <ds:schemaRef ds:uri="http://schemas.openxmlformats.org/package/2006/metadata/core-properties"/>
    <ds:schemaRef ds:uri="bfb7484d-b799-46f8-90dd-63a753cb605c"/>
    <ds:schemaRef ds:uri="52222ef0-b167-44f5-92f7-438fda0857cd"/>
    <ds:schemaRef ds:uri="http://www.w3.org/XML/1998/namespace"/>
  </ds:schemaRefs>
</ds:datastoreItem>
</file>

<file path=customXml/itemProps2.xml><?xml version="1.0" encoding="utf-8"?>
<ds:datastoreItem xmlns:ds="http://schemas.openxmlformats.org/officeDocument/2006/customXml" ds:itemID="{78A54A5B-C0CF-479F-96E9-38C7C0C688E2}">
  <ds:schemaRefs>
    <ds:schemaRef ds:uri="Microsoft.SharePoint.Taxonomy.ContentTypeSync"/>
  </ds:schemaRefs>
</ds:datastoreItem>
</file>

<file path=customXml/itemProps3.xml><?xml version="1.0" encoding="utf-8"?>
<ds:datastoreItem xmlns:ds="http://schemas.openxmlformats.org/officeDocument/2006/customXml" ds:itemID="{90F1A206-462C-4E19-A065-65B85FB8812C}">
  <ds:schemaRefs>
    <ds:schemaRef ds:uri="http://schemas.microsoft.com/sharepoint/v3/contenttype/forms"/>
  </ds:schemaRefs>
</ds:datastoreItem>
</file>

<file path=customXml/itemProps4.xml><?xml version="1.0" encoding="utf-8"?>
<ds:datastoreItem xmlns:ds="http://schemas.openxmlformats.org/officeDocument/2006/customXml" ds:itemID="{84FC51A9-12CD-4754-BABF-3F8E413D30D7}">
  <ds:schemaRefs>
    <ds:schemaRef ds:uri="office.server.policy"/>
  </ds:schemaRefs>
</ds:datastoreItem>
</file>

<file path=customXml/itemProps5.xml><?xml version="1.0" encoding="utf-8"?>
<ds:datastoreItem xmlns:ds="http://schemas.openxmlformats.org/officeDocument/2006/customXml" ds:itemID="{3A2E1160-6AE6-4CC1-8CFA-6604C8A82712}">
  <ds:schemaRefs>
    <ds:schemaRef ds:uri="http://schemas.microsoft.com/sharepoint/events"/>
  </ds:schemaRefs>
</ds:datastoreItem>
</file>

<file path=customXml/itemProps6.xml><?xml version="1.0" encoding="utf-8"?>
<ds:datastoreItem xmlns:ds="http://schemas.openxmlformats.org/officeDocument/2006/customXml" ds:itemID="{B04AE788-030A-47D7-B2E2-C091FA0EF8F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77ee27c-cd7f-49ea-bbed-c40511799fe1"/>
    <ds:schemaRef ds:uri="52222ef0-b167-44f5-92f7-438fda0857cd"/>
    <ds:schemaRef ds:uri="bfb7484d-b799-46f8-90dd-63a753cb60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Bureau of the Fiscal Service PPT Template</Template>
  <TotalTime>60</TotalTime>
  <Words>442</Words>
  <Application>Microsoft Office PowerPoint</Application>
  <PresentationFormat>On-screen Show (4:3)</PresentationFormat>
  <Paragraphs>75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Bureau of the Fiscal Service PPT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Dept. of the Treasury, FMS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April D. Battle</dc:creator>
  <cp:lastModifiedBy>BFS User</cp:lastModifiedBy>
  <cp:revision>13</cp:revision>
  <dcterms:created xsi:type="dcterms:W3CDTF">2014-06-05T14:12:22Z</dcterms:created>
  <dcterms:modified xsi:type="dcterms:W3CDTF">2016-05-05T01:49:18Z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96ae1424-2645-4f5b-88c4-f91665cf5260</vt:lpwstr>
  </property>
  <property fmtid="{D5CDD505-2E9C-101B-9397-08002B2CF9AE}" pid="3" name="ContentTypeId">
    <vt:lpwstr>0x010100F2A49D9997933B479E73B45BD20EE2CECD001116EB1E15AA1F4BB832B3E0300E04E0</vt:lpwstr>
  </property>
  <property fmtid="{D5CDD505-2E9C-101B-9397-08002B2CF9AE}" pid="4" name="_dlc_policyId">
    <vt:lpwstr>0x010100F2A49D9997933B479E73B45BD20EE2CECD|-941506551</vt:lpwstr>
  </property>
  <property fmtid="{D5CDD505-2E9C-101B-9397-08002B2CF9AE}" pid="5" name="ItemRetentionFormula">
    <vt:lpwstr>&lt;formula id="Microsoft.Office.RecordsManagement.PolicyFeatures.Expiration.Formula.BuiltIn"&gt;&lt;number&gt;0&lt;/number&gt;&lt;property&gt;Modified&lt;/property&gt;&lt;propertyId&gt;28cf69c5-fa48-462a-b5cd-27b6f9d2bd5f&lt;/propertyId&gt;&lt;period&gt;days&lt;/period&gt;&lt;/formula&gt;</vt:lpwstr>
  </property>
</Properties>
</file>