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43"/>
  </p:notesMasterIdLst>
  <p:sldIdLst>
    <p:sldId id="348" r:id="rId3"/>
    <p:sldId id="328" r:id="rId4"/>
    <p:sldId id="329" r:id="rId5"/>
    <p:sldId id="330" r:id="rId6"/>
    <p:sldId id="331" r:id="rId7"/>
    <p:sldId id="332" r:id="rId8"/>
    <p:sldId id="333" r:id="rId9"/>
    <p:sldId id="334" r:id="rId10"/>
    <p:sldId id="335" r:id="rId11"/>
    <p:sldId id="336" r:id="rId12"/>
    <p:sldId id="337" r:id="rId13"/>
    <p:sldId id="338" r:id="rId14"/>
    <p:sldId id="339" r:id="rId15"/>
    <p:sldId id="340" r:id="rId16"/>
    <p:sldId id="341" r:id="rId17"/>
    <p:sldId id="342" r:id="rId18"/>
    <p:sldId id="343" r:id="rId19"/>
    <p:sldId id="344" r:id="rId20"/>
    <p:sldId id="345" r:id="rId21"/>
    <p:sldId id="303" r:id="rId22"/>
    <p:sldId id="304" r:id="rId23"/>
    <p:sldId id="305" r:id="rId24"/>
    <p:sldId id="306" r:id="rId25"/>
    <p:sldId id="307" r:id="rId26"/>
    <p:sldId id="308" r:id="rId27"/>
    <p:sldId id="309" r:id="rId28"/>
    <p:sldId id="310" r:id="rId29"/>
    <p:sldId id="311" r:id="rId30"/>
    <p:sldId id="312" r:id="rId31"/>
    <p:sldId id="313" r:id="rId32"/>
    <p:sldId id="314" r:id="rId33"/>
    <p:sldId id="315" r:id="rId34"/>
    <p:sldId id="316" r:id="rId35"/>
    <p:sldId id="317" r:id="rId36"/>
    <p:sldId id="318" r:id="rId37"/>
    <p:sldId id="320" r:id="rId38"/>
    <p:sldId id="321" r:id="rId39"/>
    <p:sldId id="350" r:id="rId40"/>
    <p:sldId id="351" r:id="rId41"/>
    <p:sldId id="322"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4B1E6E6-77D3-4734-B293-E738D935B034}">
          <p14:sldIdLst>
            <p14:sldId id="348"/>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03"/>
            <p14:sldId id="304"/>
            <p14:sldId id="305"/>
            <p14:sldId id="306"/>
            <p14:sldId id="307"/>
            <p14:sldId id="308"/>
            <p14:sldId id="309"/>
            <p14:sldId id="310"/>
            <p14:sldId id="311"/>
            <p14:sldId id="312"/>
            <p14:sldId id="313"/>
            <p14:sldId id="314"/>
            <p14:sldId id="315"/>
            <p14:sldId id="316"/>
            <p14:sldId id="317"/>
            <p14:sldId id="318"/>
            <p14:sldId id="320"/>
            <p14:sldId id="321"/>
            <p14:sldId id="350"/>
            <p14:sldId id="351"/>
            <p14:sldId id="32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A8D92"/>
    <a:srgbClr val="9C9EA2"/>
    <a:srgbClr val="036A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3" autoAdjust="0"/>
    <p:restoredTop sz="90214" autoAdjust="0"/>
  </p:normalViewPr>
  <p:slideViewPr>
    <p:cSldViewPr>
      <p:cViewPr varScale="1">
        <p:scale>
          <a:sx n="66" d="100"/>
          <a:sy n="66" d="100"/>
        </p:scale>
        <p:origin x="1542"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59799B8-53A4-412E-90DC-793BD54F26E1}" type="datetimeFigureOut">
              <a:rPr lang="en-US" smtClean="0"/>
              <a:t>04/19/2018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9D16177-943B-4167-9A06-F024B58C60AF}" type="slidenum">
              <a:rPr lang="en-US" smtClean="0"/>
              <a:t>‹#›</a:t>
            </a:fld>
            <a:endParaRPr lang="en-US" dirty="0"/>
          </a:p>
        </p:txBody>
      </p:sp>
    </p:spTree>
    <p:extLst>
      <p:ext uri="{BB962C8B-B14F-4D97-AF65-F5344CB8AC3E}">
        <p14:creationId xmlns:p14="http://schemas.microsoft.com/office/powerpoint/2010/main" val="3292295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D16177-943B-4167-9A06-F024B58C60AF}" type="slidenum">
              <a:rPr lang="en-US" smtClean="0"/>
              <a:t>1</a:t>
            </a:fld>
            <a:endParaRPr lang="en-US" dirty="0"/>
          </a:p>
        </p:txBody>
      </p:sp>
    </p:spTree>
    <p:extLst>
      <p:ext uri="{BB962C8B-B14F-4D97-AF65-F5344CB8AC3E}">
        <p14:creationId xmlns:p14="http://schemas.microsoft.com/office/powerpoint/2010/main" val="439706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D16177-943B-4167-9A06-F024B58C60AF}" type="slidenum">
              <a:rPr lang="en-US" smtClean="0"/>
              <a:t>10</a:t>
            </a:fld>
            <a:endParaRPr lang="en-US" dirty="0"/>
          </a:p>
        </p:txBody>
      </p:sp>
    </p:spTree>
    <p:extLst>
      <p:ext uri="{BB962C8B-B14F-4D97-AF65-F5344CB8AC3E}">
        <p14:creationId xmlns:p14="http://schemas.microsoft.com/office/powerpoint/2010/main" val="138458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volume – have it in talking points or</a:t>
            </a:r>
            <a:r>
              <a:rPr lang="en-US" baseline="0" dirty="0" smtClean="0"/>
              <a:t> for questions.</a:t>
            </a:r>
            <a:endParaRPr lang="en-US" dirty="0"/>
          </a:p>
        </p:txBody>
      </p:sp>
      <p:sp>
        <p:nvSpPr>
          <p:cNvPr id="4" name="Slide Number Placeholder 3"/>
          <p:cNvSpPr>
            <a:spLocks noGrp="1"/>
          </p:cNvSpPr>
          <p:nvPr>
            <p:ph type="sldNum" sz="quarter" idx="10"/>
          </p:nvPr>
        </p:nvSpPr>
        <p:spPr/>
        <p:txBody>
          <a:bodyPr/>
          <a:lstStyle/>
          <a:p>
            <a:fld id="{B9D16177-943B-4167-9A06-F024B58C60AF}" type="slidenum">
              <a:rPr lang="en-US" smtClean="0"/>
              <a:t>11</a:t>
            </a:fld>
            <a:endParaRPr lang="en-US" dirty="0"/>
          </a:p>
        </p:txBody>
      </p:sp>
    </p:spTree>
    <p:extLst>
      <p:ext uri="{BB962C8B-B14F-4D97-AF65-F5344CB8AC3E}">
        <p14:creationId xmlns:p14="http://schemas.microsoft.com/office/powerpoint/2010/main" val="1246704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D16177-943B-4167-9A06-F024B58C60AF}" type="slidenum">
              <a:rPr lang="en-US" smtClean="0"/>
              <a:t>12</a:t>
            </a:fld>
            <a:endParaRPr lang="en-US" dirty="0"/>
          </a:p>
        </p:txBody>
      </p:sp>
    </p:spTree>
    <p:extLst>
      <p:ext uri="{BB962C8B-B14F-4D97-AF65-F5344CB8AC3E}">
        <p14:creationId xmlns:p14="http://schemas.microsoft.com/office/powerpoint/2010/main" val="2784900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the Other IGT Differences, Buy/Sell makes up 75% of the total.</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9D16177-943B-4167-9A06-F024B58C60AF}" type="slidenum">
              <a:rPr lang="en-US" smtClean="0"/>
              <a:t>13</a:t>
            </a:fld>
            <a:endParaRPr lang="en-US" dirty="0"/>
          </a:p>
        </p:txBody>
      </p:sp>
    </p:spTree>
    <p:extLst>
      <p:ext uri="{BB962C8B-B14F-4D97-AF65-F5344CB8AC3E}">
        <p14:creationId xmlns:p14="http://schemas.microsoft.com/office/powerpoint/2010/main" val="3048547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D16177-943B-4167-9A06-F024B58C60AF}" type="slidenum">
              <a:rPr lang="en-US" smtClean="0"/>
              <a:t>14</a:t>
            </a:fld>
            <a:endParaRPr lang="en-US" dirty="0"/>
          </a:p>
        </p:txBody>
      </p:sp>
    </p:spTree>
    <p:extLst>
      <p:ext uri="{BB962C8B-B14F-4D97-AF65-F5344CB8AC3E}">
        <p14:creationId xmlns:p14="http://schemas.microsoft.com/office/powerpoint/2010/main" val="98095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D16177-943B-4167-9A06-F024B58C60AF}" type="slidenum">
              <a:rPr lang="en-US" smtClean="0"/>
              <a:t>15</a:t>
            </a:fld>
            <a:endParaRPr lang="en-US" dirty="0"/>
          </a:p>
        </p:txBody>
      </p:sp>
    </p:spTree>
    <p:extLst>
      <p:ext uri="{BB962C8B-B14F-4D97-AF65-F5344CB8AC3E}">
        <p14:creationId xmlns:p14="http://schemas.microsoft.com/office/powerpoint/2010/main" val="698992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D16177-943B-4167-9A06-F024B58C60AF}" type="slidenum">
              <a:rPr lang="en-US" smtClean="0"/>
              <a:t>16</a:t>
            </a:fld>
            <a:endParaRPr lang="en-US" dirty="0"/>
          </a:p>
        </p:txBody>
      </p:sp>
    </p:spTree>
    <p:extLst>
      <p:ext uri="{BB962C8B-B14F-4D97-AF65-F5344CB8AC3E}">
        <p14:creationId xmlns:p14="http://schemas.microsoft.com/office/powerpoint/2010/main" val="3441296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Arial" panose="020B0604020202020204" pitchFamily="34" charset="0"/>
              <a:buNone/>
              <a:defRPr/>
            </a:pPr>
            <a:endParaRPr lang="en-US" sz="1500" dirty="0"/>
          </a:p>
        </p:txBody>
      </p:sp>
      <p:sp>
        <p:nvSpPr>
          <p:cNvPr id="4" name="Slide Number Placeholder 3"/>
          <p:cNvSpPr>
            <a:spLocks noGrp="1"/>
          </p:cNvSpPr>
          <p:nvPr>
            <p:ph type="sldNum" sz="quarter" idx="10"/>
          </p:nvPr>
        </p:nvSpPr>
        <p:spPr/>
        <p:txBody>
          <a:bodyPr/>
          <a:lstStyle/>
          <a:p>
            <a:fld id="{B9D16177-943B-4167-9A06-F024B58C60AF}" type="slidenum">
              <a:rPr lang="en-US" smtClean="0"/>
              <a:t>17</a:t>
            </a:fld>
            <a:endParaRPr lang="en-US" dirty="0"/>
          </a:p>
        </p:txBody>
      </p:sp>
    </p:spTree>
    <p:extLst>
      <p:ext uri="{BB962C8B-B14F-4D97-AF65-F5344CB8AC3E}">
        <p14:creationId xmlns:p14="http://schemas.microsoft.com/office/powerpoint/2010/main" val="2036190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0" dirty="0" smtClean="0">
                <a:solidFill>
                  <a:srgbClr val="FFFFFF"/>
                </a:solidFill>
                <a:effectLst>
                  <a:outerShdw blurRad="38100" dist="38100" dir="2700000" algn="tl">
                    <a:srgbClr val="000000">
                      <a:alpha val="43137"/>
                    </a:srgbClr>
                  </a:outerShdw>
                </a:effectLst>
                <a:latin typeface="Arial"/>
              </a:rPr>
              <a:t>“…as well as continued strong leadership by Treasury and OMB.”</a:t>
            </a:r>
          </a:p>
          <a:p>
            <a:endParaRPr lang="en-US" sz="1200" kern="0" dirty="0" smtClean="0">
              <a:solidFill>
                <a:srgbClr val="FFFFFF"/>
              </a:solidFill>
              <a:effectLst>
                <a:outerShdw blurRad="38100" dist="38100" dir="2700000" algn="tl">
                  <a:srgbClr val="000000">
                    <a:alpha val="43137"/>
                  </a:srgbClr>
                </a:outerShdw>
              </a:effectLst>
              <a:latin typeface="Arial"/>
            </a:endParaRPr>
          </a:p>
          <a:p>
            <a:r>
              <a:rPr lang="en-US" sz="1200" kern="0" dirty="0" smtClean="0">
                <a:solidFill>
                  <a:srgbClr val="FFFFFF"/>
                </a:solidFill>
                <a:effectLst>
                  <a:outerShdw blurRad="38100" dist="38100" dir="2700000" algn="tl">
                    <a:srgbClr val="000000">
                      <a:alpha val="43137"/>
                    </a:srgbClr>
                  </a:outerShdw>
                </a:effectLst>
                <a:latin typeface="Arial"/>
              </a:rPr>
              <a:t>As you can see, we are tasked with</a:t>
            </a:r>
            <a:r>
              <a:rPr lang="en-US" sz="1200" kern="0" baseline="0" dirty="0" smtClean="0">
                <a:solidFill>
                  <a:srgbClr val="FFFFFF"/>
                </a:solidFill>
                <a:effectLst>
                  <a:outerShdw blurRad="38100" dist="38100" dir="2700000" algn="tl">
                    <a:srgbClr val="000000">
                      <a:alpha val="43137"/>
                    </a:srgbClr>
                  </a:outerShdw>
                </a:effectLst>
                <a:latin typeface="Arial"/>
              </a:rPr>
              <a:t> leading the charge to reduce the </a:t>
            </a:r>
            <a:r>
              <a:rPr lang="en-US" sz="1200" kern="0" baseline="0" dirty="0" err="1" smtClean="0">
                <a:solidFill>
                  <a:srgbClr val="FFFFFF"/>
                </a:solidFill>
                <a:effectLst>
                  <a:outerShdw blurRad="38100" dist="38100" dir="2700000" algn="tl">
                    <a:srgbClr val="000000">
                      <a:alpha val="43137"/>
                    </a:srgbClr>
                  </a:outerShdw>
                </a:effectLst>
                <a:latin typeface="Arial"/>
              </a:rPr>
              <a:t>governmentwide</a:t>
            </a:r>
            <a:r>
              <a:rPr lang="en-US" sz="1200" kern="0" baseline="0" dirty="0" smtClean="0">
                <a:solidFill>
                  <a:srgbClr val="FFFFFF"/>
                </a:solidFill>
                <a:effectLst>
                  <a:outerShdw blurRad="38100" dist="38100" dir="2700000" algn="tl">
                    <a:srgbClr val="000000">
                      <a:alpha val="43137"/>
                    </a:srgbClr>
                  </a:outerShdw>
                </a:effectLst>
                <a:latin typeface="Arial"/>
              </a:rPr>
              <a:t> </a:t>
            </a:r>
            <a:r>
              <a:rPr lang="en-US" sz="1200" kern="0" baseline="0" dirty="0" err="1" smtClean="0">
                <a:solidFill>
                  <a:srgbClr val="FFFFFF"/>
                </a:solidFill>
                <a:effectLst>
                  <a:outerShdw blurRad="38100" dist="38100" dir="2700000" algn="tl">
                    <a:srgbClr val="000000">
                      <a:alpha val="43137"/>
                    </a:srgbClr>
                  </a:outerShdw>
                </a:effectLst>
                <a:latin typeface="Arial"/>
              </a:rPr>
              <a:t>IGT</a:t>
            </a:r>
            <a:r>
              <a:rPr lang="en-US" sz="1200" kern="0" baseline="0" dirty="0" smtClean="0">
                <a:solidFill>
                  <a:srgbClr val="FFFFFF"/>
                </a:solidFill>
                <a:effectLst>
                  <a:outerShdw blurRad="38100" dist="38100" dir="2700000" algn="tl">
                    <a:srgbClr val="000000">
                      <a:alpha val="43137"/>
                    </a:srgbClr>
                  </a:outerShdw>
                </a:effectLst>
                <a:latin typeface="Arial"/>
              </a:rPr>
              <a:t> differences, and this is something we take very seriously.  Please keep this in mind when we contact your agency for more information about a difference, develop guidance in the </a:t>
            </a:r>
            <a:r>
              <a:rPr lang="en-US" sz="1200" kern="0" baseline="0" dirty="0" err="1" smtClean="0">
                <a:solidFill>
                  <a:srgbClr val="FFFFFF"/>
                </a:solidFill>
                <a:effectLst>
                  <a:outerShdw blurRad="38100" dist="38100" dir="2700000" algn="tl">
                    <a:srgbClr val="000000">
                      <a:alpha val="43137"/>
                    </a:srgbClr>
                  </a:outerShdw>
                </a:effectLst>
                <a:latin typeface="Arial"/>
              </a:rPr>
              <a:t>TFM</a:t>
            </a:r>
            <a:r>
              <a:rPr lang="en-US" sz="1200" kern="0" baseline="0" dirty="0" smtClean="0">
                <a:solidFill>
                  <a:srgbClr val="FFFFFF"/>
                </a:solidFill>
                <a:effectLst>
                  <a:outerShdw blurRad="38100" dist="38100" dir="2700000" algn="tl">
                    <a:srgbClr val="000000">
                      <a:alpha val="43137"/>
                    </a:srgbClr>
                  </a:outerShdw>
                </a:effectLst>
                <a:latin typeface="Arial"/>
              </a:rPr>
              <a:t> for agencies to follow, or roll out a new requirement for documenting or reconciling with your trading partners…we have a job to do, and it takes each and every agency to help us be successful.</a:t>
            </a:r>
            <a:endParaRPr lang="en-US" dirty="0"/>
          </a:p>
        </p:txBody>
      </p:sp>
      <p:sp>
        <p:nvSpPr>
          <p:cNvPr id="4" name="Slide Number Placeholder 3"/>
          <p:cNvSpPr>
            <a:spLocks noGrp="1"/>
          </p:cNvSpPr>
          <p:nvPr>
            <p:ph type="sldNum" sz="quarter" idx="10"/>
          </p:nvPr>
        </p:nvSpPr>
        <p:spPr/>
        <p:txBody>
          <a:bodyPr/>
          <a:lstStyle/>
          <a:p>
            <a:fld id="{B9D16177-943B-4167-9A06-F024B58C60AF}" type="slidenum">
              <a:rPr lang="en-US" smtClean="0"/>
              <a:t>18</a:t>
            </a:fld>
            <a:endParaRPr lang="en-US" dirty="0"/>
          </a:p>
        </p:txBody>
      </p:sp>
    </p:spTree>
    <p:extLst>
      <p:ext uri="{BB962C8B-B14F-4D97-AF65-F5344CB8AC3E}">
        <p14:creationId xmlns:p14="http://schemas.microsoft.com/office/powerpoint/2010/main" val="2665399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D16177-943B-4167-9A06-F024B58C60AF}" type="slidenum">
              <a:rPr lang="en-US" smtClean="0"/>
              <a:t>19</a:t>
            </a:fld>
            <a:endParaRPr lang="en-US" dirty="0"/>
          </a:p>
        </p:txBody>
      </p:sp>
    </p:spTree>
    <p:extLst>
      <p:ext uri="{BB962C8B-B14F-4D97-AF65-F5344CB8AC3E}">
        <p14:creationId xmlns:p14="http://schemas.microsoft.com/office/powerpoint/2010/main" val="1734433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D16177-943B-4167-9A06-F024B58C60AF}" type="slidenum">
              <a:rPr lang="en-US" smtClean="0"/>
              <a:t>2</a:t>
            </a:fld>
            <a:endParaRPr lang="en-US" dirty="0"/>
          </a:p>
        </p:txBody>
      </p:sp>
    </p:spTree>
    <p:extLst>
      <p:ext uri="{BB962C8B-B14F-4D97-AF65-F5344CB8AC3E}">
        <p14:creationId xmlns:p14="http://schemas.microsoft.com/office/powerpoint/2010/main" val="2604618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4A17C7-C699-4286-8B95-0D2EA1AEB02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7455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4A17C7-C699-4286-8B95-0D2EA1AEB02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1850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4A17C7-C699-4286-8B95-0D2EA1AEB02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0009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4A17C7-C699-4286-8B95-0D2EA1AEB02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6214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4A17C7-C699-4286-8B95-0D2EA1AEB02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42593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4A17C7-C699-4286-8B95-0D2EA1AEB026}"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a:xfrm>
            <a:off x="579437" y="4389437"/>
            <a:ext cx="5867400"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50" baseline="0" dirty="0" smtClean="0"/>
          </a:p>
        </p:txBody>
      </p:sp>
    </p:spTree>
    <p:extLst>
      <p:ext uri="{BB962C8B-B14F-4D97-AF65-F5344CB8AC3E}">
        <p14:creationId xmlns:p14="http://schemas.microsoft.com/office/powerpoint/2010/main" val="2791630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84A17C7-C699-4286-8B95-0D2EA1AEB026}" type="slidenum">
              <a:rPr lang="en-US" smtClean="0">
                <a:solidFill>
                  <a:prstClr val="black"/>
                </a:solidFill>
              </a:rPr>
              <a:pPr/>
              <a:t>27</a:t>
            </a:fld>
            <a:endParaRPr lang="en-US" dirty="0">
              <a:solidFill>
                <a:prstClr val="black"/>
              </a:solidFill>
            </a:endParaRPr>
          </a:p>
        </p:txBody>
      </p:sp>
      <p:sp>
        <p:nvSpPr>
          <p:cNvPr id="3" name="Notes Placeholder 2"/>
          <p:cNvSpPr>
            <a:spLocks noGrp="1"/>
          </p:cNvSpPr>
          <p:nvPr>
            <p:ph type="body" sz="quarter" idx="11"/>
          </p:nvPr>
        </p:nvSpPr>
        <p:spPr/>
        <p:txBody>
          <a:bodyPr/>
          <a:lstStyle/>
          <a:p>
            <a:endParaRPr lang="en-US" baseline="0" dirty="0" smtClean="0"/>
          </a:p>
        </p:txBody>
      </p:sp>
    </p:spTree>
    <p:extLst>
      <p:ext uri="{BB962C8B-B14F-4D97-AF65-F5344CB8AC3E}">
        <p14:creationId xmlns:p14="http://schemas.microsoft.com/office/powerpoint/2010/main" val="18594566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84A17C7-C699-4286-8B95-0D2EA1AEB026}" type="slidenum">
              <a:rPr lang="en-US" smtClean="0">
                <a:solidFill>
                  <a:prstClr val="black"/>
                </a:solidFill>
              </a:rPr>
              <a:pPr/>
              <a:t>28</a:t>
            </a:fld>
            <a:endParaRPr lang="en-US" dirty="0">
              <a:solidFill>
                <a:prstClr val="black"/>
              </a:solidFill>
            </a:endParaRPr>
          </a:p>
        </p:txBody>
      </p:sp>
      <p:sp>
        <p:nvSpPr>
          <p:cNvPr id="3" name="Notes Placeholder 2"/>
          <p:cNvSpPr>
            <a:spLocks noGrp="1"/>
          </p:cNvSpPr>
          <p:nvPr>
            <p:ph type="body" sz="quarter" idx="11"/>
          </p:nvPr>
        </p:nvSpPr>
        <p:spPr/>
        <p:txBody>
          <a:bodyPr/>
          <a:lstStyle/>
          <a:p>
            <a:endParaRPr lang="en-US" baseline="0" dirty="0" smtClean="0"/>
          </a:p>
        </p:txBody>
      </p:sp>
    </p:spTree>
    <p:extLst>
      <p:ext uri="{BB962C8B-B14F-4D97-AF65-F5344CB8AC3E}">
        <p14:creationId xmlns:p14="http://schemas.microsoft.com/office/powerpoint/2010/main" val="14467757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84A17C7-C699-4286-8B95-0D2EA1AEB026}" type="slidenum">
              <a:rPr lang="en-US" smtClean="0">
                <a:solidFill>
                  <a:prstClr val="black"/>
                </a:solidFill>
              </a:rPr>
              <a:pPr/>
              <a:t>29</a:t>
            </a:fld>
            <a:endParaRPr lang="en-US" dirty="0">
              <a:solidFill>
                <a:prstClr val="black"/>
              </a:solidFill>
            </a:endParaRPr>
          </a:p>
        </p:txBody>
      </p:sp>
      <p:sp>
        <p:nvSpPr>
          <p:cNvPr id="3" name="Notes Placeholder 2"/>
          <p:cNvSpPr>
            <a:spLocks noGrp="1"/>
          </p:cNvSpPr>
          <p:nvPr>
            <p:ph type="body" sz="quarter" idx="11"/>
          </p:nvPr>
        </p:nvSpPr>
        <p:spPr/>
        <p:txBody>
          <a:bodyPr/>
          <a:lstStyle/>
          <a:p>
            <a:endParaRPr lang="en-US" baseline="0" dirty="0" smtClean="0"/>
          </a:p>
        </p:txBody>
      </p:sp>
    </p:spTree>
    <p:extLst>
      <p:ext uri="{BB962C8B-B14F-4D97-AF65-F5344CB8AC3E}">
        <p14:creationId xmlns:p14="http://schemas.microsoft.com/office/powerpoint/2010/main" val="17629022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84A17C7-C699-4286-8B95-0D2EA1AEB026}" type="slidenum">
              <a:rPr lang="en-US" smtClean="0"/>
              <a:t>30</a:t>
            </a:fld>
            <a:endParaRPr lang="en-US" dirty="0"/>
          </a:p>
        </p:txBody>
      </p:sp>
      <p:sp>
        <p:nvSpPr>
          <p:cNvPr id="5" name="Notes Placeholder 4"/>
          <p:cNvSpPr>
            <a:spLocks noGrp="1"/>
          </p:cNvSpPr>
          <p:nvPr>
            <p:ph type="body" sz="quarter" idx="11"/>
          </p:nvPr>
        </p:nvSpPr>
        <p:spPr/>
        <p:txBody>
          <a:bodyPr/>
          <a:lstStyle/>
          <a:p>
            <a:pPr marL="171450" indent="-171450">
              <a:buFontTx/>
              <a:buChar char="-"/>
            </a:pPr>
            <a:endParaRPr lang="en-US" sz="1100" dirty="0" smtClean="0">
              <a:cs typeface="Arial" panose="020B0604020202020204" pitchFamily="34" charset="0"/>
            </a:endParaRPr>
          </a:p>
        </p:txBody>
      </p:sp>
    </p:spTree>
    <p:extLst>
      <p:ext uri="{BB962C8B-B14F-4D97-AF65-F5344CB8AC3E}">
        <p14:creationId xmlns:p14="http://schemas.microsoft.com/office/powerpoint/2010/main" val="833534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D16177-943B-4167-9A06-F024B58C60AF}" type="slidenum">
              <a:rPr lang="en-US" smtClean="0"/>
              <a:t>3</a:t>
            </a:fld>
            <a:endParaRPr lang="en-US" dirty="0"/>
          </a:p>
        </p:txBody>
      </p:sp>
    </p:spTree>
    <p:extLst>
      <p:ext uri="{BB962C8B-B14F-4D97-AF65-F5344CB8AC3E}">
        <p14:creationId xmlns:p14="http://schemas.microsoft.com/office/powerpoint/2010/main" val="16068952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84A17C7-C699-4286-8B95-0D2EA1AEB026}" type="slidenum">
              <a:rPr lang="en-US" smtClean="0"/>
              <a:t>31</a:t>
            </a:fld>
            <a:endParaRPr lang="en-US" dirty="0"/>
          </a:p>
        </p:txBody>
      </p:sp>
      <p:sp>
        <p:nvSpPr>
          <p:cNvPr id="5" name="Notes Placeholder 4"/>
          <p:cNvSpPr>
            <a:spLocks noGrp="1"/>
          </p:cNvSpPr>
          <p:nvPr>
            <p:ph type="body" sz="quarter" idx="11"/>
          </p:nvPr>
        </p:nvSpPr>
        <p:spPr>
          <a:xfrm>
            <a:off x="503237" y="4389437"/>
            <a:ext cx="5943600" cy="4345701"/>
          </a:xfrm>
        </p:spPr>
        <p:txBody>
          <a:bodyPr/>
          <a:lstStyle/>
          <a:p>
            <a:endParaRPr lang="en-US" sz="1100" dirty="0"/>
          </a:p>
        </p:txBody>
      </p:sp>
    </p:spTree>
    <p:extLst>
      <p:ext uri="{BB962C8B-B14F-4D97-AF65-F5344CB8AC3E}">
        <p14:creationId xmlns:p14="http://schemas.microsoft.com/office/powerpoint/2010/main" val="26190641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4A17C7-C699-4286-8B95-0D2EA1AEB026}"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Notes Placeholder 2"/>
          <p:cNvSpPr>
            <a:spLocks noGrp="1"/>
          </p:cNvSpPr>
          <p:nvPr>
            <p:ph type="body" sz="quarter" idx="11"/>
          </p:nvPr>
        </p:nvSpPr>
        <p:spPr/>
        <p:txBody>
          <a:bodyPr/>
          <a:lstStyle/>
          <a:p>
            <a:endParaRPr lang="en-US" sz="1100" baseline="0" dirty="0" smtClean="0"/>
          </a:p>
        </p:txBody>
      </p:sp>
    </p:spTree>
    <p:extLst>
      <p:ext uri="{BB962C8B-B14F-4D97-AF65-F5344CB8AC3E}">
        <p14:creationId xmlns:p14="http://schemas.microsoft.com/office/powerpoint/2010/main" val="36680003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smtClean="0"/>
          </a:p>
        </p:txBody>
      </p:sp>
      <p:sp>
        <p:nvSpPr>
          <p:cNvPr id="4" name="Slide Number Placeholder 3"/>
          <p:cNvSpPr>
            <a:spLocks noGrp="1"/>
          </p:cNvSpPr>
          <p:nvPr>
            <p:ph type="sldNum" sz="quarter" idx="10"/>
          </p:nvPr>
        </p:nvSpPr>
        <p:spPr/>
        <p:txBody>
          <a:bodyPr/>
          <a:lstStyle/>
          <a:p>
            <a:fld id="{F84A17C7-C699-4286-8B95-0D2EA1AEB026}" type="slidenum">
              <a:rPr lang="en-US" smtClean="0"/>
              <a:t>34</a:t>
            </a:fld>
            <a:endParaRPr lang="en-US" dirty="0"/>
          </a:p>
        </p:txBody>
      </p:sp>
    </p:spTree>
    <p:extLst>
      <p:ext uri="{BB962C8B-B14F-4D97-AF65-F5344CB8AC3E}">
        <p14:creationId xmlns:p14="http://schemas.microsoft.com/office/powerpoint/2010/main" val="18685354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4A17C7-C699-4286-8B95-0D2EA1AEB026}"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Notes Placeholder 2"/>
          <p:cNvSpPr>
            <a:spLocks noGrp="1"/>
          </p:cNvSpPr>
          <p:nvPr>
            <p:ph type="body" sz="quarter" idx="11"/>
          </p:nvPr>
        </p:nvSpPr>
        <p:spPr/>
        <p:txBody>
          <a:bodyPr/>
          <a:lstStyle/>
          <a:p>
            <a:endParaRPr lang="en-US" sz="1100" baseline="0" dirty="0" smtClean="0"/>
          </a:p>
        </p:txBody>
      </p:sp>
    </p:spTree>
    <p:extLst>
      <p:ext uri="{BB962C8B-B14F-4D97-AF65-F5344CB8AC3E}">
        <p14:creationId xmlns:p14="http://schemas.microsoft.com/office/powerpoint/2010/main" val="33158701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4A17C7-C699-4286-8B95-0D2EA1AEB02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82590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4A17C7-C699-4286-8B95-0D2EA1AEB026}"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Notes Placeholder 2"/>
          <p:cNvSpPr>
            <a:spLocks noGrp="1"/>
          </p:cNvSpPr>
          <p:nvPr>
            <p:ph type="body" sz="quarter" idx="11"/>
          </p:nvPr>
        </p:nvSpPr>
        <p:spPr/>
        <p:txBody>
          <a:bodyPr/>
          <a:lstStyle/>
          <a:p>
            <a:endParaRPr lang="en-US" sz="1100" baseline="0" dirty="0" smtClean="0"/>
          </a:p>
        </p:txBody>
      </p:sp>
    </p:spTree>
    <p:extLst>
      <p:ext uri="{BB962C8B-B14F-4D97-AF65-F5344CB8AC3E}">
        <p14:creationId xmlns:p14="http://schemas.microsoft.com/office/powerpoint/2010/main" val="23155557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4A17C7-C699-4286-8B95-0D2EA1AEB026}"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Notes Placeholder 2"/>
          <p:cNvSpPr>
            <a:spLocks noGrp="1"/>
          </p:cNvSpPr>
          <p:nvPr>
            <p:ph type="body" sz="quarter" idx="11"/>
          </p:nvPr>
        </p:nvSpPr>
        <p:spPr/>
        <p:txBody>
          <a:bodyPr/>
          <a:lstStyle/>
          <a:p>
            <a:endParaRPr lang="en-US" sz="1100" baseline="0" dirty="0" smtClean="0"/>
          </a:p>
        </p:txBody>
      </p:sp>
    </p:spTree>
    <p:extLst>
      <p:ext uri="{BB962C8B-B14F-4D97-AF65-F5344CB8AC3E}">
        <p14:creationId xmlns:p14="http://schemas.microsoft.com/office/powerpoint/2010/main" val="1568898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D16177-943B-4167-9A06-F024B58C60AF}" type="slidenum">
              <a:rPr lang="en-US" smtClean="0"/>
              <a:t>4</a:t>
            </a:fld>
            <a:endParaRPr lang="en-US" dirty="0"/>
          </a:p>
        </p:txBody>
      </p:sp>
    </p:spTree>
    <p:extLst>
      <p:ext uri="{BB962C8B-B14F-4D97-AF65-F5344CB8AC3E}">
        <p14:creationId xmlns:p14="http://schemas.microsoft.com/office/powerpoint/2010/main" val="4254978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D16177-943B-4167-9A06-F024B58C60AF}" type="slidenum">
              <a:rPr lang="en-US" smtClean="0"/>
              <a:t>5</a:t>
            </a:fld>
            <a:endParaRPr lang="en-US" dirty="0"/>
          </a:p>
        </p:txBody>
      </p:sp>
    </p:spTree>
    <p:extLst>
      <p:ext uri="{BB962C8B-B14F-4D97-AF65-F5344CB8AC3E}">
        <p14:creationId xmlns:p14="http://schemas.microsoft.com/office/powerpoint/2010/main" val="2720158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D16177-943B-4167-9A06-F024B58C60AF}" type="slidenum">
              <a:rPr lang="en-US" smtClean="0"/>
              <a:t>6</a:t>
            </a:fld>
            <a:endParaRPr lang="en-US" dirty="0"/>
          </a:p>
        </p:txBody>
      </p:sp>
    </p:spTree>
    <p:extLst>
      <p:ext uri="{BB962C8B-B14F-4D97-AF65-F5344CB8AC3E}">
        <p14:creationId xmlns:p14="http://schemas.microsoft.com/office/powerpoint/2010/main" val="971305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D16177-943B-4167-9A06-F024B58C60AF}" type="slidenum">
              <a:rPr lang="en-US" smtClean="0"/>
              <a:t>7</a:t>
            </a:fld>
            <a:endParaRPr lang="en-US" dirty="0"/>
          </a:p>
        </p:txBody>
      </p:sp>
    </p:spTree>
    <p:extLst>
      <p:ext uri="{BB962C8B-B14F-4D97-AF65-F5344CB8AC3E}">
        <p14:creationId xmlns:p14="http://schemas.microsoft.com/office/powerpoint/2010/main" val="2673012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volume – have it in talking points or</a:t>
            </a:r>
            <a:r>
              <a:rPr lang="en-US" baseline="0" dirty="0" smtClean="0"/>
              <a:t> for questions.</a:t>
            </a:r>
            <a:endParaRPr lang="en-US" dirty="0"/>
          </a:p>
        </p:txBody>
      </p:sp>
      <p:sp>
        <p:nvSpPr>
          <p:cNvPr id="4" name="Slide Number Placeholder 3"/>
          <p:cNvSpPr>
            <a:spLocks noGrp="1"/>
          </p:cNvSpPr>
          <p:nvPr>
            <p:ph type="sldNum" sz="quarter" idx="10"/>
          </p:nvPr>
        </p:nvSpPr>
        <p:spPr/>
        <p:txBody>
          <a:bodyPr/>
          <a:lstStyle/>
          <a:p>
            <a:fld id="{B9D16177-943B-4167-9A06-F024B58C60AF}" type="slidenum">
              <a:rPr lang="en-US" smtClean="0"/>
              <a:t>8</a:t>
            </a:fld>
            <a:endParaRPr lang="en-US" dirty="0"/>
          </a:p>
        </p:txBody>
      </p:sp>
    </p:spTree>
    <p:extLst>
      <p:ext uri="{BB962C8B-B14F-4D97-AF65-F5344CB8AC3E}">
        <p14:creationId xmlns:p14="http://schemas.microsoft.com/office/powerpoint/2010/main" val="1119826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volume – have it in talking points or</a:t>
            </a:r>
            <a:r>
              <a:rPr lang="en-US" baseline="0" dirty="0" smtClean="0"/>
              <a:t> for questions.</a:t>
            </a:r>
            <a:endParaRPr lang="en-US" dirty="0"/>
          </a:p>
        </p:txBody>
      </p:sp>
      <p:sp>
        <p:nvSpPr>
          <p:cNvPr id="4" name="Slide Number Placeholder 3"/>
          <p:cNvSpPr>
            <a:spLocks noGrp="1"/>
          </p:cNvSpPr>
          <p:nvPr>
            <p:ph type="sldNum" sz="quarter" idx="10"/>
          </p:nvPr>
        </p:nvSpPr>
        <p:spPr/>
        <p:txBody>
          <a:bodyPr/>
          <a:lstStyle/>
          <a:p>
            <a:fld id="{B9D16177-943B-4167-9A06-F024B58C60AF}" type="slidenum">
              <a:rPr lang="en-US" smtClean="0"/>
              <a:t>9</a:t>
            </a:fld>
            <a:endParaRPr lang="en-US" dirty="0"/>
          </a:p>
        </p:txBody>
      </p:sp>
    </p:spTree>
    <p:extLst>
      <p:ext uri="{BB962C8B-B14F-4D97-AF65-F5344CB8AC3E}">
        <p14:creationId xmlns:p14="http://schemas.microsoft.com/office/powerpoint/2010/main" val="2628233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10B129-2C44-4064-810F-780D6C76D622}" type="datetimeFigureOut">
              <a:rPr lang="en-US" smtClean="0"/>
              <a:t>04/19/2018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21178F-B45D-40C6-8382-7FAD9EA5DCA1}" type="slidenum">
              <a:rPr lang="en-US" smtClean="0"/>
              <a:t>‹#›</a:t>
            </a:fld>
            <a:endParaRPr lang="en-US" dirty="0"/>
          </a:p>
        </p:txBody>
      </p:sp>
    </p:spTree>
    <p:extLst>
      <p:ext uri="{BB962C8B-B14F-4D97-AF65-F5344CB8AC3E}">
        <p14:creationId xmlns:p14="http://schemas.microsoft.com/office/powerpoint/2010/main" val="3091618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10B129-2C44-4064-810F-780D6C76D622}" type="datetimeFigureOut">
              <a:rPr lang="en-US" smtClean="0"/>
              <a:t>04/19/2018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21178F-B45D-40C6-8382-7FAD9EA5DCA1}" type="slidenum">
              <a:rPr lang="en-US" smtClean="0"/>
              <a:t>‹#›</a:t>
            </a:fld>
            <a:endParaRPr lang="en-US" dirty="0"/>
          </a:p>
        </p:txBody>
      </p:sp>
    </p:spTree>
    <p:extLst>
      <p:ext uri="{BB962C8B-B14F-4D97-AF65-F5344CB8AC3E}">
        <p14:creationId xmlns:p14="http://schemas.microsoft.com/office/powerpoint/2010/main" val="1670981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10B129-2C44-4064-810F-780D6C76D622}" type="datetimeFigureOut">
              <a:rPr lang="en-US" smtClean="0"/>
              <a:t>04/19/2018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21178F-B45D-40C6-8382-7FAD9EA5DCA1}" type="slidenum">
              <a:rPr lang="en-US" smtClean="0"/>
              <a:t>‹#›</a:t>
            </a:fld>
            <a:endParaRPr lang="en-US" dirty="0"/>
          </a:p>
        </p:txBody>
      </p:sp>
    </p:spTree>
    <p:extLst>
      <p:ext uri="{BB962C8B-B14F-4D97-AF65-F5344CB8AC3E}">
        <p14:creationId xmlns:p14="http://schemas.microsoft.com/office/powerpoint/2010/main" val="2969690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Content">
    <p:spTree>
      <p:nvGrpSpPr>
        <p:cNvPr id="1" name=""/>
        <p:cNvGrpSpPr/>
        <p:nvPr/>
      </p:nvGrpSpPr>
      <p:grpSpPr>
        <a:xfrm>
          <a:off x="0" y="0"/>
          <a:ext cx="0" cy="0"/>
          <a:chOff x="0" y="0"/>
          <a:chExt cx="0" cy="0"/>
        </a:xfrm>
      </p:grpSpPr>
      <p:sp>
        <p:nvSpPr>
          <p:cNvPr id="15" name="Content Placeholder 2"/>
          <p:cNvSpPr txBox="1">
            <a:spLocks/>
          </p:cNvSpPr>
          <p:nvPr userDrawn="1"/>
        </p:nvSpPr>
        <p:spPr>
          <a:xfrm>
            <a:off x="228600" y="965676"/>
            <a:ext cx="8686800" cy="520652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smtClean="0">
              <a:solidFill>
                <a:prstClr val="black"/>
              </a:solidFill>
              <a:latin typeface="Arial" panose="020B0604020202020204" pitchFamily="34" charset="0"/>
              <a:cs typeface="Arial" panose="020B0604020202020204" pitchFamily="34" charset="0"/>
            </a:endParaRPr>
          </a:p>
        </p:txBody>
      </p:sp>
      <p:cxnSp>
        <p:nvCxnSpPr>
          <p:cNvPr id="16" name="Straight Connector 15"/>
          <p:cNvCxnSpPr/>
          <p:nvPr userDrawn="1"/>
        </p:nvCxnSpPr>
        <p:spPr>
          <a:xfrm>
            <a:off x="228600" y="6232022"/>
            <a:ext cx="8686800" cy="0"/>
          </a:xfrm>
          <a:prstGeom prst="line">
            <a:avLst/>
          </a:prstGeom>
          <a:ln w="9525">
            <a:solidFill>
              <a:srgbClr val="043253"/>
            </a:solidFill>
          </a:ln>
        </p:spPr>
        <p:style>
          <a:lnRef idx="1">
            <a:schemeClr val="accent1"/>
          </a:lnRef>
          <a:fillRef idx="0">
            <a:schemeClr val="accent1"/>
          </a:fillRef>
          <a:effectRef idx="0">
            <a:schemeClr val="accent1"/>
          </a:effectRef>
          <a:fontRef idx="minor">
            <a:schemeClr val="tx1"/>
          </a:fontRef>
        </p:style>
      </p:cxnSp>
      <p:sp>
        <p:nvSpPr>
          <p:cNvPr id="17" name="Footer Placeholder 4"/>
          <p:cNvSpPr txBox="1">
            <a:spLocks/>
          </p:cNvSpPr>
          <p:nvPr userDrawn="1"/>
        </p:nvSpPr>
        <p:spPr>
          <a:xfrm>
            <a:off x="2587431" y="6389370"/>
            <a:ext cx="3969139" cy="365760"/>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rgbClr val="0432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300" dirty="0" smtClean="0">
                <a:latin typeface="Arial" panose="020B0604020202020204" pitchFamily="34" charset="0"/>
                <a:cs typeface="Arial" panose="020B0604020202020204" pitchFamily="34" charset="0"/>
              </a:rPr>
              <a:t>L</a:t>
            </a:r>
            <a:r>
              <a:rPr lang="en-US" sz="1200" b="1" spc="300" dirty="0" smtClean="0">
                <a:latin typeface="Arial" panose="020B0604020202020204" pitchFamily="34" charset="0"/>
                <a:cs typeface="Arial" panose="020B0604020202020204" pitchFamily="34" charset="0"/>
              </a:rPr>
              <a:t>EAD </a:t>
            </a:r>
            <a:r>
              <a:rPr lang="en-US" sz="1400" b="1" spc="300" dirty="0" smtClean="0">
                <a:latin typeface="Arial" panose="020B0604020202020204" pitchFamily="34" charset="0"/>
                <a:cs typeface="Arial" panose="020B0604020202020204" pitchFamily="34" charset="0"/>
              </a:rPr>
              <a:t>∙ </a:t>
            </a:r>
            <a:r>
              <a:rPr lang="en-US" sz="1600" b="1" spc="300" dirty="0" smtClean="0">
                <a:latin typeface="Arial" panose="020B0604020202020204" pitchFamily="34" charset="0"/>
                <a:cs typeface="Arial" panose="020B0604020202020204" pitchFamily="34" charset="0"/>
              </a:rPr>
              <a:t>T</a:t>
            </a:r>
            <a:r>
              <a:rPr lang="en-US" sz="1200" b="1" spc="300" dirty="0" smtClean="0">
                <a:latin typeface="Arial" panose="020B0604020202020204" pitchFamily="34" charset="0"/>
                <a:cs typeface="Arial" panose="020B0604020202020204" pitchFamily="34" charset="0"/>
              </a:rPr>
              <a:t>RANSFORM </a:t>
            </a:r>
            <a:r>
              <a:rPr lang="en-US" sz="1400" b="1" spc="300" dirty="0" smtClean="0">
                <a:latin typeface="Arial" panose="020B0604020202020204" pitchFamily="34" charset="0"/>
                <a:cs typeface="Arial" panose="020B0604020202020204" pitchFamily="34" charset="0"/>
              </a:rPr>
              <a:t>∙ </a:t>
            </a:r>
            <a:r>
              <a:rPr lang="en-US" sz="1600" b="1" spc="300" dirty="0" smtClean="0">
                <a:latin typeface="Arial" panose="020B0604020202020204" pitchFamily="34" charset="0"/>
                <a:cs typeface="Arial" panose="020B0604020202020204" pitchFamily="34" charset="0"/>
              </a:rPr>
              <a:t>D</a:t>
            </a:r>
            <a:r>
              <a:rPr lang="en-US" sz="1200" b="1" spc="300" dirty="0" smtClean="0">
                <a:latin typeface="Arial" panose="020B0604020202020204" pitchFamily="34" charset="0"/>
                <a:cs typeface="Arial" panose="020B0604020202020204" pitchFamily="34" charset="0"/>
              </a:rPr>
              <a:t>ELIVER</a:t>
            </a:r>
            <a:endParaRPr lang="en-US" b="1" spc="300" dirty="0">
              <a:latin typeface="Arial" panose="020B0604020202020204" pitchFamily="34" charset="0"/>
              <a:cs typeface="Arial" panose="020B0604020202020204" pitchFamily="34" charset="0"/>
            </a:endParaRPr>
          </a:p>
        </p:txBody>
      </p:sp>
      <p:cxnSp>
        <p:nvCxnSpPr>
          <p:cNvPr id="18" name="Straight Connector 17"/>
          <p:cNvCxnSpPr/>
          <p:nvPr userDrawn="1"/>
        </p:nvCxnSpPr>
        <p:spPr>
          <a:xfrm>
            <a:off x="228600" y="892996"/>
            <a:ext cx="8686800" cy="0"/>
          </a:xfrm>
          <a:prstGeom prst="line">
            <a:avLst/>
          </a:prstGeom>
          <a:ln w="28575">
            <a:solidFill>
              <a:srgbClr val="043253"/>
            </a:solidFill>
          </a:ln>
        </p:spPr>
        <p:style>
          <a:lnRef idx="1">
            <a:schemeClr val="accent1"/>
          </a:lnRef>
          <a:fillRef idx="0">
            <a:schemeClr val="accent1"/>
          </a:fillRef>
          <a:effectRef idx="0">
            <a:schemeClr val="accent1"/>
          </a:effectRef>
          <a:fontRef idx="minor">
            <a:schemeClr val="tx1"/>
          </a:fontRef>
        </p:style>
      </p:cxnSp>
      <p:sp>
        <p:nvSpPr>
          <p:cNvPr id="19" name="Slide Number Placeholder 5"/>
          <p:cNvSpPr txBox="1">
            <a:spLocks/>
          </p:cNvSpPr>
          <p:nvPr userDrawn="1"/>
        </p:nvSpPr>
        <p:spPr>
          <a:xfrm>
            <a:off x="152400" y="6400800"/>
            <a:ext cx="11430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prstClr val="black"/>
                </a:solidFill>
                <a:latin typeface="Arial" panose="020B0604020202020204" pitchFamily="34" charset="0"/>
                <a:cs typeface="Arial" panose="020B0604020202020204" pitchFamily="34" charset="0"/>
              </a:rPr>
              <a:t>Page </a:t>
            </a:r>
            <a:fld id="{23B54F64-4D77-425A-BD5E-0504AD8FCA49}" type="slidenum">
              <a:rPr lang="en-US" sz="1400" smtClean="0">
                <a:solidFill>
                  <a:prstClr val="black"/>
                </a:solidFill>
                <a:latin typeface="Arial" panose="020B0604020202020204" pitchFamily="34" charset="0"/>
                <a:cs typeface="Arial" panose="020B0604020202020204" pitchFamily="34" charset="0"/>
              </a:rPr>
              <a:pPr/>
              <a:t>‹#›</a:t>
            </a:fld>
            <a:endParaRPr lang="en-US" sz="1600" dirty="0">
              <a:solidFill>
                <a:prstClr val="black"/>
              </a:solidFill>
              <a:latin typeface="Arial" panose="020B0604020202020204" pitchFamily="34" charset="0"/>
              <a:cs typeface="Arial" panose="020B0604020202020204" pitchFamily="34" charset="0"/>
            </a:endParaRPr>
          </a:p>
        </p:txBody>
      </p:sp>
      <p:pic>
        <p:nvPicPr>
          <p:cNvPr id="20" name="Picture 19" descr="4C_FS_HORZ_wTreasuryTag.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256946"/>
            <a:ext cx="1752600" cy="553453"/>
          </a:xfrm>
          <a:prstGeom prst="rect">
            <a:avLst/>
          </a:prstGeom>
        </p:spPr>
      </p:pic>
      <p:sp>
        <p:nvSpPr>
          <p:cNvPr id="22" name="Content Placeholder 21"/>
          <p:cNvSpPr>
            <a:spLocks noGrp="1"/>
          </p:cNvSpPr>
          <p:nvPr>
            <p:ph sz="quarter" idx="10" hasCustomPrompt="1"/>
          </p:nvPr>
        </p:nvSpPr>
        <p:spPr>
          <a:xfrm>
            <a:off x="228600" y="965676"/>
            <a:ext cx="8686800" cy="5206524"/>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1"/>
          <p:cNvSpPr>
            <a:spLocks noGrp="1"/>
          </p:cNvSpPr>
          <p:nvPr>
            <p:ph sz="quarter" idx="11" hasCustomPrompt="1"/>
          </p:nvPr>
        </p:nvSpPr>
        <p:spPr>
          <a:xfrm>
            <a:off x="228600" y="152400"/>
            <a:ext cx="8686800" cy="685800"/>
          </a:xfrm>
          <a:prstGeom prst="rect">
            <a:avLst/>
          </a:prstGeom>
        </p:spPr>
        <p:txBody>
          <a:bodyPr/>
          <a:lstStyle>
            <a:lvl1pPr marL="0" indent="0">
              <a:spcBef>
                <a:spcPts val="0"/>
              </a:spcBef>
              <a:buNone/>
              <a:defRPr sz="36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text</a:t>
            </a:r>
            <a:endParaRPr lang="en-US" dirty="0"/>
          </a:p>
        </p:txBody>
      </p:sp>
    </p:spTree>
    <p:extLst>
      <p:ext uri="{BB962C8B-B14F-4D97-AF65-F5344CB8AC3E}">
        <p14:creationId xmlns:p14="http://schemas.microsoft.com/office/powerpoint/2010/main" val="113220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iscal Service Title Slide">
    <p:spTree>
      <p:nvGrpSpPr>
        <p:cNvPr id="1" name=""/>
        <p:cNvGrpSpPr/>
        <p:nvPr/>
      </p:nvGrpSpPr>
      <p:grpSpPr>
        <a:xfrm>
          <a:off x="0" y="0"/>
          <a:ext cx="0" cy="0"/>
          <a:chOff x="0" y="0"/>
          <a:chExt cx="0" cy="0"/>
        </a:xfrm>
      </p:grpSpPr>
      <p:sp>
        <p:nvSpPr>
          <p:cNvPr id="5" name="Rectangle 4"/>
          <p:cNvSpPr/>
          <p:nvPr userDrawn="1"/>
        </p:nvSpPr>
        <p:spPr>
          <a:xfrm>
            <a:off x="0" y="6129250"/>
            <a:ext cx="9144000" cy="720703"/>
          </a:xfrm>
          <a:prstGeom prst="rect">
            <a:avLst/>
          </a:prstGeom>
          <a:solidFill>
            <a:srgbClr val="012856"/>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srgbClr val="012856"/>
              </a:solidFill>
            </a:endParaRPr>
          </a:p>
        </p:txBody>
      </p:sp>
      <p:pic>
        <p:nvPicPr>
          <p:cNvPr id="6" name="Picture 2" descr="http://fiscalservice.treasuryecm.gov/fs/support/GAC/StyleGuideLogos/Fiscal%20Service%20-%20Horizontal%20-%20Color%20-%20Treasury.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345820"/>
            <a:ext cx="521207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00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C04B01F-E4FC-40E9-A4DD-36D822DADAA8}" type="datetimeFigureOut">
              <a:rPr lang="en-US" smtClean="0"/>
              <a:t>04/19/2018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5367C-7A3A-4764-8CEF-3939C002F7E7}" type="slidenum">
              <a:rPr lang="en-US" smtClean="0"/>
              <a:t>‹#›</a:t>
            </a:fld>
            <a:endParaRPr lang="en-US"/>
          </a:p>
        </p:txBody>
      </p:sp>
    </p:spTree>
    <p:extLst>
      <p:ext uri="{BB962C8B-B14F-4D97-AF65-F5344CB8AC3E}">
        <p14:creationId xmlns:p14="http://schemas.microsoft.com/office/powerpoint/2010/main" val="637049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04B01F-E4FC-40E9-A4DD-36D822DADAA8}" type="datetimeFigureOut">
              <a:rPr lang="en-US" smtClean="0"/>
              <a:t>04/19/2018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5367C-7A3A-4764-8CEF-3939C002F7E7}" type="slidenum">
              <a:rPr lang="en-US" smtClean="0"/>
              <a:t>‹#›</a:t>
            </a:fld>
            <a:endParaRPr lang="en-US"/>
          </a:p>
        </p:txBody>
      </p:sp>
    </p:spTree>
    <p:extLst>
      <p:ext uri="{BB962C8B-B14F-4D97-AF65-F5344CB8AC3E}">
        <p14:creationId xmlns:p14="http://schemas.microsoft.com/office/powerpoint/2010/main" val="2121776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04B01F-E4FC-40E9-A4DD-36D822DADAA8}" type="datetimeFigureOut">
              <a:rPr lang="en-US" smtClean="0"/>
              <a:t>04/19/2018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5367C-7A3A-4764-8CEF-3939C002F7E7}" type="slidenum">
              <a:rPr lang="en-US" smtClean="0"/>
              <a:t>‹#›</a:t>
            </a:fld>
            <a:endParaRPr lang="en-US"/>
          </a:p>
        </p:txBody>
      </p:sp>
    </p:spTree>
    <p:extLst>
      <p:ext uri="{BB962C8B-B14F-4D97-AF65-F5344CB8AC3E}">
        <p14:creationId xmlns:p14="http://schemas.microsoft.com/office/powerpoint/2010/main" val="2837874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04B01F-E4FC-40E9-A4DD-36D822DADAA8}" type="datetimeFigureOut">
              <a:rPr lang="en-US" smtClean="0"/>
              <a:t>04/19/2018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5367C-7A3A-4764-8CEF-3939C002F7E7}" type="slidenum">
              <a:rPr lang="en-US" smtClean="0"/>
              <a:t>‹#›</a:t>
            </a:fld>
            <a:endParaRPr lang="en-US"/>
          </a:p>
        </p:txBody>
      </p:sp>
    </p:spTree>
    <p:extLst>
      <p:ext uri="{BB962C8B-B14F-4D97-AF65-F5344CB8AC3E}">
        <p14:creationId xmlns:p14="http://schemas.microsoft.com/office/powerpoint/2010/main" val="2942949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C04B01F-E4FC-40E9-A4DD-36D822DADAA8}" type="datetimeFigureOut">
              <a:rPr lang="en-US" smtClean="0"/>
              <a:t>04/19/2018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C5367C-7A3A-4764-8CEF-3939C002F7E7}" type="slidenum">
              <a:rPr lang="en-US" smtClean="0"/>
              <a:t>‹#›</a:t>
            </a:fld>
            <a:endParaRPr lang="en-US"/>
          </a:p>
        </p:txBody>
      </p:sp>
    </p:spTree>
    <p:extLst>
      <p:ext uri="{BB962C8B-B14F-4D97-AF65-F5344CB8AC3E}">
        <p14:creationId xmlns:p14="http://schemas.microsoft.com/office/powerpoint/2010/main" val="1847389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C04B01F-E4FC-40E9-A4DD-36D822DADAA8}" type="datetimeFigureOut">
              <a:rPr lang="en-US" smtClean="0"/>
              <a:t>04/19/2018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C5367C-7A3A-4764-8CEF-3939C002F7E7}" type="slidenum">
              <a:rPr lang="en-US" smtClean="0"/>
              <a:t>‹#›</a:t>
            </a:fld>
            <a:endParaRPr lang="en-US"/>
          </a:p>
        </p:txBody>
      </p:sp>
    </p:spTree>
    <p:extLst>
      <p:ext uri="{BB962C8B-B14F-4D97-AF65-F5344CB8AC3E}">
        <p14:creationId xmlns:p14="http://schemas.microsoft.com/office/powerpoint/2010/main" val="2074325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10B129-2C44-4064-810F-780D6C76D622}" type="datetimeFigureOut">
              <a:rPr lang="en-US" smtClean="0"/>
              <a:t>04/19/2018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21178F-B45D-40C6-8382-7FAD9EA5DCA1}" type="slidenum">
              <a:rPr lang="en-US" smtClean="0"/>
              <a:t>‹#›</a:t>
            </a:fld>
            <a:endParaRPr lang="en-US" dirty="0"/>
          </a:p>
        </p:txBody>
      </p:sp>
    </p:spTree>
    <p:extLst>
      <p:ext uri="{BB962C8B-B14F-4D97-AF65-F5344CB8AC3E}">
        <p14:creationId xmlns:p14="http://schemas.microsoft.com/office/powerpoint/2010/main" val="37271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04B01F-E4FC-40E9-A4DD-36D822DADAA8}" type="datetimeFigureOut">
              <a:rPr lang="en-US" smtClean="0"/>
              <a:t>04/19/2018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C5367C-7A3A-4764-8CEF-3939C002F7E7}" type="slidenum">
              <a:rPr lang="en-US" smtClean="0"/>
              <a:t>‹#›</a:t>
            </a:fld>
            <a:endParaRPr lang="en-US"/>
          </a:p>
        </p:txBody>
      </p:sp>
    </p:spTree>
    <p:extLst>
      <p:ext uri="{BB962C8B-B14F-4D97-AF65-F5344CB8AC3E}">
        <p14:creationId xmlns:p14="http://schemas.microsoft.com/office/powerpoint/2010/main" val="3393823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C04B01F-E4FC-40E9-A4DD-36D822DADAA8}" type="datetimeFigureOut">
              <a:rPr lang="en-US" smtClean="0"/>
              <a:t>04/19/2018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5367C-7A3A-4764-8CEF-3939C002F7E7}" type="slidenum">
              <a:rPr lang="en-US" smtClean="0"/>
              <a:t>‹#›</a:t>
            </a:fld>
            <a:endParaRPr lang="en-US"/>
          </a:p>
        </p:txBody>
      </p:sp>
    </p:spTree>
    <p:extLst>
      <p:ext uri="{BB962C8B-B14F-4D97-AF65-F5344CB8AC3E}">
        <p14:creationId xmlns:p14="http://schemas.microsoft.com/office/powerpoint/2010/main" val="3612044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C04B01F-E4FC-40E9-A4DD-36D822DADAA8}" type="datetimeFigureOut">
              <a:rPr lang="en-US" smtClean="0"/>
              <a:t>04/19/2018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5367C-7A3A-4764-8CEF-3939C002F7E7}" type="slidenum">
              <a:rPr lang="en-US" smtClean="0"/>
              <a:t>‹#›</a:t>
            </a:fld>
            <a:endParaRPr lang="en-US"/>
          </a:p>
        </p:txBody>
      </p:sp>
    </p:spTree>
    <p:extLst>
      <p:ext uri="{BB962C8B-B14F-4D97-AF65-F5344CB8AC3E}">
        <p14:creationId xmlns:p14="http://schemas.microsoft.com/office/powerpoint/2010/main" val="2525201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04B01F-E4FC-40E9-A4DD-36D822DADAA8}" type="datetimeFigureOut">
              <a:rPr lang="en-US" smtClean="0"/>
              <a:t>04/19/2018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5367C-7A3A-4764-8CEF-3939C002F7E7}" type="slidenum">
              <a:rPr lang="en-US" smtClean="0"/>
              <a:t>‹#›</a:t>
            </a:fld>
            <a:endParaRPr lang="en-US"/>
          </a:p>
        </p:txBody>
      </p:sp>
    </p:spTree>
    <p:extLst>
      <p:ext uri="{BB962C8B-B14F-4D97-AF65-F5344CB8AC3E}">
        <p14:creationId xmlns:p14="http://schemas.microsoft.com/office/powerpoint/2010/main" val="23571693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04B01F-E4FC-40E9-A4DD-36D822DADAA8}" type="datetimeFigureOut">
              <a:rPr lang="en-US" smtClean="0"/>
              <a:t>04/19/2018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5367C-7A3A-4764-8CEF-3939C002F7E7}" type="slidenum">
              <a:rPr lang="en-US" smtClean="0"/>
              <a:t>‹#›</a:t>
            </a:fld>
            <a:endParaRPr lang="en-US"/>
          </a:p>
        </p:txBody>
      </p:sp>
    </p:spTree>
    <p:extLst>
      <p:ext uri="{BB962C8B-B14F-4D97-AF65-F5344CB8AC3E}">
        <p14:creationId xmlns:p14="http://schemas.microsoft.com/office/powerpoint/2010/main" val="89785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04B01F-E4FC-40E9-A4DD-36D822DADAA8}" type="datetimeFigureOut">
              <a:rPr lang="en-US" smtClean="0"/>
              <a:t>04/19/2018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5367C-7A3A-4764-8CEF-3939C002F7E7}" type="slidenum">
              <a:rPr lang="en-US" smtClean="0"/>
              <a:t>‹#›</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657732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04B01F-E4FC-40E9-A4DD-36D822DADAA8}" type="datetimeFigureOut">
              <a:rPr lang="en-US" smtClean="0"/>
              <a:t>04/19/2018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5367C-7A3A-4764-8CEF-3939C002F7E7}" type="slidenum">
              <a:rPr lang="en-US" smtClean="0"/>
              <a:t>‹#›</a:t>
            </a:fld>
            <a:endParaRPr lang="en-US"/>
          </a:p>
        </p:txBody>
      </p:sp>
    </p:spTree>
    <p:extLst>
      <p:ext uri="{BB962C8B-B14F-4D97-AF65-F5344CB8AC3E}">
        <p14:creationId xmlns:p14="http://schemas.microsoft.com/office/powerpoint/2010/main" val="28513959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C04B01F-E4FC-40E9-A4DD-36D822DADAA8}" type="datetimeFigureOut">
              <a:rPr lang="en-US" smtClean="0"/>
              <a:t>04/19/2018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C5367C-7A3A-4764-8CEF-3939C002F7E7}" type="slidenum">
              <a:rPr lang="en-US" smtClean="0"/>
              <a:t>‹#›</a:t>
            </a:fld>
            <a:endParaRPr lang="en-US"/>
          </a:p>
        </p:txBody>
      </p:sp>
    </p:spTree>
    <p:extLst>
      <p:ext uri="{BB962C8B-B14F-4D97-AF65-F5344CB8AC3E}">
        <p14:creationId xmlns:p14="http://schemas.microsoft.com/office/powerpoint/2010/main" val="1731851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C04B01F-E4FC-40E9-A4DD-36D822DADAA8}" type="datetimeFigureOut">
              <a:rPr lang="en-US" smtClean="0"/>
              <a:t>04/19/2018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C5367C-7A3A-4764-8CEF-3939C002F7E7}" type="slidenum">
              <a:rPr lang="en-US" smtClean="0"/>
              <a:t>‹#›</a:t>
            </a:fld>
            <a:endParaRPr lang="en-US"/>
          </a:p>
        </p:txBody>
      </p:sp>
    </p:spTree>
    <p:extLst>
      <p:ext uri="{BB962C8B-B14F-4D97-AF65-F5344CB8AC3E}">
        <p14:creationId xmlns:p14="http://schemas.microsoft.com/office/powerpoint/2010/main" val="37297402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04B01F-E4FC-40E9-A4DD-36D822DADAA8}" type="datetimeFigureOut">
              <a:rPr lang="en-US" smtClean="0"/>
              <a:t>04/19/2018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5367C-7A3A-4764-8CEF-3939C002F7E7}" type="slidenum">
              <a:rPr lang="en-US" smtClean="0"/>
              <a:t>‹#›</a:t>
            </a:fld>
            <a:endParaRPr lang="en-US"/>
          </a:p>
        </p:txBody>
      </p:sp>
    </p:spTree>
    <p:extLst>
      <p:ext uri="{BB962C8B-B14F-4D97-AF65-F5344CB8AC3E}">
        <p14:creationId xmlns:p14="http://schemas.microsoft.com/office/powerpoint/2010/main" val="3266075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10B129-2C44-4064-810F-780D6C76D622}" type="datetimeFigureOut">
              <a:rPr lang="en-US" smtClean="0"/>
              <a:t>04/19/2018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21178F-B45D-40C6-8382-7FAD9EA5DCA1}" type="slidenum">
              <a:rPr lang="en-US" smtClean="0"/>
              <a:t>‹#›</a:t>
            </a:fld>
            <a:endParaRPr lang="en-US" dirty="0"/>
          </a:p>
        </p:txBody>
      </p:sp>
    </p:spTree>
    <p:extLst>
      <p:ext uri="{BB962C8B-B14F-4D97-AF65-F5344CB8AC3E}">
        <p14:creationId xmlns:p14="http://schemas.microsoft.com/office/powerpoint/2010/main" val="28972662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04B01F-E4FC-40E9-A4DD-36D822DADAA8}" type="datetimeFigureOut">
              <a:rPr lang="en-US" smtClean="0"/>
              <a:t>04/19/2018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5367C-7A3A-4764-8CEF-3939C002F7E7}" type="slidenum">
              <a:rPr lang="en-US" smtClean="0"/>
              <a:t>‹#›</a:t>
            </a:fld>
            <a:endParaRPr lang="en-US"/>
          </a:p>
        </p:txBody>
      </p:sp>
    </p:spTree>
    <p:extLst>
      <p:ext uri="{BB962C8B-B14F-4D97-AF65-F5344CB8AC3E}">
        <p14:creationId xmlns:p14="http://schemas.microsoft.com/office/powerpoint/2010/main" val="609350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10B129-2C44-4064-810F-780D6C76D622}" type="datetimeFigureOut">
              <a:rPr lang="en-US" smtClean="0"/>
              <a:t>04/19/2018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21178F-B45D-40C6-8382-7FAD9EA5DCA1}" type="slidenum">
              <a:rPr lang="en-US" smtClean="0"/>
              <a:t>‹#›</a:t>
            </a:fld>
            <a:endParaRPr lang="en-US" dirty="0"/>
          </a:p>
        </p:txBody>
      </p:sp>
    </p:spTree>
    <p:extLst>
      <p:ext uri="{BB962C8B-B14F-4D97-AF65-F5344CB8AC3E}">
        <p14:creationId xmlns:p14="http://schemas.microsoft.com/office/powerpoint/2010/main" val="2741668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10B129-2C44-4064-810F-780D6C76D622}" type="datetimeFigureOut">
              <a:rPr lang="en-US" smtClean="0"/>
              <a:t>04/19/2018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C21178F-B45D-40C6-8382-7FAD9EA5DCA1}" type="slidenum">
              <a:rPr lang="en-US" smtClean="0"/>
              <a:t>‹#›</a:t>
            </a:fld>
            <a:endParaRPr lang="en-US" dirty="0"/>
          </a:p>
        </p:txBody>
      </p:sp>
    </p:spTree>
    <p:extLst>
      <p:ext uri="{BB962C8B-B14F-4D97-AF65-F5344CB8AC3E}">
        <p14:creationId xmlns:p14="http://schemas.microsoft.com/office/powerpoint/2010/main" val="924195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10B129-2C44-4064-810F-780D6C76D622}" type="datetimeFigureOut">
              <a:rPr lang="en-US" smtClean="0"/>
              <a:t>04/19/2018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C21178F-B45D-40C6-8382-7FAD9EA5DCA1}" type="slidenum">
              <a:rPr lang="en-US" smtClean="0"/>
              <a:t>‹#›</a:t>
            </a:fld>
            <a:endParaRPr lang="en-US" dirty="0"/>
          </a:p>
        </p:txBody>
      </p:sp>
    </p:spTree>
    <p:extLst>
      <p:ext uri="{BB962C8B-B14F-4D97-AF65-F5344CB8AC3E}">
        <p14:creationId xmlns:p14="http://schemas.microsoft.com/office/powerpoint/2010/main" val="3552676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0B129-2C44-4064-810F-780D6C76D622}" type="datetimeFigureOut">
              <a:rPr lang="en-US" smtClean="0"/>
              <a:t>04/19/2018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C21178F-B45D-40C6-8382-7FAD9EA5DCA1}" type="slidenum">
              <a:rPr lang="en-US" smtClean="0"/>
              <a:t>‹#›</a:t>
            </a:fld>
            <a:endParaRPr lang="en-US" dirty="0"/>
          </a:p>
        </p:txBody>
      </p:sp>
    </p:spTree>
    <p:extLst>
      <p:ext uri="{BB962C8B-B14F-4D97-AF65-F5344CB8AC3E}">
        <p14:creationId xmlns:p14="http://schemas.microsoft.com/office/powerpoint/2010/main" val="3594555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10B129-2C44-4064-810F-780D6C76D622}" type="datetimeFigureOut">
              <a:rPr lang="en-US" smtClean="0"/>
              <a:t>04/19/2018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21178F-B45D-40C6-8382-7FAD9EA5DCA1}" type="slidenum">
              <a:rPr lang="en-US" smtClean="0"/>
              <a:t>‹#›</a:t>
            </a:fld>
            <a:endParaRPr lang="en-US" dirty="0"/>
          </a:p>
        </p:txBody>
      </p:sp>
    </p:spTree>
    <p:extLst>
      <p:ext uri="{BB962C8B-B14F-4D97-AF65-F5344CB8AC3E}">
        <p14:creationId xmlns:p14="http://schemas.microsoft.com/office/powerpoint/2010/main" val="3859162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10B129-2C44-4064-810F-780D6C76D622}" type="datetimeFigureOut">
              <a:rPr lang="en-US" smtClean="0"/>
              <a:t>04/19/2018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21178F-B45D-40C6-8382-7FAD9EA5DCA1}" type="slidenum">
              <a:rPr lang="en-US" smtClean="0"/>
              <a:t>‹#›</a:t>
            </a:fld>
            <a:endParaRPr lang="en-US" dirty="0"/>
          </a:p>
        </p:txBody>
      </p:sp>
    </p:spTree>
    <p:extLst>
      <p:ext uri="{BB962C8B-B14F-4D97-AF65-F5344CB8AC3E}">
        <p14:creationId xmlns:p14="http://schemas.microsoft.com/office/powerpoint/2010/main" val="3039362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0B129-2C44-4064-810F-780D6C76D622}" type="datetimeFigureOut">
              <a:rPr lang="en-US" smtClean="0"/>
              <a:t>04/19/2018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1178F-B45D-40C6-8382-7FAD9EA5DCA1}" type="slidenum">
              <a:rPr lang="en-US" smtClean="0"/>
              <a:t>‹#›</a:t>
            </a:fld>
            <a:endParaRPr lang="en-US" dirty="0"/>
          </a:p>
        </p:txBody>
      </p:sp>
    </p:spTree>
    <p:extLst>
      <p:ext uri="{BB962C8B-B14F-4D97-AF65-F5344CB8AC3E}">
        <p14:creationId xmlns:p14="http://schemas.microsoft.com/office/powerpoint/2010/main" val="1615750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C04B01F-E4FC-40E9-A4DD-36D822DADAA8}" type="datetimeFigureOut">
              <a:rPr lang="en-US" smtClean="0"/>
              <a:t>04/19/2018</a:t>
            </a:fld>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3C5367C-7A3A-4764-8CEF-3939C002F7E7}" type="slidenum">
              <a:rPr lang="en-US" smtClean="0"/>
              <a:t>‹#›</a:t>
            </a:fld>
            <a:endParaRPr lang="en-US"/>
          </a:p>
        </p:txBody>
      </p:sp>
    </p:spTree>
    <p:extLst>
      <p:ext uri="{BB962C8B-B14F-4D97-AF65-F5344CB8AC3E}">
        <p14:creationId xmlns:p14="http://schemas.microsoft.com/office/powerpoint/2010/main" val="25023531"/>
      </p:ext>
    </p:extLst>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mailto:Jaime.Saling@fiscal.treasury.gov"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6200" y="2666999"/>
            <a:ext cx="8991599" cy="1523999"/>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3200" kern="1200">
                <a:solidFill>
                  <a:srgbClr val="043253"/>
                </a:solidFill>
                <a:latin typeface="Arial" panose="020B0604020202020204" pitchFamily="34" charset="0"/>
                <a:ea typeface="+mj-ea"/>
                <a:cs typeface="Arial" panose="020B0604020202020204" pitchFamily="34" charset="0"/>
              </a:defRPr>
            </a:lvl1pPr>
          </a:lstStyle>
          <a:p>
            <a:pPr algn="ctr">
              <a:defRPr/>
            </a:pPr>
            <a:r>
              <a:rPr lang="en-US" sz="4800" b="1" dirty="0" smtClean="0">
                <a:solidFill>
                  <a:srgbClr val="002060"/>
                </a:solidFill>
              </a:rPr>
              <a:t>Welcome to IGT Day!</a:t>
            </a:r>
          </a:p>
        </p:txBody>
      </p:sp>
      <p:sp>
        <p:nvSpPr>
          <p:cNvPr id="7" name="Subtitle 2"/>
          <p:cNvSpPr txBox="1">
            <a:spLocks/>
          </p:cNvSpPr>
          <p:nvPr/>
        </p:nvSpPr>
        <p:spPr>
          <a:xfrm>
            <a:off x="695221" y="4190999"/>
            <a:ext cx="8296379" cy="1102895"/>
          </a:xfrm>
          <a:prstGeom prst="rect">
            <a:avLst/>
          </a:prstGeom>
          <a:noFill/>
        </p:spPr>
        <p:txBody>
          <a:bodyPr vert="horz" lIns="91440" tIns="45720" rIns="91440" bIns="45720" rtlCol="0">
            <a:normAutofit/>
          </a:bodyPr>
          <a:lstStyle>
            <a:lvl1pPr marL="0" indent="0" algn="r" defTabSz="914400" rtl="0" eaLnBrk="1" latinLnBrk="0" hangingPunct="1">
              <a:spcBef>
                <a:spcPct val="20000"/>
              </a:spcBef>
              <a:buFont typeface="Arial" panose="020B0604020202020204" pitchFamily="34" charset="0"/>
              <a:buNone/>
              <a:defRPr sz="1800" kern="1200" baseline="0">
                <a:solidFill>
                  <a:srgbClr val="043253"/>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defRPr/>
            </a:pPr>
            <a:r>
              <a:rPr lang="en-US" sz="2200" dirty="0" smtClean="0"/>
              <a:t>Keith Jarboe</a:t>
            </a:r>
          </a:p>
          <a:p>
            <a:pPr lvl="0">
              <a:defRPr/>
            </a:pPr>
            <a:r>
              <a:rPr lang="en-US" sz="2200" dirty="0" smtClean="0"/>
              <a:t>April 17, 2018</a:t>
            </a:r>
            <a:endParaRPr lang="en-US" sz="2200" dirty="0"/>
          </a:p>
        </p:txBody>
      </p:sp>
    </p:spTree>
    <p:extLst>
      <p:ext uri="{BB962C8B-B14F-4D97-AF65-F5344CB8AC3E}">
        <p14:creationId xmlns:p14="http://schemas.microsoft.com/office/powerpoint/2010/main" val="1552058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35974" y="990601"/>
            <a:ext cx="8732935" cy="106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marR="0" lvl="0" indent="0" fontAlgn="auto">
              <a:spcAft>
                <a:spcPts val="0"/>
              </a:spcAft>
              <a:buNone/>
              <a:tabLst/>
              <a:defRPr/>
            </a:pPr>
            <a:endParaRPr lang="en-US" sz="2000" dirty="0" smtClean="0">
              <a:latin typeface="Arial" panose="020B0604020202020204" pitchFamily="34" charset="0"/>
              <a:cs typeface="Arial" panose="020B0604020202020204" pitchFamily="34" charset="0"/>
            </a:endParaRPr>
          </a:p>
        </p:txBody>
      </p:sp>
      <p:sp>
        <p:nvSpPr>
          <p:cNvPr id="7" name="Content Placeholder 2"/>
          <p:cNvSpPr txBox="1">
            <a:spLocks/>
          </p:cNvSpPr>
          <p:nvPr/>
        </p:nvSpPr>
        <p:spPr>
          <a:xfrm>
            <a:off x="235973" y="990600"/>
            <a:ext cx="8732935" cy="51816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lvl="0">
              <a:spcAft>
                <a:spcPts val="600"/>
              </a:spcAft>
              <a:buClrTx/>
              <a:buFont typeface="Wingdings" panose="05000000000000000000" pitchFamily="2" charset="2"/>
              <a:buChar char="§"/>
              <a:defRPr/>
            </a:pPr>
            <a:r>
              <a:rPr lang="en-US" sz="2000" dirty="0" smtClean="0">
                <a:latin typeface="Arial" panose="020B0604020202020204" pitchFamily="34" charset="0"/>
                <a:cs typeface="Arial" panose="020B0604020202020204" pitchFamily="34" charset="0"/>
              </a:rPr>
              <a:t>Responsible </a:t>
            </a:r>
            <a:r>
              <a:rPr lang="en-US" sz="2000" dirty="0">
                <a:latin typeface="Arial" panose="020B0604020202020204" pitchFamily="34" charset="0"/>
                <a:cs typeface="Arial" panose="020B0604020202020204" pitchFamily="34" charset="0"/>
              </a:rPr>
              <a:t>for recording and reporting the assets and liabilities associated with financing government </a:t>
            </a:r>
            <a:r>
              <a:rPr lang="en-US" sz="2000" dirty="0" smtClean="0">
                <a:latin typeface="Arial" panose="020B0604020202020204" pitchFamily="34" charset="0"/>
                <a:cs typeface="Arial" panose="020B0604020202020204" pitchFamily="34" charset="0"/>
              </a:rPr>
              <a:t>operations</a:t>
            </a:r>
          </a:p>
          <a:p>
            <a:pPr>
              <a:spcAft>
                <a:spcPts val="600"/>
              </a:spcAft>
              <a:buClrTx/>
              <a:buFont typeface="Wingdings" panose="05000000000000000000" pitchFamily="2" charset="2"/>
              <a:buChar char="§"/>
              <a:defRPr/>
            </a:pPr>
            <a:r>
              <a:rPr lang="en-US" sz="2000" dirty="0" smtClean="0">
                <a:latin typeface="Arial" panose="020B0604020202020204" pitchFamily="34" charset="0"/>
                <a:cs typeface="Arial" panose="020B0604020202020204" pitchFamily="34" charset="0"/>
              </a:rPr>
              <a:t>Required </a:t>
            </a:r>
            <a:r>
              <a:rPr lang="en-US" sz="2000" dirty="0">
                <a:latin typeface="Arial" panose="020B0604020202020204" pitchFamily="34" charset="0"/>
                <a:cs typeface="Arial" panose="020B0604020202020204" pitchFamily="34" charset="0"/>
              </a:rPr>
              <a:t>to complete the government’s accounting model, and provide balanced </a:t>
            </a:r>
            <a:r>
              <a:rPr lang="en-US" sz="2000" dirty="0" err="1">
                <a:latin typeface="Arial" panose="020B0604020202020204" pitchFamily="34" charset="0"/>
                <a:cs typeface="Arial" panose="020B0604020202020204" pitchFamily="34" charset="0"/>
              </a:rPr>
              <a:t>governmentwide</a:t>
            </a:r>
            <a:r>
              <a:rPr lang="en-US" sz="2000" dirty="0">
                <a:latin typeface="Arial" panose="020B0604020202020204" pitchFamily="34" charset="0"/>
                <a:cs typeface="Arial" panose="020B0604020202020204" pitchFamily="34" charset="0"/>
              </a:rPr>
              <a:t> financial </a:t>
            </a:r>
            <a:r>
              <a:rPr lang="en-US" sz="2000" dirty="0" smtClean="0">
                <a:latin typeface="Arial" panose="020B0604020202020204" pitchFamily="34" charset="0"/>
                <a:cs typeface="Arial" panose="020B0604020202020204" pitchFamily="34" charset="0"/>
              </a:rPr>
              <a:t>statements</a:t>
            </a:r>
            <a:endParaRPr lang="en-US" sz="2000" dirty="0">
              <a:latin typeface="Arial" panose="020B0604020202020204" pitchFamily="34" charset="0"/>
              <a:cs typeface="Arial" panose="020B0604020202020204" pitchFamily="34" charset="0"/>
            </a:endParaRPr>
          </a:p>
          <a:p>
            <a:pPr marR="0" lvl="0" fontAlgn="auto">
              <a:spcAft>
                <a:spcPts val="600"/>
              </a:spcAft>
              <a:buClrTx/>
              <a:buFont typeface="Wingdings" panose="05000000000000000000" pitchFamily="2" charset="2"/>
              <a:buChar char="§"/>
              <a:tabLst/>
              <a:defRPr/>
            </a:pPr>
            <a:r>
              <a:rPr lang="en-US" sz="2000" dirty="0">
                <a:latin typeface="Arial" panose="020B0604020202020204" pitchFamily="34" charset="0"/>
                <a:cs typeface="Arial" panose="020B0604020202020204" pitchFamily="34" charset="0"/>
              </a:rPr>
              <a:t>U</a:t>
            </a:r>
            <a:r>
              <a:rPr lang="en-US" sz="2000" dirty="0" smtClean="0">
                <a:latin typeface="Arial" panose="020B0604020202020204" pitchFamily="34" charset="0"/>
                <a:cs typeface="Arial" panose="020B0604020202020204" pitchFamily="34" charset="0"/>
              </a:rPr>
              <a:t>ndergo </a:t>
            </a:r>
            <a:r>
              <a:rPr lang="en-US" sz="2000" dirty="0">
                <a:latin typeface="Arial" panose="020B0604020202020204" pitchFamily="34" charset="0"/>
                <a:cs typeface="Arial" panose="020B0604020202020204" pitchFamily="34" charset="0"/>
              </a:rPr>
              <a:t>its inaugural audit on fiscal year 2018 financial </a:t>
            </a:r>
            <a:r>
              <a:rPr lang="en-US" sz="2000" dirty="0" smtClean="0">
                <a:latin typeface="Arial" panose="020B0604020202020204" pitchFamily="34" charset="0"/>
                <a:cs typeface="Arial" panose="020B0604020202020204" pitchFamily="34" charset="0"/>
              </a:rPr>
              <a:t>reporting</a:t>
            </a:r>
          </a:p>
          <a:p>
            <a:pPr marR="0" lvl="0" fontAlgn="auto">
              <a:spcAft>
                <a:spcPts val="600"/>
              </a:spcAft>
              <a:buClrTx/>
              <a:buFont typeface="Wingdings" panose="05000000000000000000" pitchFamily="2" charset="2"/>
              <a:buChar char="§"/>
              <a:tabLst/>
              <a:defRPr/>
            </a:pPr>
            <a:r>
              <a:rPr lang="en-US" sz="2000" dirty="0" smtClean="0">
                <a:latin typeface="Arial" panose="020B0604020202020204" pitchFamily="34" charset="0"/>
                <a:cs typeface="Arial" panose="020B0604020202020204" pitchFamily="34" charset="0"/>
              </a:rPr>
              <a:t>Majority of Differences are the absence </a:t>
            </a:r>
            <a:r>
              <a:rPr lang="en-US" sz="2000" dirty="0">
                <a:latin typeface="Arial" panose="020B0604020202020204" pitchFamily="34" charset="0"/>
                <a:cs typeface="Arial" panose="020B0604020202020204" pitchFamily="34" charset="0"/>
              </a:rPr>
              <a:t>of complete IRS Reporting (86.98</a:t>
            </a:r>
            <a:r>
              <a:rPr lang="en-US" sz="2000" dirty="0" smtClean="0">
                <a:latin typeface="Arial" panose="020B0604020202020204" pitchFamily="34" charset="0"/>
                <a:cs typeface="Arial" panose="020B0604020202020204" pitchFamily="34" charset="0"/>
              </a:rPr>
              <a:t>%) with the General Fund</a:t>
            </a:r>
          </a:p>
          <a:p>
            <a:pPr lvl="1">
              <a:spcAft>
                <a:spcPts val="600"/>
              </a:spcAft>
              <a:buClrTx/>
              <a:buFont typeface="Wingdings" panose="05000000000000000000" pitchFamily="2" charset="2"/>
              <a:buChar char="Ø"/>
              <a:defRPr/>
            </a:pPr>
            <a:r>
              <a:rPr lang="en-US" dirty="0" smtClean="0">
                <a:latin typeface="Arial" panose="020B0604020202020204" pitchFamily="34" charset="0"/>
                <a:cs typeface="Arial" panose="020B0604020202020204" pitchFamily="34" charset="0"/>
              </a:rPr>
              <a:t>Incomplete reporting by IRS for Custodial Activities:</a:t>
            </a:r>
          </a:p>
          <a:p>
            <a:pPr marL="891540" lvl="2" indent="-342900">
              <a:spcAft>
                <a:spcPts val="600"/>
              </a:spcAft>
              <a:buClrTx/>
              <a:buFont typeface="+mj-lt"/>
              <a:buAutoNum type="arabicPeriod"/>
              <a:defRPr/>
            </a:pPr>
            <a:r>
              <a:rPr lang="en-US" sz="2000" dirty="0" smtClean="0">
                <a:latin typeface="Arial" panose="020B0604020202020204" pitchFamily="34" charset="0"/>
                <a:cs typeface="Arial" panose="020B0604020202020204" pitchFamily="34" charset="0"/>
              </a:rPr>
              <a:t>Tax Receipts associated with General Fund Receipt Accounts</a:t>
            </a:r>
          </a:p>
          <a:p>
            <a:pPr marL="891540" lvl="2" indent="-342900">
              <a:spcAft>
                <a:spcPts val="600"/>
              </a:spcAft>
              <a:buClrTx/>
              <a:buFont typeface="+mj-lt"/>
              <a:buAutoNum type="arabicPeriod"/>
              <a:defRPr/>
            </a:pPr>
            <a:r>
              <a:rPr lang="en-US" sz="2000" dirty="0" smtClean="0">
                <a:latin typeface="Arial" panose="020B0604020202020204" pitchFamily="34" charset="0"/>
                <a:cs typeface="Arial" panose="020B0604020202020204" pitchFamily="34" charset="0"/>
              </a:rPr>
              <a:t>Warrants received for Refund Collection &amp; Interest and the Payment(s) for Refund Collection &amp; Interest</a:t>
            </a:r>
          </a:p>
          <a:p>
            <a:pPr lvl="1">
              <a:spcAft>
                <a:spcPts val="600"/>
              </a:spcAft>
              <a:buClrTx/>
              <a:buFont typeface="Wingdings" panose="05000000000000000000" pitchFamily="2" charset="2"/>
              <a:buChar char="Ø"/>
              <a:defRPr/>
            </a:pPr>
            <a:r>
              <a:rPr lang="en-US" dirty="0" smtClean="0">
                <a:latin typeface="Arial" panose="020B0604020202020204" pitchFamily="34" charset="0"/>
                <a:cs typeface="Arial" panose="020B0604020202020204" pitchFamily="34" charset="0"/>
              </a:rPr>
              <a:t>Collaborative working group with Treasury’s </a:t>
            </a:r>
            <a:r>
              <a:rPr lang="en-US" dirty="0" err="1" smtClean="0">
                <a:latin typeface="Arial" panose="020B0604020202020204" pitchFamily="34" charset="0"/>
                <a:cs typeface="Arial" panose="020B0604020202020204" pitchFamily="34" charset="0"/>
              </a:rPr>
              <a:t>DCFO</a:t>
            </a:r>
            <a:r>
              <a:rPr lang="en-US" dirty="0" smtClean="0">
                <a:latin typeface="Arial" panose="020B0604020202020204" pitchFamily="34" charset="0"/>
                <a:cs typeface="Arial" panose="020B0604020202020204" pitchFamily="34" charset="0"/>
              </a:rPr>
              <a:t> office, IRS, and Fiscal Service to implement short-term solution for 2018 and long-term solution for 2020</a:t>
            </a:r>
          </a:p>
        </p:txBody>
      </p:sp>
      <p:sp>
        <p:nvSpPr>
          <p:cNvPr id="8" name="Content Placeholder 2"/>
          <p:cNvSpPr>
            <a:spLocks noGrp="1"/>
          </p:cNvSpPr>
          <p:nvPr>
            <p:ph sz="quarter" idx="11"/>
          </p:nvPr>
        </p:nvSpPr>
        <p:spPr>
          <a:xfrm>
            <a:off x="235974" y="152400"/>
            <a:ext cx="8686800" cy="685800"/>
          </a:xfrm>
        </p:spPr>
        <p:txBody>
          <a:bodyPr>
            <a:normAutofit fontScale="70000" lnSpcReduction="20000"/>
          </a:bodyPr>
          <a:lstStyle/>
          <a:p>
            <a:pPr algn="ctr"/>
            <a:r>
              <a:rPr lang="en-US" dirty="0" smtClean="0">
                <a:solidFill>
                  <a:srgbClr val="043253"/>
                </a:solidFill>
              </a:rPr>
              <a:t>Top Sub-Category</a:t>
            </a:r>
            <a:endParaRPr lang="en-US" dirty="0">
              <a:solidFill>
                <a:srgbClr val="043253"/>
              </a:solidFill>
            </a:endParaRPr>
          </a:p>
          <a:p>
            <a:pPr algn="ctr"/>
            <a:r>
              <a:rPr lang="en-US" sz="2800" dirty="0" smtClean="0">
                <a:solidFill>
                  <a:srgbClr val="036A37"/>
                </a:solidFill>
              </a:rPr>
              <a:t>General Fund Activities</a:t>
            </a:r>
            <a:endParaRPr lang="en-US" sz="2800" dirty="0">
              <a:solidFill>
                <a:srgbClr val="036A37"/>
              </a:solidFill>
            </a:endParaRPr>
          </a:p>
          <a:p>
            <a:endParaRPr lang="en-US" dirty="0"/>
          </a:p>
        </p:txBody>
      </p:sp>
    </p:spTree>
    <p:extLst>
      <p:ext uri="{BB962C8B-B14F-4D97-AF65-F5344CB8AC3E}">
        <p14:creationId xmlns:p14="http://schemas.microsoft.com/office/powerpoint/2010/main" val="1415957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35974" y="990601"/>
            <a:ext cx="8732935" cy="24384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marR="0" lvl="0" indent="0" fontAlgn="auto">
              <a:spcAft>
                <a:spcPts val="0"/>
              </a:spcAft>
              <a:buNone/>
              <a:tabLst/>
              <a:defRPr/>
            </a:pPr>
            <a:endParaRPr lang="en-US" sz="2000" dirty="0" smtClean="0">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235974" y="990600"/>
            <a:ext cx="4259826" cy="5258274"/>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R="0" lvl="0" fontAlgn="auto">
              <a:spcAft>
                <a:spcPts val="600"/>
              </a:spcAft>
              <a:buClrTx/>
              <a:buFont typeface="Wingdings" panose="05000000000000000000" pitchFamily="2" charset="2"/>
              <a:buChar char="§"/>
              <a:tabLst/>
              <a:defRPr/>
            </a:pPr>
            <a:r>
              <a:rPr lang="en-US" sz="2200" dirty="0" smtClean="0">
                <a:latin typeface="Arial" panose="020B0604020202020204" pitchFamily="34" charset="0"/>
                <a:cs typeface="Arial" panose="020B0604020202020204" pitchFamily="34" charset="0"/>
              </a:rPr>
              <a:t>Buy/Sell </a:t>
            </a:r>
            <a:r>
              <a:rPr lang="en-US" sz="2200" dirty="0">
                <a:latin typeface="Arial" panose="020B0604020202020204" pitchFamily="34" charset="0"/>
                <a:cs typeface="Arial" panose="020B0604020202020204" pitchFamily="34" charset="0"/>
              </a:rPr>
              <a:t>Transactions</a:t>
            </a:r>
          </a:p>
          <a:p>
            <a:pPr lvl="2">
              <a:spcAft>
                <a:spcPts val="600"/>
              </a:spcAft>
              <a:buClrTx/>
              <a:buFont typeface="Wingdings" panose="05000000000000000000" pitchFamily="2" charset="2"/>
              <a:buChar char="Ø"/>
              <a:defRPr/>
            </a:pPr>
            <a:r>
              <a:rPr lang="en-US" sz="2200" b="1" dirty="0">
                <a:solidFill>
                  <a:srgbClr val="292934"/>
                </a:solidFill>
                <a:latin typeface="Arial"/>
              </a:rPr>
              <a:t>Buy/Sell </a:t>
            </a:r>
            <a:r>
              <a:rPr lang="en-US" sz="2200" dirty="0">
                <a:solidFill>
                  <a:srgbClr val="292934"/>
                </a:solidFill>
                <a:latin typeface="Arial"/>
              </a:rPr>
              <a:t>activities are transactions between agencies managed through an interagency agreement, often called a reimbursable agreement.</a:t>
            </a:r>
          </a:p>
          <a:p>
            <a:pPr lvl="2">
              <a:spcAft>
                <a:spcPts val="600"/>
              </a:spcAft>
              <a:buClrTx/>
              <a:buFont typeface="Wingdings" panose="05000000000000000000" pitchFamily="2" charset="2"/>
              <a:buChar char="Ø"/>
              <a:defRPr/>
            </a:pPr>
            <a:r>
              <a:rPr lang="en-US" sz="2200" dirty="0" smtClean="0">
                <a:latin typeface="Arial" panose="020B0604020202020204" pitchFamily="34" charset="0"/>
                <a:cs typeface="Arial" panose="020B0604020202020204" pitchFamily="34" charset="0"/>
              </a:rPr>
              <a:t>G-Invoicing</a:t>
            </a:r>
          </a:p>
          <a:p>
            <a:pPr lvl="2">
              <a:spcAft>
                <a:spcPts val="600"/>
              </a:spcAft>
              <a:buClrTx/>
              <a:buFont typeface="Wingdings" panose="05000000000000000000" pitchFamily="2" charset="2"/>
              <a:buChar char="Ø"/>
              <a:defRPr/>
            </a:pPr>
            <a:r>
              <a:rPr lang="en-US" sz="2200" dirty="0" smtClean="0">
                <a:latin typeface="Arial" panose="020B0604020202020204" pitchFamily="34" charset="0"/>
                <a:cs typeface="Arial" panose="020B0604020202020204" pitchFamily="34" charset="0"/>
              </a:rPr>
              <a:t>$27 Billion out of the remaining $43 Billion</a:t>
            </a:r>
          </a:p>
          <a:p>
            <a:pPr lvl="2">
              <a:spcAft>
                <a:spcPts val="600"/>
              </a:spcAft>
              <a:buClrTx/>
              <a:buFont typeface="Wingdings" panose="05000000000000000000" pitchFamily="2" charset="2"/>
              <a:buChar char="Ø"/>
              <a:defRPr/>
            </a:pPr>
            <a:r>
              <a:rPr lang="en-US" sz="2200" dirty="0" smtClean="0">
                <a:latin typeface="Arial" panose="020B0604020202020204" pitchFamily="34" charset="0"/>
                <a:cs typeface="Arial" panose="020B0604020202020204" pitchFamily="34" charset="0"/>
              </a:rPr>
              <a:t>4,250 differences out of 5,078 total </a:t>
            </a:r>
            <a:r>
              <a:rPr lang="en-US" sz="2200" dirty="0" err="1" smtClean="0">
                <a:latin typeface="Arial" panose="020B0604020202020204" pitchFamily="34" charset="0"/>
                <a:cs typeface="Arial" panose="020B0604020202020204" pitchFamily="34" charset="0"/>
              </a:rPr>
              <a:t>IGT</a:t>
            </a:r>
            <a:r>
              <a:rPr lang="en-US" sz="2200" dirty="0" smtClean="0">
                <a:latin typeface="Arial" panose="020B0604020202020204" pitchFamily="34" charset="0"/>
                <a:cs typeface="Arial" panose="020B0604020202020204" pitchFamily="34" charset="0"/>
              </a:rPr>
              <a:t> volume</a:t>
            </a:r>
          </a:p>
          <a:p>
            <a:pPr lvl="2">
              <a:spcAft>
                <a:spcPts val="600"/>
              </a:spcAft>
              <a:buClrTx/>
              <a:buFont typeface="Wingdings" panose="05000000000000000000" pitchFamily="2" charset="2"/>
              <a:buChar char="Ø"/>
              <a:defRPr/>
            </a:pPr>
            <a:endParaRPr lang="en-US" sz="2200" dirty="0">
              <a:latin typeface="Arial" panose="020B0604020202020204" pitchFamily="34" charset="0"/>
              <a:cs typeface="Arial" panose="020B0604020202020204" pitchFamily="34" charset="0"/>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006550"/>
            <a:ext cx="4658477" cy="3445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a:spLocks noGrp="1"/>
          </p:cNvSpPr>
          <p:nvPr>
            <p:ph sz="quarter" idx="11"/>
          </p:nvPr>
        </p:nvSpPr>
        <p:spPr/>
        <p:txBody>
          <a:bodyPr>
            <a:normAutofit fontScale="70000" lnSpcReduction="20000"/>
          </a:bodyPr>
          <a:lstStyle/>
          <a:p>
            <a:pPr algn="ctr"/>
            <a:r>
              <a:rPr lang="en-US" dirty="0" smtClean="0">
                <a:solidFill>
                  <a:srgbClr val="043253"/>
                </a:solidFill>
              </a:rPr>
              <a:t>2</a:t>
            </a:r>
            <a:r>
              <a:rPr lang="en-US" baseline="30000" dirty="0" smtClean="0">
                <a:solidFill>
                  <a:srgbClr val="043253"/>
                </a:solidFill>
              </a:rPr>
              <a:t>nd</a:t>
            </a:r>
            <a:r>
              <a:rPr lang="en-US" dirty="0" smtClean="0">
                <a:solidFill>
                  <a:srgbClr val="043253"/>
                </a:solidFill>
              </a:rPr>
              <a:t> Largest Sub-Category </a:t>
            </a:r>
            <a:r>
              <a:rPr lang="en-US" dirty="0">
                <a:solidFill>
                  <a:srgbClr val="043253"/>
                </a:solidFill>
              </a:rPr>
              <a:t>Statistics</a:t>
            </a:r>
          </a:p>
          <a:p>
            <a:pPr algn="ctr"/>
            <a:r>
              <a:rPr lang="en-US" sz="2800" dirty="0" smtClean="0">
                <a:solidFill>
                  <a:srgbClr val="036A37"/>
                </a:solidFill>
              </a:rPr>
              <a:t>Buy/Sell Activities</a:t>
            </a:r>
            <a:endParaRPr lang="en-US" sz="2800" dirty="0">
              <a:solidFill>
                <a:srgbClr val="036A37"/>
              </a:solidFill>
            </a:endParaRPr>
          </a:p>
          <a:p>
            <a:endParaRPr lang="en-US" dirty="0"/>
          </a:p>
        </p:txBody>
      </p:sp>
    </p:spTree>
    <p:extLst>
      <p:ext uri="{BB962C8B-B14F-4D97-AF65-F5344CB8AC3E}">
        <p14:creationId xmlns:p14="http://schemas.microsoft.com/office/powerpoint/2010/main" val="1355055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28600" y="965676"/>
            <a:ext cx="3962400" cy="5206524"/>
          </a:xfrm>
        </p:spPr>
        <p:txBody>
          <a:bodyPr>
            <a:normAutofit/>
          </a:bodyPr>
          <a:lstStyle/>
          <a:p>
            <a:pPr lvl="0">
              <a:buSzPct val="85000"/>
              <a:buFont typeface="Wingdings" panose="05000000000000000000" pitchFamily="2" charset="2"/>
              <a:buChar char="§"/>
              <a:defRPr/>
            </a:pPr>
            <a:r>
              <a:rPr lang="en-US" sz="2200" b="1" dirty="0" smtClean="0">
                <a:solidFill>
                  <a:srgbClr val="292934"/>
                </a:solidFill>
                <a:latin typeface="Arial"/>
              </a:rPr>
              <a:t>Transfer </a:t>
            </a:r>
            <a:r>
              <a:rPr lang="en-US" sz="2200" dirty="0">
                <a:solidFill>
                  <a:srgbClr val="292934"/>
                </a:solidFill>
                <a:latin typeface="Arial"/>
              </a:rPr>
              <a:t>activities are </a:t>
            </a:r>
            <a:r>
              <a:rPr lang="en-US" sz="2200" dirty="0" smtClean="0">
                <a:solidFill>
                  <a:srgbClr val="292934"/>
                </a:solidFill>
                <a:latin typeface="Arial"/>
              </a:rPr>
              <a:t>non-exchange transactions that move budgetary and/or proprietary resources between two or more TAS. To execute a Transfer means to reduce resources (budgetary and/or proprietary) in one TAS and increase them in one or more other TAS the total cumulative amount.</a:t>
            </a:r>
            <a:endParaRPr lang="en-US" sz="2200" dirty="0">
              <a:solidFill>
                <a:srgbClr val="292934"/>
              </a:solidFill>
              <a:latin typeface="Arial"/>
            </a:endParaRPr>
          </a:p>
          <a:p>
            <a:pPr>
              <a:buFont typeface="Wingdings" panose="05000000000000000000" pitchFamily="2" charset="2"/>
              <a:buChar char="§"/>
              <a:defRPr/>
            </a:pPr>
            <a:r>
              <a:rPr lang="en-US" sz="2200" dirty="0" smtClean="0">
                <a:solidFill>
                  <a:srgbClr val="292934"/>
                </a:solidFill>
                <a:latin typeface="Arial"/>
              </a:rPr>
              <a:t>Transfers Logic Module (TLM)</a:t>
            </a:r>
            <a:endParaRPr lang="en-US" sz="2200" dirty="0">
              <a:solidFill>
                <a:srgbClr val="292934"/>
              </a:solidFill>
              <a:latin typeface="Arial"/>
            </a:endParaRPr>
          </a:p>
        </p:txBody>
      </p:sp>
      <p:sp>
        <p:nvSpPr>
          <p:cNvPr id="3" name="Content Placeholder 2"/>
          <p:cNvSpPr>
            <a:spLocks noGrp="1"/>
          </p:cNvSpPr>
          <p:nvPr>
            <p:ph sz="quarter" idx="11"/>
          </p:nvPr>
        </p:nvSpPr>
        <p:spPr/>
        <p:txBody>
          <a:bodyPr>
            <a:normAutofit fontScale="70000" lnSpcReduction="20000"/>
          </a:bodyPr>
          <a:lstStyle/>
          <a:p>
            <a:pPr algn="ctr"/>
            <a:r>
              <a:rPr lang="en-US" dirty="0">
                <a:solidFill>
                  <a:srgbClr val="043253"/>
                </a:solidFill>
              </a:rPr>
              <a:t>Sub-Category Statistics</a:t>
            </a:r>
          </a:p>
          <a:p>
            <a:pPr algn="ctr"/>
            <a:r>
              <a:rPr lang="en-US" sz="2800" dirty="0" smtClean="0">
                <a:solidFill>
                  <a:srgbClr val="036A37"/>
                </a:solidFill>
              </a:rPr>
              <a:t>Transfers Activities</a:t>
            </a:r>
            <a:endParaRPr lang="en-US" sz="2800" dirty="0">
              <a:solidFill>
                <a:srgbClr val="036A37"/>
              </a:solidFill>
            </a:endParaRPr>
          </a:p>
          <a:p>
            <a:endParaRPr lang="en-U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2647" y="1066800"/>
            <a:ext cx="4841959"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104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normAutofit fontScale="92500" lnSpcReduction="20000"/>
          </a:bodyPr>
          <a:lstStyle/>
          <a:p>
            <a:pPr algn="ctr"/>
            <a:r>
              <a:rPr lang="en-US" sz="2800" dirty="0" smtClean="0">
                <a:solidFill>
                  <a:srgbClr val="043253"/>
                </a:solidFill>
              </a:rPr>
              <a:t>Sub-Category Statistics</a:t>
            </a:r>
          </a:p>
          <a:p>
            <a:pPr algn="ctr"/>
            <a:r>
              <a:rPr lang="en-US" sz="2000" dirty="0" smtClean="0">
                <a:solidFill>
                  <a:srgbClr val="036A37"/>
                </a:solidFill>
              </a:rPr>
              <a:t>Fiduciary Activities</a:t>
            </a:r>
          </a:p>
          <a:p>
            <a:endParaRPr lang="en-US" dirty="0"/>
          </a:p>
        </p:txBody>
      </p:sp>
      <p:sp>
        <p:nvSpPr>
          <p:cNvPr id="4" name="Content Placeholder 1"/>
          <p:cNvSpPr>
            <a:spLocks noGrp="1"/>
          </p:cNvSpPr>
          <p:nvPr>
            <p:ph sz="quarter" idx="10"/>
          </p:nvPr>
        </p:nvSpPr>
        <p:spPr>
          <a:xfrm>
            <a:off x="228600" y="965676"/>
            <a:ext cx="4378806" cy="5206524"/>
          </a:xfrm>
        </p:spPr>
        <p:txBody>
          <a:bodyPr>
            <a:noAutofit/>
          </a:bodyPr>
          <a:lstStyle/>
          <a:p>
            <a:pPr lvl="0">
              <a:buSzPct val="85000"/>
              <a:buFont typeface="Wingdings" panose="05000000000000000000" pitchFamily="2" charset="2"/>
              <a:buChar char="§"/>
              <a:defRPr/>
            </a:pPr>
            <a:r>
              <a:rPr lang="en-US" sz="1800" dirty="0" smtClean="0">
                <a:solidFill>
                  <a:srgbClr val="292934"/>
                </a:solidFill>
                <a:latin typeface="Arial"/>
              </a:rPr>
              <a:t>Fiduciary Transactions are Intragovernmental transactions that consist of Fiscal Service </a:t>
            </a:r>
            <a:r>
              <a:rPr lang="en-US" sz="1800" b="1" dirty="0">
                <a:solidFill>
                  <a:srgbClr val="292934"/>
                </a:solidFill>
                <a:latin typeface="Arial"/>
              </a:rPr>
              <a:t>I</a:t>
            </a:r>
            <a:r>
              <a:rPr lang="en-US" sz="1800" b="1" dirty="0" smtClean="0">
                <a:solidFill>
                  <a:srgbClr val="292934"/>
                </a:solidFill>
                <a:latin typeface="Arial"/>
              </a:rPr>
              <a:t>nvestments</a:t>
            </a:r>
            <a:r>
              <a:rPr lang="en-US" sz="1800" dirty="0" smtClean="0">
                <a:solidFill>
                  <a:srgbClr val="292934"/>
                </a:solidFill>
                <a:latin typeface="Arial"/>
              </a:rPr>
              <a:t> and </a:t>
            </a:r>
            <a:r>
              <a:rPr lang="en-US" sz="1800" b="1" dirty="0" smtClean="0">
                <a:solidFill>
                  <a:srgbClr val="292934"/>
                </a:solidFill>
                <a:latin typeface="Arial"/>
              </a:rPr>
              <a:t>Borrowings</a:t>
            </a:r>
            <a:r>
              <a:rPr lang="en-US" sz="1800" dirty="0" smtClean="0">
                <a:solidFill>
                  <a:srgbClr val="292934"/>
                </a:solidFill>
                <a:latin typeface="Arial"/>
              </a:rPr>
              <a:t>; Federal Financing Bank (FFB) borrowings; Department of Labor (DOL) Federal Employees’ Compensation Act (FECA) transactions; and Office of Personnel Management (OPM) employee </a:t>
            </a:r>
            <a:r>
              <a:rPr lang="en-US" sz="1800" b="1" dirty="0" smtClean="0">
                <a:solidFill>
                  <a:srgbClr val="292934"/>
                </a:solidFill>
                <a:latin typeface="Arial"/>
              </a:rPr>
              <a:t>Benefit</a:t>
            </a:r>
            <a:r>
              <a:rPr lang="en-US" sz="1800" dirty="0" smtClean="0">
                <a:solidFill>
                  <a:srgbClr val="292934"/>
                </a:solidFill>
                <a:latin typeface="Arial"/>
              </a:rPr>
              <a:t> transactions.</a:t>
            </a:r>
            <a:endParaRPr lang="en-US" sz="1800" b="1" dirty="0">
              <a:solidFill>
                <a:srgbClr val="292934"/>
              </a:solidFill>
              <a:latin typeface="Arial"/>
            </a:endParaRPr>
          </a:p>
          <a:p>
            <a:pPr>
              <a:buFont typeface="Wingdings" panose="05000000000000000000" pitchFamily="2" charset="2"/>
              <a:buChar char="§"/>
              <a:defRPr/>
            </a:pPr>
            <a:r>
              <a:rPr lang="en-US" sz="1800" dirty="0" smtClean="0">
                <a:solidFill>
                  <a:srgbClr val="292934"/>
                </a:solidFill>
                <a:latin typeface="Arial"/>
              </a:rPr>
              <a:t>Quarterly Authoritative Source files available to agencies:</a:t>
            </a:r>
          </a:p>
          <a:p>
            <a:pPr lvl="1">
              <a:buSzPct val="85000"/>
              <a:buFont typeface="Wingdings" panose="05000000000000000000" pitchFamily="2" charset="2"/>
              <a:buChar char="§"/>
              <a:defRPr/>
            </a:pPr>
            <a:r>
              <a:rPr lang="en-US" sz="1800" b="1" dirty="0" smtClean="0">
                <a:solidFill>
                  <a:srgbClr val="292934"/>
                </a:solidFill>
                <a:latin typeface="Arial"/>
              </a:rPr>
              <a:t>Investments:</a:t>
            </a:r>
            <a:r>
              <a:rPr lang="en-US" sz="1800" dirty="0">
                <a:solidFill>
                  <a:srgbClr val="292934"/>
                </a:solidFill>
                <a:latin typeface="Arial"/>
              </a:rPr>
              <a:t> </a:t>
            </a:r>
            <a:r>
              <a:rPr lang="en-US" sz="1800" dirty="0" smtClean="0">
                <a:solidFill>
                  <a:srgbClr val="292934"/>
                </a:solidFill>
                <a:latin typeface="Arial"/>
              </a:rPr>
              <a:t>in </a:t>
            </a:r>
            <a:r>
              <a:rPr lang="en-US" sz="1800" dirty="0" err="1" smtClean="0">
                <a:solidFill>
                  <a:srgbClr val="292934"/>
                </a:solidFill>
                <a:latin typeface="Arial"/>
              </a:rPr>
              <a:t>GTAS</a:t>
            </a:r>
            <a:endParaRPr lang="en-US" sz="1800" dirty="0" smtClean="0">
              <a:solidFill>
                <a:srgbClr val="292934"/>
              </a:solidFill>
              <a:latin typeface="Arial"/>
            </a:endParaRPr>
          </a:p>
          <a:p>
            <a:pPr lvl="1">
              <a:buSzPct val="85000"/>
              <a:buFont typeface="Wingdings" panose="05000000000000000000" pitchFamily="2" charset="2"/>
              <a:buChar char="§"/>
              <a:defRPr/>
            </a:pPr>
            <a:r>
              <a:rPr lang="en-US" sz="1800" b="1" dirty="0" smtClean="0">
                <a:solidFill>
                  <a:srgbClr val="292934"/>
                </a:solidFill>
                <a:latin typeface="Arial"/>
              </a:rPr>
              <a:t>Borrowings: </a:t>
            </a:r>
            <a:r>
              <a:rPr lang="en-US" sz="1800" dirty="0" smtClean="0">
                <a:solidFill>
                  <a:srgbClr val="292934"/>
                </a:solidFill>
                <a:latin typeface="Arial"/>
              </a:rPr>
              <a:t>in </a:t>
            </a:r>
            <a:r>
              <a:rPr lang="en-US" sz="1800" dirty="0" err="1" smtClean="0">
                <a:solidFill>
                  <a:srgbClr val="292934"/>
                </a:solidFill>
                <a:latin typeface="Arial"/>
              </a:rPr>
              <a:t>GTAS</a:t>
            </a:r>
            <a:endParaRPr lang="en-US" sz="1800" dirty="0" smtClean="0">
              <a:solidFill>
                <a:srgbClr val="292934"/>
              </a:solidFill>
              <a:latin typeface="Arial"/>
            </a:endParaRPr>
          </a:p>
          <a:p>
            <a:pPr lvl="1">
              <a:buSzPct val="85000"/>
              <a:buFont typeface="Wingdings" panose="05000000000000000000" pitchFamily="2" charset="2"/>
              <a:buChar char="§"/>
              <a:defRPr/>
            </a:pPr>
            <a:r>
              <a:rPr lang="en-US" sz="1800" b="1" dirty="0" smtClean="0">
                <a:solidFill>
                  <a:srgbClr val="292934"/>
                </a:solidFill>
                <a:latin typeface="Arial"/>
              </a:rPr>
              <a:t>Benefits (DOL): </a:t>
            </a:r>
            <a:r>
              <a:rPr lang="en-US" sz="1800" dirty="0" smtClean="0">
                <a:solidFill>
                  <a:srgbClr val="292934"/>
                </a:solidFill>
                <a:latin typeface="Arial"/>
              </a:rPr>
              <a:t>on the Fiscal Service website</a:t>
            </a:r>
          </a:p>
          <a:p>
            <a:pPr lvl="1">
              <a:buSzPct val="85000"/>
              <a:buFont typeface="Wingdings" panose="05000000000000000000" pitchFamily="2" charset="2"/>
              <a:buChar char="§"/>
              <a:defRPr/>
            </a:pPr>
            <a:r>
              <a:rPr lang="en-US" sz="1800" b="1" dirty="0" smtClean="0">
                <a:solidFill>
                  <a:srgbClr val="292934"/>
                </a:solidFill>
                <a:latin typeface="Arial"/>
              </a:rPr>
              <a:t>Benefits (</a:t>
            </a:r>
            <a:r>
              <a:rPr lang="en-US" sz="1800" b="1" dirty="0" err="1" smtClean="0">
                <a:solidFill>
                  <a:srgbClr val="292934"/>
                </a:solidFill>
                <a:latin typeface="Arial"/>
              </a:rPr>
              <a:t>OPM</a:t>
            </a:r>
            <a:r>
              <a:rPr lang="en-US" sz="1800" b="1" dirty="0" smtClean="0">
                <a:solidFill>
                  <a:srgbClr val="292934"/>
                </a:solidFill>
                <a:latin typeface="Arial"/>
              </a:rPr>
              <a:t>): </a:t>
            </a:r>
            <a:r>
              <a:rPr lang="en-US" sz="1800" dirty="0" smtClean="0">
                <a:solidFill>
                  <a:srgbClr val="292934"/>
                </a:solidFill>
                <a:latin typeface="Arial"/>
              </a:rPr>
              <a:t>on the Fiscal Service website</a:t>
            </a:r>
          </a:p>
          <a:p>
            <a:pPr>
              <a:buClr>
                <a:srgbClr val="9D9F98"/>
              </a:buClr>
              <a:buSzPct val="85000"/>
              <a:buFont typeface="Courier New" panose="02070309020205020404" pitchFamily="49" charset="0"/>
              <a:buChar char="o"/>
              <a:defRPr/>
            </a:pPr>
            <a:endParaRPr lang="en-US" sz="1800" dirty="0" smtClean="0">
              <a:solidFill>
                <a:srgbClr val="292934"/>
              </a:solidFill>
              <a:latin typeface="Arial"/>
            </a:endParaRPr>
          </a:p>
          <a:p>
            <a:pPr lvl="1">
              <a:buClr>
                <a:srgbClr val="9D9F98"/>
              </a:buClr>
              <a:buSzPct val="85000"/>
              <a:buFont typeface="Courier New" panose="02070309020205020404" pitchFamily="49" charset="0"/>
              <a:buChar char="o"/>
              <a:defRPr/>
            </a:pPr>
            <a:endParaRPr lang="en-US" sz="1800" dirty="0">
              <a:solidFill>
                <a:srgbClr val="292934"/>
              </a:solidFill>
              <a:latin typeface="Arial"/>
            </a:endParaRPr>
          </a:p>
          <a:p>
            <a:pPr lvl="1">
              <a:buClr>
                <a:srgbClr val="9D9F98"/>
              </a:buClr>
              <a:buFont typeface="Courier New" panose="02070309020205020404" pitchFamily="49" charset="0"/>
              <a:buChar char="o"/>
              <a:defRPr/>
            </a:pPr>
            <a:endParaRPr lang="en-US" sz="1800" dirty="0">
              <a:solidFill>
                <a:srgbClr val="292934"/>
              </a:solidFill>
              <a:latin typeface="Aria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7406" y="1089837"/>
            <a:ext cx="4295711" cy="317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48191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pPr>
              <a:buSzPct val="85000"/>
              <a:buFont typeface="Wingdings" panose="05000000000000000000" pitchFamily="2" charset="2"/>
              <a:buChar char="§"/>
              <a:defRPr/>
            </a:pPr>
            <a:r>
              <a:rPr lang="en-US" sz="2200" dirty="0">
                <a:solidFill>
                  <a:srgbClr val="292934"/>
                </a:solidFill>
                <a:latin typeface="Arial"/>
              </a:rPr>
              <a:t>Accurate reporting of </a:t>
            </a:r>
            <a:r>
              <a:rPr lang="en-US" sz="2200" dirty="0" smtClean="0">
                <a:solidFill>
                  <a:srgbClr val="292934"/>
                </a:solidFill>
                <a:latin typeface="Arial"/>
              </a:rPr>
              <a:t>balances </a:t>
            </a:r>
            <a:r>
              <a:rPr lang="en-US" sz="2200" dirty="0">
                <a:solidFill>
                  <a:srgbClr val="292934"/>
                </a:solidFill>
                <a:latin typeface="Arial"/>
              </a:rPr>
              <a:t>and proper elimination of </a:t>
            </a:r>
            <a:r>
              <a:rPr lang="en-US" sz="2200" dirty="0" smtClean="0">
                <a:solidFill>
                  <a:srgbClr val="292934"/>
                </a:solidFill>
                <a:latin typeface="Arial"/>
              </a:rPr>
              <a:t>activity depends largely upon….</a:t>
            </a:r>
            <a:endParaRPr lang="en-US" sz="2200" dirty="0">
              <a:solidFill>
                <a:srgbClr val="292934"/>
              </a:solidFill>
              <a:latin typeface="Arial"/>
            </a:endParaRPr>
          </a:p>
          <a:p>
            <a:pPr marL="0" indent="0">
              <a:buNone/>
            </a:pPr>
            <a:endParaRPr lang="en-US" sz="2200" dirty="0"/>
          </a:p>
        </p:txBody>
      </p:sp>
      <p:sp>
        <p:nvSpPr>
          <p:cNvPr id="3" name="Content Placeholder 2"/>
          <p:cNvSpPr>
            <a:spLocks noGrp="1"/>
          </p:cNvSpPr>
          <p:nvPr>
            <p:ph sz="quarter" idx="11"/>
          </p:nvPr>
        </p:nvSpPr>
        <p:spPr/>
        <p:txBody>
          <a:bodyPr vert="horz" lIns="91440" tIns="45720" rIns="91440" bIns="45720" rtlCol="0">
            <a:noAutofit/>
          </a:bodyPr>
          <a:lstStyle/>
          <a:p>
            <a:pPr algn="ctr"/>
            <a:r>
              <a:rPr lang="en-US" dirty="0">
                <a:solidFill>
                  <a:srgbClr val="043253"/>
                </a:solidFill>
              </a:rPr>
              <a:t>IGT Elimination Effort and You!</a:t>
            </a:r>
          </a:p>
          <a:p>
            <a:endParaRPr lang="en-US" sz="4000" b="1" dirty="0">
              <a:solidFill>
                <a:srgbClr val="043253"/>
              </a:solidFill>
            </a:endParaRPr>
          </a:p>
        </p:txBody>
      </p:sp>
      <p:grpSp>
        <p:nvGrpSpPr>
          <p:cNvPr id="4" name="Group 3"/>
          <p:cNvGrpSpPr/>
          <p:nvPr/>
        </p:nvGrpSpPr>
        <p:grpSpPr>
          <a:xfrm>
            <a:off x="1447800" y="1834117"/>
            <a:ext cx="6666443" cy="3200400"/>
            <a:chOff x="1448614" y="3761929"/>
            <a:chExt cx="6282825" cy="1857123"/>
          </a:xfrm>
        </p:grpSpPr>
        <p:sp>
          <p:nvSpPr>
            <p:cNvPr id="5" name="Explosion 2 4"/>
            <p:cNvSpPr/>
            <p:nvPr/>
          </p:nvSpPr>
          <p:spPr>
            <a:xfrm>
              <a:off x="1448614" y="3761929"/>
              <a:ext cx="6090801" cy="1857123"/>
            </a:xfrm>
            <a:prstGeom prst="irregularSeal2">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3200" b="1" dirty="0">
                <a:solidFill>
                  <a:srgbClr val="FFFF00"/>
                </a:solidFill>
              </a:endParaRPr>
            </a:p>
          </p:txBody>
        </p:sp>
        <p:sp>
          <p:nvSpPr>
            <p:cNvPr id="6" name="TextBox 5"/>
            <p:cNvSpPr txBox="1"/>
            <p:nvPr/>
          </p:nvSpPr>
          <p:spPr>
            <a:xfrm rot="21013258">
              <a:off x="2420038" y="4522019"/>
              <a:ext cx="5311401" cy="553998"/>
            </a:xfrm>
            <a:prstGeom prst="rect">
              <a:avLst/>
            </a:prstGeom>
            <a:noFill/>
          </p:spPr>
          <p:txBody>
            <a:bodyPr wrap="square" rtlCol="0">
              <a:spAutoFit/>
            </a:bodyPr>
            <a:lstStyle/>
            <a:p>
              <a:r>
                <a:rPr lang="en-US" sz="2900" b="1" dirty="0" smtClean="0">
                  <a:solidFill>
                    <a:schemeClr val="bg1"/>
                  </a:solidFill>
                  <a:latin typeface="Arial Black" panose="020B0A04020102020204" pitchFamily="34" charset="0"/>
                </a:rPr>
                <a:t>COMMUNICATION</a:t>
              </a:r>
              <a:endParaRPr lang="en-US" sz="2900" b="1" dirty="0">
                <a:solidFill>
                  <a:schemeClr val="bg1"/>
                </a:solidFill>
                <a:latin typeface="Arial Black" panose="020B0A04020102020204" pitchFamily="34" charset="0"/>
              </a:endParaRPr>
            </a:p>
          </p:txBody>
        </p:sp>
      </p:grpSp>
    </p:spTree>
    <p:extLst>
      <p:ext uri="{BB962C8B-B14F-4D97-AF65-F5344CB8AC3E}">
        <p14:creationId xmlns:p14="http://schemas.microsoft.com/office/powerpoint/2010/main" val="375369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5725"/>
            <a:ext cx="8686800" cy="616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78778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delba01\AppData\Local\Microsoft\Windows\Temporary Internet Files\Content.IE5\HL74MSQZ\weneedyou-440x34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7514" y="1905000"/>
            <a:ext cx="4191000" cy="32766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quarter" idx="10"/>
          </p:nvPr>
        </p:nvSpPr>
        <p:spPr>
          <a:xfrm>
            <a:off x="189614" y="940038"/>
            <a:ext cx="8686800" cy="5206524"/>
          </a:xfrm>
        </p:spPr>
        <p:txBody>
          <a:bodyPr/>
          <a:lstStyle/>
          <a:p>
            <a:pPr>
              <a:buSzPct val="85000"/>
              <a:buFont typeface="Wingdings" panose="05000000000000000000" pitchFamily="2" charset="2"/>
              <a:buChar char="§"/>
              <a:defRPr/>
            </a:pPr>
            <a:r>
              <a:rPr lang="en-US" sz="2200" dirty="0" smtClean="0">
                <a:solidFill>
                  <a:srgbClr val="292934"/>
                </a:solidFill>
                <a:latin typeface="Arial"/>
              </a:rPr>
              <a:t>The resolution of Intragovernmental differences will occur as a result of:</a:t>
            </a:r>
          </a:p>
          <a:p>
            <a:pPr lvl="1">
              <a:lnSpc>
                <a:spcPct val="150000"/>
              </a:lnSpc>
              <a:buSzPct val="85000"/>
              <a:buFont typeface="Wingdings" panose="05000000000000000000" pitchFamily="2" charset="2"/>
              <a:buChar char="§"/>
              <a:defRPr/>
            </a:pPr>
            <a:r>
              <a:rPr lang="en-US" sz="2200" dirty="0" smtClean="0">
                <a:solidFill>
                  <a:srgbClr val="292934"/>
                </a:solidFill>
                <a:latin typeface="Arial"/>
              </a:rPr>
              <a:t>Education</a:t>
            </a:r>
          </a:p>
          <a:p>
            <a:pPr lvl="1">
              <a:lnSpc>
                <a:spcPct val="150000"/>
              </a:lnSpc>
              <a:buSzPct val="85000"/>
              <a:buFont typeface="Wingdings" panose="05000000000000000000" pitchFamily="2" charset="2"/>
              <a:buChar char="§"/>
              <a:defRPr/>
            </a:pPr>
            <a:r>
              <a:rPr lang="en-US" sz="2200" dirty="0" smtClean="0">
                <a:solidFill>
                  <a:srgbClr val="292934"/>
                </a:solidFill>
                <a:latin typeface="Arial"/>
              </a:rPr>
              <a:t>Preparation</a:t>
            </a:r>
          </a:p>
          <a:p>
            <a:pPr lvl="1">
              <a:lnSpc>
                <a:spcPct val="150000"/>
              </a:lnSpc>
              <a:buSzPct val="85000"/>
              <a:buFont typeface="Wingdings" panose="05000000000000000000" pitchFamily="2" charset="2"/>
              <a:buChar char="§"/>
              <a:defRPr/>
            </a:pPr>
            <a:r>
              <a:rPr lang="en-US" sz="2200" dirty="0" smtClean="0">
                <a:solidFill>
                  <a:srgbClr val="292934"/>
                </a:solidFill>
                <a:latin typeface="Arial"/>
              </a:rPr>
              <a:t>Collaboration</a:t>
            </a:r>
          </a:p>
          <a:p>
            <a:pPr lvl="1">
              <a:lnSpc>
                <a:spcPct val="150000"/>
              </a:lnSpc>
              <a:buSzPct val="85000"/>
              <a:buFont typeface="Wingdings" panose="05000000000000000000" pitchFamily="2" charset="2"/>
              <a:buChar char="§"/>
              <a:defRPr/>
            </a:pPr>
            <a:r>
              <a:rPr lang="en-US" sz="2200" dirty="0" smtClean="0">
                <a:solidFill>
                  <a:srgbClr val="292934"/>
                </a:solidFill>
                <a:latin typeface="Arial"/>
              </a:rPr>
              <a:t>Implementation</a:t>
            </a:r>
          </a:p>
          <a:p>
            <a:pPr lvl="1">
              <a:buClr>
                <a:schemeClr val="accent1"/>
              </a:buClr>
              <a:buSzPct val="85000"/>
              <a:buFont typeface="Courier New" panose="02070309020205020404" pitchFamily="49" charset="0"/>
              <a:buChar char="o"/>
              <a:defRPr/>
            </a:pPr>
            <a:endParaRPr lang="en-US" sz="1600" dirty="0" smtClean="0">
              <a:solidFill>
                <a:srgbClr val="292934"/>
              </a:solidFill>
              <a:latin typeface="Arial"/>
            </a:endParaRPr>
          </a:p>
          <a:p>
            <a:pPr marL="0" indent="0">
              <a:buClr>
                <a:srgbClr val="9D9F98"/>
              </a:buClr>
              <a:buSzPct val="85000"/>
              <a:buNone/>
              <a:defRPr/>
            </a:pPr>
            <a:endParaRPr lang="en-US" sz="2000" dirty="0" smtClean="0">
              <a:solidFill>
                <a:srgbClr val="292934"/>
              </a:solidFill>
              <a:latin typeface="Arial"/>
            </a:endParaRPr>
          </a:p>
          <a:p>
            <a:endParaRPr lang="en-US" b="1" dirty="0"/>
          </a:p>
        </p:txBody>
      </p:sp>
      <p:sp>
        <p:nvSpPr>
          <p:cNvPr id="3" name="Content Placeholder 2"/>
          <p:cNvSpPr>
            <a:spLocks noGrp="1"/>
          </p:cNvSpPr>
          <p:nvPr>
            <p:ph sz="quarter" idx="11"/>
          </p:nvPr>
        </p:nvSpPr>
        <p:spPr/>
        <p:txBody>
          <a:bodyPr vert="horz" lIns="91440" tIns="45720" rIns="91440" bIns="45720" rtlCol="0">
            <a:noAutofit/>
          </a:bodyPr>
          <a:lstStyle/>
          <a:p>
            <a:pPr algn="ctr"/>
            <a:r>
              <a:rPr lang="en-US" dirty="0">
                <a:solidFill>
                  <a:srgbClr val="043253"/>
                </a:solidFill>
              </a:rPr>
              <a:t>IGT Elimination Effort and You!</a:t>
            </a:r>
          </a:p>
        </p:txBody>
      </p:sp>
      <p:sp>
        <p:nvSpPr>
          <p:cNvPr id="9" name="Rectangle 6"/>
          <p:cNvSpPr>
            <a:spLocks noChangeArrowheads="1"/>
          </p:cNvSpPr>
          <p:nvPr/>
        </p:nvSpPr>
        <p:spPr bwMode="auto">
          <a:xfrm>
            <a:off x="1133475" y="2849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57200" algn="l"/>
                <a:tab pos="11430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 pos="11430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 pos="11430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 pos="11430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 pos="11430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 pos="11430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 pos="11430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 pos="11430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 pos="11430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143000" algn="l"/>
              </a:tabLst>
            </a:pPr>
            <a:r>
              <a:rPr kumimoji="0" lang="en-US" altLang="en-US" sz="9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a:r>
            <a:br>
              <a:rPr kumimoji="0" lang="en-US" altLang="en-US" sz="9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b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9720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 calcmode="lin" valueType="num">
                                      <p:cBhvr>
                                        <p:cTn id="27" dur="500" fill="hold"/>
                                        <p:tgtEl>
                                          <p:spTgt spid="2050"/>
                                        </p:tgtEl>
                                        <p:attrNameLst>
                                          <p:attrName>ppt_w</p:attrName>
                                        </p:attrNameLst>
                                      </p:cBhvr>
                                      <p:tavLst>
                                        <p:tav tm="0">
                                          <p:val>
                                            <p:fltVal val="0"/>
                                          </p:val>
                                        </p:tav>
                                        <p:tav tm="100000">
                                          <p:val>
                                            <p:strVal val="#ppt_w"/>
                                          </p:val>
                                        </p:tav>
                                      </p:tavLst>
                                    </p:anim>
                                    <p:anim calcmode="lin" valueType="num">
                                      <p:cBhvr>
                                        <p:cTn id="28" dur="500" fill="hold"/>
                                        <p:tgtEl>
                                          <p:spTgt spid="2050"/>
                                        </p:tgtEl>
                                        <p:attrNameLst>
                                          <p:attrName>ppt_h</p:attrName>
                                        </p:attrNameLst>
                                      </p:cBhvr>
                                      <p:tavLst>
                                        <p:tav tm="0">
                                          <p:val>
                                            <p:fltVal val="0"/>
                                          </p:val>
                                        </p:tav>
                                        <p:tav tm="100000">
                                          <p:val>
                                            <p:strVal val="#ppt_h"/>
                                          </p:val>
                                        </p:tav>
                                      </p:tavLst>
                                    </p:anim>
                                    <p:animEffect transition="in" filter="fade">
                                      <p:cBhvr>
                                        <p:cTn id="2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Autofit/>
          </a:bodyPr>
          <a:lstStyle/>
          <a:p>
            <a:pPr lvl="0">
              <a:buSzPct val="85000"/>
              <a:buFont typeface="Wingdings" panose="05000000000000000000" pitchFamily="2" charset="2"/>
              <a:buChar char="§"/>
              <a:defRPr/>
            </a:pPr>
            <a:r>
              <a:rPr lang="en-US" sz="2200" dirty="0" smtClean="0">
                <a:solidFill>
                  <a:srgbClr val="292934"/>
                </a:solidFill>
                <a:latin typeface="Arial"/>
              </a:rPr>
              <a:t>Continue the following initiatives:</a:t>
            </a:r>
          </a:p>
          <a:p>
            <a:pPr lvl="1">
              <a:buSzPct val="85000"/>
              <a:buFont typeface="Wingdings" panose="05000000000000000000" pitchFamily="2" charset="2"/>
              <a:buChar char="§"/>
              <a:defRPr/>
            </a:pPr>
            <a:r>
              <a:rPr lang="en-US" sz="2000" dirty="0" err="1" smtClean="0">
                <a:solidFill>
                  <a:srgbClr val="292934"/>
                </a:solidFill>
                <a:latin typeface="Arial"/>
              </a:rPr>
              <a:t>Intragovernmental</a:t>
            </a:r>
            <a:r>
              <a:rPr lang="en-US" sz="2000" dirty="0" smtClean="0">
                <a:solidFill>
                  <a:srgbClr val="292934"/>
                </a:solidFill>
                <a:latin typeface="Arial"/>
              </a:rPr>
              <a:t> Scorecard Program</a:t>
            </a:r>
          </a:p>
          <a:p>
            <a:pPr lvl="1">
              <a:buSzPct val="85000"/>
              <a:buFont typeface="Wingdings" panose="05000000000000000000" pitchFamily="2" charset="2"/>
              <a:buChar char="§"/>
              <a:defRPr/>
            </a:pPr>
            <a:r>
              <a:rPr lang="en-US" sz="2000" dirty="0" smtClean="0">
                <a:solidFill>
                  <a:srgbClr val="292934"/>
                </a:solidFill>
                <a:latin typeface="Arial"/>
              </a:rPr>
              <a:t>Monitor the Root Cause Analysis and Corrective Action Plan documentation provided by the agencies</a:t>
            </a:r>
          </a:p>
          <a:p>
            <a:pPr lvl="1">
              <a:buSzPct val="85000"/>
              <a:buFont typeface="Wingdings" panose="05000000000000000000" pitchFamily="2" charset="2"/>
              <a:buChar char="§"/>
              <a:defRPr/>
            </a:pPr>
            <a:r>
              <a:rPr lang="en-US" sz="2000" dirty="0" smtClean="0">
                <a:solidFill>
                  <a:srgbClr val="292934"/>
                </a:solidFill>
                <a:latin typeface="Arial"/>
              </a:rPr>
              <a:t>Material Difference Reporting and Certification</a:t>
            </a:r>
          </a:p>
          <a:p>
            <a:pPr lvl="0">
              <a:buSzPct val="85000"/>
              <a:buFont typeface="Wingdings" panose="05000000000000000000" pitchFamily="2" charset="2"/>
              <a:buChar char="§"/>
              <a:defRPr/>
            </a:pPr>
            <a:r>
              <a:rPr lang="en-US" sz="2200" dirty="0" smtClean="0">
                <a:solidFill>
                  <a:srgbClr val="292934"/>
                </a:solidFill>
                <a:latin typeface="Arial"/>
              </a:rPr>
              <a:t>Evaluate the usage of “non-reciprocating” </a:t>
            </a:r>
            <a:r>
              <a:rPr lang="en-US" sz="2200" dirty="0" err="1" smtClean="0">
                <a:solidFill>
                  <a:srgbClr val="292934"/>
                </a:solidFill>
                <a:latin typeface="Arial"/>
              </a:rPr>
              <a:t>USSGL</a:t>
            </a:r>
            <a:r>
              <a:rPr lang="en-US" sz="2200" dirty="0" smtClean="0">
                <a:solidFill>
                  <a:srgbClr val="292934"/>
                </a:solidFill>
                <a:latin typeface="Arial"/>
              </a:rPr>
              <a:t> accounts </a:t>
            </a:r>
          </a:p>
          <a:p>
            <a:pPr>
              <a:buSzPct val="85000"/>
              <a:buFont typeface="Wingdings" panose="05000000000000000000" pitchFamily="2" charset="2"/>
              <a:buChar char="§"/>
              <a:defRPr/>
            </a:pPr>
            <a:r>
              <a:rPr lang="en-US" sz="2200" dirty="0" smtClean="0">
                <a:solidFill>
                  <a:srgbClr val="292934"/>
                </a:solidFill>
                <a:latin typeface="Arial"/>
              </a:rPr>
              <a:t>Enhance </a:t>
            </a:r>
            <a:r>
              <a:rPr lang="en-US" sz="2200" dirty="0" err="1" smtClean="0">
                <a:solidFill>
                  <a:srgbClr val="292934"/>
                </a:solidFill>
                <a:latin typeface="Arial"/>
              </a:rPr>
              <a:t>TFM</a:t>
            </a:r>
            <a:r>
              <a:rPr lang="en-US" sz="2200" dirty="0" smtClean="0">
                <a:solidFill>
                  <a:srgbClr val="292934"/>
                </a:solidFill>
                <a:latin typeface="Arial"/>
              </a:rPr>
              <a:t> 2-4700 guidance (Appendix 10) on </a:t>
            </a:r>
            <a:r>
              <a:rPr lang="en-US" sz="2200" dirty="0" err="1" smtClean="0">
                <a:solidFill>
                  <a:srgbClr val="292934"/>
                </a:solidFill>
                <a:latin typeface="Arial"/>
              </a:rPr>
              <a:t>Intragovernmental</a:t>
            </a:r>
            <a:r>
              <a:rPr lang="en-US" sz="2200" dirty="0" smtClean="0">
                <a:solidFill>
                  <a:srgbClr val="292934"/>
                </a:solidFill>
                <a:latin typeface="Arial"/>
              </a:rPr>
              <a:t> Business Rules</a:t>
            </a:r>
          </a:p>
          <a:p>
            <a:pPr>
              <a:buSzPct val="85000"/>
              <a:buFont typeface="Wingdings" panose="05000000000000000000" pitchFamily="2" charset="2"/>
              <a:buChar char="§"/>
              <a:defRPr/>
            </a:pPr>
            <a:r>
              <a:rPr lang="en-US" sz="2200" dirty="0">
                <a:solidFill>
                  <a:srgbClr val="292934"/>
                </a:solidFill>
                <a:latin typeface="Arial"/>
              </a:rPr>
              <a:t>Improve or develop </a:t>
            </a:r>
            <a:r>
              <a:rPr lang="en-US" sz="2200" dirty="0" err="1">
                <a:solidFill>
                  <a:srgbClr val="292934"/>
                </a:solidFill>
                <a:latin typeface="Arial"/>
              </a:rPr>
              <a:t>USSGL</a:t>
            </a:r>
            <a:r>
              <a:rPr lang="en-US" sz="2200" dirty="0">
                <a:solidFill>
                  <a:srgbClr val="292934"/>
                </a:solidFill>
                <a:latin typeface="Arial"/>
              </a:rPr>
              <a:t> guidance impacting </a:t>
            </a:r>
            <a:r>
              <a:rPr lang="en-US" sz="2200" dirty="0" err="1" smtClean="0">
                <a:solidFill>
                  <a:srgbClr val="292934"/>
                </a:solidFill>
                <a:latin typeface="Arial"/>
              </a:rPr>
              <a:t>IGT</a:t>
            </a:r>
            <a:endParaRPr lang="en-US" sz="2200" dirty="0" smtClean="0">
              <a:solidFill>
                <a:srgbClr val="292934"/>
              </a:solidFill>
              <a:latin typeface="Arial"/>
            </a:endParaRPr>
          </a:p>
          <a:p>
            <a:pPr>
              <a:buSzPct val="85000"/>
              <a:buFont typeface="Wingdings" panose="05000000000000000000" pitchFamily="2" charset="2"/>
              <a:buChar char="§"/>
              <a:defRPr/>
            </a:pPr>
            <a:r>
              <a:rPr lang="en-US" sz="2200" dirty="0" smtClean="0">
                <a:solidFill>
                  <a:srgbClr val="292934"/>
                </a:solidFill>
                <a:latin typeface="Arial"/>
              </a:rPr>
              <a:t>Treasury/IRS/Fiscal Service Collaboration Group</a:t>
            </a:r>
            <a:endParaRPr lang="en-US" sz="2200" dirty="0">
              <a:solidFill>
                <a:srgbClr val="292934"/>
              </a:solidFill>
              <a:latin typeface="Arial"/>
            </a:endParaRPr>
          </a:p>
          <a:p>
            <a:pPr lvl="0">
              <a:buSzPct val="85000"/>
              <a:buFont typeface="Wingdings" panose="05000000000000000000" pitchFamily="2" charset="2"/>
              <a:buChar char="§"/>
              <a:defRPr/>
            </a:pPr>
            <a:r>
              <a:rPr lang="en-US" sz="2200" dirty="0" smtClean="0">
                <a:solidFill>
                  <a:srgbClr val="292934"/>
                </a:solidFill>
                <a:latin typeface="Arial"/>
              </a:rPr>
              <a:t>Support the G-Invoicing Initiative aimed at improving communication and reducing differences in the Buy/Sell Sub-Category</a:t>
            </a:r>
          </a:p>
          <a:p>
            <a:pPr lvl="0">
              <a:buSzPct val="85000"/>
              <a:buFont typeface="Wingdings" panose="05000000000000000000" pitchFamily="2" charset="2"/>
              <a:buChar char="§"/>
              <a:defRPr/>
            </a:pPr>
            <a:endParaRPr lang="en-US" sz="2200" dirty="0" smtClean="0">
              <a:solidFill>
                <a:srgbClr val="292934"/>
              </a:solidFill>
              <a:latin typeface="Arial"/>
            </a:endParaRPr>
          </a:p>
        </p:txBody>
      </p:sp>
      <p:sp>
        <p:nvSpPr>
          <p:cNvPr id="3" name="Content Placeholder 2"/>
          <p:cNvSpPr>
            <a:spLocks noGrp="1"/>
          </p:cNvSpPr>
          <p:nvPr>
            <p:ph sz="quarter" idx="11"/>
          </p:nvPr>
        </p:nvSpPr>
        <p:spPr/>
        <p:txBody>
          <a:bodyPr vert="horz" lIns="91440" tIns="45720" rIns="91440" bIns="45720" rtlCol="0">
            <a:noAutofit/>
          </a:bodyPr>
          <a:lstStyle/>
          <a:p>
            <a:pPr algn="ctr"/>
            <a:r>
              <a:rPr lang="en-US" dirty="0">
                <a:solidFill>
                  <a:srgbClr val="043253"/>
                </a:solidFill>
              </a:rPr>
              <a:t>Future Plans</a:t>
            </a:r>
          </a:p>
          <a:p>
            <a:endParaRPr lang="en-US" sz="4000" b="1" dirty="0">
              <a:solidFill>
                <a:srgbClr val="043253"/>
              </a:solidFill>
            </a:endParaRPr>
          </a:p>
        </p:txBody>
      </p:sp>
    </p:spTree>
    <p:extLst>
      <p:ext uri="{BB962C8B-B14F-4D97-AF65-F5344CB8AC3E}">
        <p14:creationId xmlns:p14="http://schemas.microsoft.com/office/powerpoint/2010/main" val="3432071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469900" y="274410"/>
            <a:ext cx="8686800" cy="685800"/>
          </a:xfrm>
        </p:spPr>
        <p:txBody>
          <a:bodyPr>
            <a:normAutofit fontScale="92500" lnSpcReduction="20000"/>
          </a:bodyPr>
          <a:lstStyle/>
          <a:p>
            <a:pPr algn="ctr"/>
            <a:r>
              <a:rPr lang="en-US" sz="2800" dirty="0" smtClean="0">
                <a:solidFill>
                  <a:srgbClr val="043253"/>
                </a:solidFill>
              </a:rPr>
              <a:t>Final Thoughts</a:t>
            </a:r>
          </a:p>
          <a:p>
            <a:pPr algn="ctr"/>
            <a:r>
              <a:rPr lang="en-US" sz="2000" dirty="0" smtClean="0">
                <a:solidFill>
                  <a:srgbClr val="036A37"/>
                </a:solidFill>
              </a:rPr>
              <a:t>Remediating the Material Weakness</a:t>
            </a:r>
          </a:p>
          <a:p>
            <a:endParaRPr lang="en-US" dirty="0"/>
          </a:p>
        </p:txBody>
      </p:sp>
      <p:sp>
        <p:nvSpPr>
          <p:cNvPr id="2" name="Rectangle 1"/>
          <p:cNvSpPr/>
          <p:nvPr/>
        </p:nvSpPr>
        <p:spPr>
          <a:xfrm>
            <a:off x="228600" y="1043732"/>
            <a:ext cx="8610600" cy="769441"/>
          </a:xfrm>
          <a:prstGeom prst="rect">
            <a:avLst/>
          </a:prstGeom>
        </p:spPr>
        <p:txBody>
          <a:bodyPr wrap="square">
            <a:spAutoFit/>
          </a:bodyPr>
          <a:lstStyle/>
          <a:p>
            <a:pPr marL="342900" lvl="0" indent="-342900">
              <a:buSzPct val="85000"/>
              <a:buFont typeface="Wingdings" panose="05000000000000000000" pitchFamily="2" charset="2"/>
              <a:buChar char="§"/>
              <a:defRPr/>
            </a:pPr>
            <a:r>
              <a:rPr lang="en-US" sz="2200" dirty="0">
                <a:solidFill>
                  <a:srgbClr val="292934"/>
                </a:solidFill>
                <a:latin typeface="Arial"/>
              </a:rPr>
              <a:t>Ultimate goal is to eliminate </a:t>
            </a:r>
            <a:r>
              <a:rPr lang="en-US" sz="2200" dirty="0" smtClean="0">
                <a:solidFill>
                  <a:srgbClr val="292934"/>
                </a:solidFill>
                <a:latin typeface="Arial"/>
              </a:rPr>
              <a:t>IGT </a:t>
            </a:r>
            <a:r>
              <a:rPr lang="en-US" sz="2200" dirty="0">
                <a:solidFill>
                  <a:srgbClr val="292934"/>
                </a:solidFill>
                <a:latin typeface="Arial"/>
              </a:rPr>
              <a:t>differences at </a:t>
            </a:r>
            <a:r>
              <a:rPr lang="en-US" sz="2200" dirty="0" smtClean="0">
                <a:solidFill>
                  <a:srgbClr val="292934"/>
                </a:solidFill>
                <a:latin typeface="Arial"/>
              </a:rPr>
              <a:t>the governmentwide level for the Consolidated </a:t>
            </a:r>
            <a:r>
              <a:rPr lang="en-US" sz="2200" dirty="0">
                <a:solidFill>
                  <a:srgbClr val="292934"/>
                </a:solidFill>
                <a:latin typeface="Arial"/>
              </a:rPr>
              <a:t>FR.</a:t>
            </a:r>
          </a:p>
        </p:txBody>
      </p:sp>
      <p:sp>
        <p:nvSpPr>
          <p:cNvPr id="4" name="Rectangle 3"/>
          <p:cNvSpPr/>
          <p:nvPr/>
        </p:nvSpPr>
        <p:spPr>
          <a:xfrm>
            <a:off x="0" y="1980218"/>
            <a:ext cx="9144000" cy="3048982"/>
          </a:xfrm>
          <a:prstGeom prst="rect">
            <a:avLst/>
          </a:prstGeom>
          <a:solidFill>
            <a:srgbClr val="9C9EA2"/>
          </a:solidFill>
          <a:ln>
            <a:solidFill>
              <a:srgbClr val="8A8D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kern="0" dirty="0">
                <a:solidFill>
                  <a:srgbClr val="FFFFFF"/>
                </a:solidFill>
                <a:effectLst>
                  <a:outerShdw blurRad="38100" dist="38100" dir="2700000" algn="tl">
                    <a:srgbClr val="000000">
                      <a:alpha val="43137"/>
                    </a:srgbClr>
                  </a:outerShdw>
                </a:effectLst>
                <a:latin typeface="Arial"/>
              </a:rPr>
              <a:t>“Resolving the intragovernmental transactions problem remains a difficult challenge and will require a </a:t>
            </a:r>
            <a:r>
              <a:rPr lang="en-US" sz="2400" b="1" kern="0" dirty="0">
                <a:solidFill>
                  <a:srgbClr val="FFFFFF"/>
                </a:solidFill>
                <a:effectLst>
                  <a:outerShdw blurRad="38100" dist="38100" dir="2700000" algn="tl">
                    <a:srgbClr val="000000">
                      <a:alpha val="43137"/>
                    </a:srgbClr>
                  </a:outerShdw>
                </a:effectLst>
                <a:latin typeface="Arial"/>
              </a:rPr>
              <a:t>strong and sustained commitment by federal entities </a:t>
            </a:r>
            <a:r>
              <a:rPr lang="en-US" sz="2400" kern="0" dirty="0">
                <a:solidFill>
                  <a:srgbClr val="FFFFFF"/>
                </a:solidFill>
                <a:effectLst>
                  <a:outerShdw blurRad="38100" dist="38100" dir="2700000" algn="tl">
                    <a:srgbClr val="000000">
                      <a:alpha val="43137"/>
                    </a:srgbClr>
                  </a:outerShdw>
                </a:effectLst>
                <a:latin typeface="Arial"/>
              </a:rPr>
              <a:t>to timely resolve differences with their trading </a:t>
            </a:r>
            <a:r>
              <a:rPr lang="en-US" sz="2400" kern="0" dirty="0" smtClean="0">
                <a:solidFill>
                  <a:srgbClr val="FFFFFF"/>
                </a:solidFill>
                <a:effectLst>
                  <a:outerShdw blurRad="38100" dist="38100" dir="2700000" algn="tl">
                    <a:srgbClr val="000000">
                      <a:alpha val="43137"/>
                    </a:srgbClr>
                  </a:outerShdw>
                </a:effectLst>
                <a:latin typeface="Arial"/>
              </a:rPr>
              <a:t>partners, as well as continued strong leadership by Treasury and OMB.”</a:t>
            </a:r>
          </a:p>
          <a:p>
            <a:pPr algn="ctr">
              <a:defRPr/>
            </a:pPr>
            <a:endParaRPr lang="en-US" sz="2000" kern="0" dirty="0" smtClean="0">
              <a:solidFill>
                <a:srgbClr val="FFFFFF"/>
              </a:solidFill>
              <a:effectLst>
                <a:outerShdw blurRad="38100" dist="38100" dir="2700000" algn="tl">
                  <a:srgbClr val="000000">
                    <a:alpha val="43137"/>
                  </a:srgbClr>
                </a:outerShdw>
              </a:effectLst>
              <a:latin typeface="Arial"/>
            </a:endParaRPr>
          </a:p>
          <a:p>
            <a:pPr algn="ctr">
              <a:defRPr/>
            </a:pPr>
            <a:endParaRPr lang="en-US" sz="2000" kern="0" dirty="0">
              <a:solidFill>
                <a:srgbClr val="FFFFFF"/>
              </a:solidFill>
              <a:effectLst>
                <a:outerShdw blurRad="38100" dist="38100" dir="2700000" algn="tl">
                  <a:srgbClr val="000000">
                    <a:alpha val="43137"/>
                  </a:srgbClr>
                </a:outerShdw>
              </a:effectLst>
              <a:latin typeface="Arial"/>
            </a:endParaRPr>
          </a:p>
          <a:p>
            <a:pPr algn="r">
              <a:defRPr/>
            </a:pPr>
            <a:endParaRPr lang="en-US" sz="1200" kern="0" dirty="0" smtClean="0">
              <a:solidFill>
                <a:srgbClr val="FFFFFF"/>
              </a:solidFill>
              <a:effectLst>
                <a:outerShdw blurRad="38100" dist="38100" dir="2700000" algn="tl">
                  <a:srgbClr val="000000">
                    <a:alpha val="43137"/>
                  </a:srgbClr>
                </a:outerShdw>
              </a:effectLst>
              <a:latin typeface="Arial"/>
            </a:endParaRPr>
          </a:p>
          <a:p>
            <a:pPr algn="r">
              <a:defRPr/>
            </a:pPr>
            <a:r>
              <a:rPr lang="en-US" sz="1200" kern="0" dirty="0" smtClean="0">
                <a:solidFill>
                  <a:srgbClr val="FFFFFF"/>
                </a:solidFill>
                <a:effectLst>
                  <a:outerShdw blurRad="38100" dist="38100" dir="2700000" algn="tl">
                    <a:srgbClr val="000000">
                      <a:alpha val="43137"/>
                    </a:srgbClr>
                  </a:outerShdw>
                </a:effectLst>
                <a:latin typeface="Arial"/>
              </a:rPr>
              <a:t>- FY 2017 U.S. GOVERNMENT ACCOUNTABILITY OFFICE INDEPENDENT AUDITOR’S REPORT</a:t>
            </a:r>
            <a:endParaRPr lang="en-US" sz="1200" kern="0" dirty="0">
              <a:solidFill>
                <a:srgbClr val="FFFFFF"/>
              </a:solidFill>
              <a:effectLst>
                <a:outerShdw blurRad="38100" dist="38100" dir="2700000" algn="tl">
                  <a:srgbClr val="000000">
                    <a:alpha val="43137"/>
                  </a:srgbClr>
                </a:outerShdw>
              </a:effectLst>
              <a:latin typeface="Arial"/>
            </a:endParaRPr>
          </a:p>
        </p:txBody>
      </p:sp>
    </p:spTree>
    <p:extLst>
      <p:ext uri="{BB962C8B-B14F-4D97-AF65-F5344CB8AC3E}">
        <p14:creationId xmlns:p14="http://schemas.microsoft.com/office/powerpoint/2010/main" val="16574937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vert="horz" lIns="91440" tIns="45720" rIns="91440" bIns="45720" rtlCol="0">
            <a:noAutofit/>
          </a:bodyPr>
          <a:lstStyle/>
          <a:p>
            <a:pPr algn="ctr"/>
            <a:r>
              <a:rPr lang="en-US" dirty="0">
                <a:solidFill>
                  <a:srgbClr val="043253"/>
                </a:solidFill>
              </a:rPr>
              <a:t>Contact Information</a:t>
            </a:r>
          </a:p>
          <a:p>
            <a:endParaRPr lang="en-US" sz="4000" b="1" dirty="0">
              <a:solidFill>
                <a:srgbClr val="043253"/>
              </a:solidFill>
            </a:endParaRPr>
          </a:p>
        </p:txBody>
      </p:sp>
      <p:sp>
        <p:nvSpPr>
          <p:cNvPr id="5" name="Text Placeholder 5"/>
          <p:cNvSpPr txBox="1">
            <a:spLocks/>
          </p:cNvSpPr>
          <p:nvPr/>
        </p:nvSpPr>
        <p:spPr>
          <a:xfrm>
            <a:off x="363416" y="1078374"/>
            <a:ext cx="8229600" cy="5017626"/>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Clr>
                <a:srgbClr val="9D9F98"/>
              </a:buClr>
              <a:buFont typeface="Arial" pitchFamily="34" charset="0"/>
              <a:buNone/>
            </a:pPr>
            <a:endParaRPr lang="en-US" b="1" dirty="0" smtClean="0">
              <a:solidFill>
                <a:srgbClr val="292934"/>
              </a:solidFill>
              <a:latin typeface="Arial"/>
            </a:endParaRPr>
          </a:p>
          <a:p>
            <a:pPr marL="0" indent="0">
              <a:buClr>
                <a:srgbClr val="9D9F98"/>
              </a:buClr>
              <a:buFont typeface="Arial" pitchFamily="34" charset="0"/>
              <a:buNone/>
            </a:pPr>
            <a:endParaRPr lang="en-US" sz="1600" b="1" dirty="0" smtClean="0">
              <a:solidFill>
                <a:srgbClr val="292934"/>
              </a:solidFill>
              <a:latin typeface="Arial"/>
            </a:endParaRPr>
          </a:p>
          <a:p>
            <a:pPr marL="0" indent="0">
              <a:buClr>
                <a:srgbClr val="9D9F98"/>
              </a:buClr>
              <a:buFont typeface="Arial" pitchFamily="34" charset="0"/>
              <a:buNone/>
            </a:pPr>
            <a:endParaRPr lang="en-US" sz="1600" b="1" dirty="0">
              <a:solidFill>
                <a:srgbClr val="292934"/>
              </a:solidFill>
              <a:latin typeface="Arial"/>
            </a:endParaRPr>
          </a:p>
          <a:p>
            <a:pPr marL="0" indent="0">
              <a:buClr>
                <a:srgbClr val="9D9F98"/>
              </a:buClr>
              <a:buFont typeface="Arial" pitchFamily="34" charset="0"/>
              <a:buNone/>
            </a:pPr>
            <a:endParaRPr lang="en-US" sz="1600" b="1" dirty="0" smtClean="0">
              <a:solidFill>
                <a:srgbClr val="292934"/>
              </a:solidFill>
              <a:latin typeface="Arial"/>
            </a:endParaRPr>
          </a:p>
          <a:p>
            <a:pPr marL="0" indent="0">
              <a:buClr>
                <a:srgbClr val="9D9F98"/>
              </a:buClr>
              <a:buFont typeface="Arial" pitchFamily="34" charset="0"/>
              <a:buNone/>
            </a:pPr>
            <a:r>
              <a:rPr lang="en-US" sz="1600" b="1" dirty="0" smtClean="0">
                <a:solidFill>
                  <a:srgbClr val="292934"/>
                </a:solidFill>
                <a:latin typeface="Arial"/>
              </a:rPr>
              <a:t>Jaime Saling</a:t>
            </a:r>
          </a:p>
          <a:p>
            <a:pPr marL="0" indent="0">
              <a:buClr>
                <a:srgbClr val="9D9F98"/>
              </a:buClr>
              <a:buFont typeface="Arial" pitchFamily="34" charset="0"/>
              <a:buNone/>
            </a:pPr>
            <a:r>
              <a:rPr lang="en-US" sz="1600" dirty="0" smtClean="0">
                <a:solidFill>
                  <a:srgbClr val="292934"/>
                </a:solidFill>
                <a:latin typeface="Arial"/>
              </a:rPr>
              <a:t>	Director</a:t>
            </a:r>
          </a:p>
          <a:p>
            <a:pPr marL="0" indent="0">
              <a:buClr>
                <a:srgbClr val="9D9F98"/>
              </a:buClr>
              <a:buFont typeface="Arial" pitchFamily="34" charset="0"/>
              <a:buNone/>
            </a:pPr>
            <a:r>
              <a:rPr lang="en-US" sz="1600" dirty="0">
                <a:solidFill>
                  <a:srgbClr val="292934"/>
                </a:solidFill>
                <a:latin typeface="Arial"/>
              </a:rPr>
              <a:t>	</a:t>
            </a:r>
            <a:r>
              <a:rPr lang="en-US" sz="1600" dirty="0" smtClean="0">
                <a:solidFill>
                  <a:srgbClr val="292934"/>
                </a:solidFill>
                <a:latin typeface="Arial"/>
              </a:rPr>
              <a:t>Fiscal Accounting</a:t>
            </a:r>
          </a:p>
          <a:p>
            <a:pPr marL="0" indent="0">
              <a:buClr>
                <a:srgbClr val="9D9F98"/>
              </a:buClr>
              <a:buFont typeface="Arial" pitchFamily="34" charset="0"/>
              <a:buNone/>
            </a:pPr>
            <a:r>
              <a:rPr lang="en-US" sz="1600" dirty="0">
                <a:solidFill>
                  <a:srgbClr val="292934"/>
                </a:solidFill>
                <a:latin typeface="Arial"/>
              </a:rPr>
              <a:t>	</a:t>
            </a:r>
            <a:r>
              <a:rPr lang="en-US" sz="1600" dirty="0" smtClean="0">
                <a:solidFill>
                  <a:srgbClr val="292934"/>
                </a:solidFill>
                <a:latin typeface="Arial"/>
              </a:rPr>
              <a:t>Bureau of the Fiscal Service</a:t>
            </a:r>
          </a:p>
          <a:p>
            <a:pPr marL="0" indent="0">
              <a:buClr>
                <a:srgbClr val="9D9F98"/>
              </a:buClr>
              <a:buFont typeface="Arial" pitchFamily="34" charset="0"/>
              <a:buNone/>
            </a:pPr>
            <a:r>
              <a:rPr lang="en-US" sz="1600" dirty="0">
                <a:solidFill>
                  <a:srgbClr val="292934"/>
                </a:solidFill>
                <a:latin typeface="Arial"/>
              </a:rPr>
              <a:t>	</a:t>
            </a:r>
            <a:r>
              <a:rPr lang="en-US" sz="1600" dirty="0" smtClean="0">
                <a:solidFill>
                  <a:srgbClr val="292934"/>
                </a:solidFill>
                <a:latin typeface="Arial"/>
              </a:rPr>
              <a:t>(304) 480-5129</a:t>
            </a:r>
          </a:p>
          <a:p>
            <a:pPr marL="0" indent="0">
              <a:buClr>
                <a:srgbClr val="9D9F98"/>
              </a:buClr>
              <a:buFont typeface="Arial" pitchFamily="34" charset="0"/>
              <a:buNone/>
            </a:pPr>
            <a:r>
              <a:rPr lang="en-US" sz="1600" dirty="0" smtClean="0">
                <a:solidFill>
                  <a:srgbClr val="292934"/>
                </a:solidFill>
                <a:latin typeface="Arial"/>
              </a:rPr>
              <a:t>	</a:t>
            </a:r>
            <a:r>
              <a:rPr lang="en-US" sz="1600" dirty="0" smtClean="0">
                <a:solidFill>
                  <a:srgbClr val="292934"/>
                </a:solidFill>
                <a:latin typeface="Arial"/>
                <a:hlinkClick r:id="rId3"/>
              </a:rPr>
              <a:t>Jaime.Saling</a:t>
            </a:r>
            <a:r>
              <a:rPr lang="en-US" sz="1600" u="sng" dirty="0" smtClean="0">
                <a:solidFill>
                  <a:srgbClr val="292934"/>
                </a:solidFill>
                <a:latin typeface="Arial"/>
                <a:hlinkClick r:id="rId3"/>
              </a:rPr>
              <a:t>@fiscal.treasury.gov</a:t>
            </a:r>
            <a:endParaRPr lang="en-US" sz="1600" u="sng" dirty="0" smtClean="0">
              <a:solidFill>
                <a:srgbClr val="292934"/>
              </a:solidFill>
              <a:latin typeface="Arial"/>
            </a:endParaRPr>
          </a:p>
          <a:p>
            <a:pPr marL="0" indent="0">
              <a:buClr>
                <a:srgbClr val="9D9F98"/>
              </a:buClr>
              <a:buFont typeface="Arial" pitchFamily="34" charset="0"/>
              <a:buNone/>
            </a:pPr>
            <a:endParaRPr lang="en-US" sz="1600" u="sng" dirty="0" smtClean="0">
              <a:solidFill>
                <a:srgbClr val="292934"/>
              </a:solidFill>
              <a:latin typeface="Arial"/>
            </a:endParaRPr>
          </a:p>
          <a:p>
            <a:pPr marL="0" indent="0">
              <a:buClr>
                <a:srgbClr val="9D9F98"/>
              </a:buClr>
              <a:buFont typeface="Arial" pitchFamily="34" charset="0"/>
              <a:buNone/>
            </a:pPr>
            <a:endParaRPr lang="en-US" sz="1600" u="sng" dirty="0">
              <a:solidFill>
                <a:srgbClr val="292934"/>
              </a:solidFill>
              <a:latin typeface="Arial"/>
            </a:endParaRPr>
          </a:p>
          <a:p>
            <a:pPr marL="0" indent="0">
              <a:buClr>
                <a:srgbClr val="9D9F98"/>
              </a:buClr>
              <a:buFont typeface="Arial" pitchFamily="34" charset="0"/>
              <a:buNone/>
            </a:pPr>
            <a:endParaRPr lang="en-US" sz="1600" dirty="0" smtClean="0">
              <a:solidFill>
                <a:srgbClr val="292934"/>
              </a:solidFill>
              <a:latin typeface="Arial"/>
            </a:endParaRPr>
          </a:p>
          <a:p>
            <a:pPr marL="0" indent="0">
              <a:buClr>
                <a:srgbClr val="9D9F98"/>
              </a:buClr>
              <a:buFont typeface="Arial" pitchFamily="34" charset="0"/>
              <a:buNone/>
            </a:pPr>
            <a:endParaRPr lang="en-US" dirty="0" smtClean="0">
              <a:solidFill>
                <a:srgbClr val="292934"/>
              </a:solidFill>
              <a:latin typeface="Arial"/>
            </a:endParaRPr>
          </a:p>
          <a:p>
            <a:pPr marL="0" indent="0">
              <a:buClr>
                <a:srgbClr val="9D9F98"/>
              </a:buClr>
              <a:buFont typeface="Arial" pitchFamily="34" charset="0"/>
              <a:buNone/>
            </a:pPr>
            <a:endParaRPr lang="en-US" dirty="0" smtClean="0">
              <a:solidFill>
                <a:srgbClr val="292934"/>
              </a:solidFill>
              <a:latin typeface="Aria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463" y="914400"/>
            <a:ext cx="3690937" cy="1443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rame 5"/>
          <p:cNvSpPr/>
          <p:nvPr/>
        </p:nvSpPr>
        <p:spPr>
          <a:xfrm>
            <a:off x="2268416" y="4343400"/>
            <a:ext cx="4419600" cy="1447800"/>
          </a:xfrm>
          <a:prstGeom prst="frame">
            <a:avLst/>
          </a:prstGeom>
          <a:solidFill>
            <a:srgbClr val="0432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solidFill>
                  <a:schemeClr val="tx1"/>
                </a:solidFill>
              </a:rPr>
              <a:t>Intragovernmental </a:t>
            </a:r>
            <a:r>
              <a:rPr lang="en-US" b="1" dirty="0">
                <a:solidFill>
                  <a:schemeClr val="tx1"/>
                </a:solidFill>
              </a:rPr>
              <a:t>Questions:</a:t>
            </a:r>
          </a:p>
          <a:p>
            <a:pPr algn="ctr"/>
            <a:r>
              <a:rPr lang="en-US" dirty="0" smtClean="0">
                <a:solidFill>
                  <a:schemeClr val="tx1"/>
                </a:solidFill>
              </a:rPr>
              <a:t>GovernmentwideIGT@fiscal.treasury.gov</a:t>
            </a:r>
          </a:p>
          <a:p>
            <a:pPr algn="ctr"/>
            <a:endParaRPr lang="en-US" dirty="0">
              <a:solidFill>
                <a:schemeClr val="tx1"/>
              </a:solidFill>
            </a:endParaRPr>
          </a:p>
        </p:txBody>
      </p:sp>
    </p:spTree>
    <p:extLst>
      <p:ext uri="{BB962C8B-B14F-4D97-AF65-F5344CB8AC3E}">
        <p14:creationId xmlns:p14="http://schemas.microsoft.com/office/powerpoint/2010/main" val="1978726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6200" y="2666999"/>
            <a:ext cx="8991599" cy="1523999"/>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3200" kern="1200">
                <a:solidFill>
                  <a:srgbClr val="043253"/>
                </a:solidFill>
                <a:latin typeface="Arial" panose="020B0604020202020204" pitchFamily="34" charset="0"/>
                <a:ea typeface="+mj-ea"/>
                <a:cs typeface="Arial" panose="020B0604020202020204" pitchFamily="34" charset="0"/>
              </a:defRPr>
            </a:lvl1pPr>
          </a:lstStyle>
          <a:p>
            <a:pPr>
              <a:defRPr/>
            </a:pPr>
            <a:r>
              <a:rPr lang="en-US" sz="3300" b="1" dirty="0" smtClean="0"/>
              <a:t>Governmentwide Intragovernmental Update</a:t>
            </a:r>
            <a:endParaRPr lang="en-US" sz="3300" dirty="0">
              <a:solidFill>
                <a:srgbClr val="036A37"/>
              </a:solidFill>
            </a:endParaRPr>
          </a:p>
        </p:txBody>
      </p:sp>
      <p:sp>
        <p:nvSpPr>
          <p:cNvPr id="7" name="Subtitle 2"/>
          <p:cNvSpPr txBox="1">
            <a:spLocks/>
          </p:cNvSpPr>
          <p:nvPr/>
        </p:nvSpPr>
        <p:spPr>
          <a:xfrm>
            <a:off x="695221" y="4190999"/>
            <a:ext cx="8296379" cy="1102895"/>
          </a:xfrm>
          <a:prstGeom prst="rect">
            <a:avLst/>
          </a:prstGeom>
          <a:noFill/>
        </p:spPr>
        <p:txBody>
          <a:bodyPr vert="horz" lIns="91440" tIns="45720" rIns="91440" bIns="45720" rtlCol="0">
            <a:normAutofit/>
          </a:bodyPr>
          <a:lstStyle>
            <a:lvl1pPr marL="0" indent="0" algn="r" defTabSz="914400" rtl="0" eaLnBrk="1" latinLnBrk="0" hangingPunct="1">
              <a:spcBef>
                <a:spcPct val="20000"/>
              </a:spcBef>
              <a:buFont typeface="Arial" panose="020B0604020202020204" pitchFamily="34" charset="0"/>
              <a:buNone/>
              <a:defRPr sz="1800" kern="1200" baseline="0">
                <a:solidFill>
                  <a:srgbClr val="043253"/>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defRPr/>
            </a:pPr>
            <a:r>
              <a:rPr lang="en-US" sz="2200" dirty="0" smtClean="0"/>
              <a:t>Jaime Saling</a:t>
            </a:r>
          </a:p>
          <a:p>
            <a:pPr lvl="0">
              <a:defRPr/>
            </a:pPr>
            <a:r>
              <a:rPr lang="en-US" sz="2200" dirty="0" smtClean="0"/>
              <a:t>April 17, 2018</a:t>
            </a:r>
            <a:endParaRPr lang="en-US" sz="2200" dirty="0"/>
          </a:p>
        </p:txBody>
      </p:sp>
    </p:spTree>
    <p:extLst>
      <p:ext uri="{BB962C8B-B14F-4D97-AF65-F5344CB8AC3E}">
        <p14:creationId xmlns:p14="http://schemas.microsoft.com/office/powerpoint/2010/main" val="40558886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2743200"/>
            <a:ext cx="8153400" cy="1238250"/>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3200" kern="1200">
                <a:solidFill>
                  <a:srgbClr val="043253"/>
                </a:solidFill>
                <a:latin typeface="Arial" panose="020B0604020202020204" pitchFamily="34" charset="0"/>
                <a:ea typeface="+mj-ea"/>
                <a:cs typeface="Arial" panose="020B0604020202020204" pitchFamily="34" charset="0"/>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900" b="1" i="0" u="none" strike="noStrike" kern="1200" cap="none" spc="0" normalizeH="0" baseline="0" noProof="0" dirty="0" smtClean="0">
                <a:ln>
                  <a:noFill/>
                </a:ln>
                <a:solidFill>
                  <a:srgbClr val="043253"/>
                </a:solidFill>
                <a:effectLst/>
                <a:uLnTx/>
                <a:uFillTx/>
                <a:latin typeface="Arial" panose="020B0604020202020204" pitchFamily="34" charset="0"/>
                <a:ea typeface="+mj-ea"/>
                <a:cs typeface="Arial" panose="020B0604020202020204" pitchFamily="34" charset="0"/>
              </a:rPr>
              <a:t>G-Invoicing</a:t>
            </a:r>
          </a:p>
          <a:p>
            <a:pPr marL="0" marR="0" lvl="0" indent="0" algn="r" defTabSz="914400" rtl="0" eaLnBrk="1" fontAlgn="auto" latinLnBrk="0" hangingPunct="1">
              <a:lnSpc>
                <a:spcPct val="100000"/>
              </a:lnSpc>
              <a:spcBef>
                <a:spcPct val="0"/>
              </a:spcBef>
              <a:spcAft>
                <a:spcPts val="0"/>
              </a:spcAft>
              <a:buClrTx/>
              <a:buSzTx/>
              <a:buFontTx/>
              <a:buNone/>
              <a:tabLst/>
              <a:defRPr/>
            </a:pPr>
            <a:r>
              <a:rPr lang="en-US" sz="2400" b="1" noProof="0" dirty="0" smtClean="0"/>
              <a:t>Program Update</a:t>
            </a:r>
            <a:endParaRPr kumimoji="0" lang="en-US" sz="2400" b="1" i="0" u="none" strike="noStrike" kern="1200" cap="none" spc="0" normalizeH="0" baseline="0" noProof="0" dirty="0" smtClean="0">
              <a:ln>
                <a:noFill/>
              </a:ln>
              <a:solidFill>
                <a:srgbClr val="043253"/>
              </a:solidFill>
              <a:effectLst/>
              <a:uLnTx/>
              <a:uFillTx/>
            </a:endParaRPr>
          </a:p>
        </p:txBody>
      </p:sp>
      <p:sp>
        <p:nvSpPr>
          <p:cNvPr id="7" name="Subtitle 2"/>
          <p:cNvSpPr txBox="1">
            <a:spLocks/>
          </p:cNvSpPr>
          <p:nvPr/>
        </p:nvSpPr>
        <p:spPr>
          <a:xfrm>
            <a:off x="695221" y="4191000"/>
            <a:ext cx="8296379" cy="1295400"/>
          </a:xfrm>
          <a:prstGeom prst="rect">
            <a:avLst/>
          </a:prstGeom>
          <a:noFill/>
        </p:spPr>
        <p:txBody>
          <a:bodyPr vert="horz" lIns="91440" tIns="45720" rIns="91440" bIns="45720" rtlCol="0">
            <a:noAutofit/>
          </a:bodyPr>
          <a:lstStyle>
            <a:lvl1pPr marL="0" indent="0" algn="r" defTabSz="914400" rtl="0" eaLnBrk="1" latinLnBrk="0" hangingPunct="1">
              <a:spcBef>
                <a:spcPct val="20000"/>
              </a:spcBef>
              <a:buFont typeface="Arial" panose="020B0604020202020204" pitchFamily="34" charset="0"/>
              <a:buNone/>
              <a:defRPr sz="1800" kern="1200" baseline="0">
                <a:solidFill>
                  <a:srgbClr val="043253"/>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200" noProof="0" dirty="0" smtClean="0"/>
              <a:t>IGT Day</a:t>
            </a:r>
          </a:p>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200" b="0" i="0" u="none" strike="noStrike" kern="1200" cap="none" spc="0" normalizeH="0" baseline="0" dirty="0" smtClean="0">
                <a:ln>
                  <a:noFill/>
                </a:ln>
                <a:solidFill>
                  <a:srgbClr val="043253"/>
                </a:solidFill>
                <a:effectLst/>
                <a:uLnTx/>
                <a:uFillTx/>
              </a:rPr>
              <a:t>April</a:t>
            </a:r>
            <a:r>
              <a:rPr kumimoji="0" lang="en-US" sz="2200" b="0" i="0" u="none" strike="noStrike" kern="1200" cap="none" spc="0" normalizeH="0" dirty="0" smtClean="0">
                <a:ln>
                  <a:noFill/>
                </a:ln>
                <a:solidFill>
                  <a:srgbClr val="043253"/>
                </a:solidFill>
                <a:effectLst/>
                <a:uLnTx/>
                <a:uFillTx/>
              </a:rPr>
              <a:t> 17, 2018</a:t>
            </a:r>
          </a:p>
          <a:p>
            <a:pPr>
              <a:defRPr/>
            </a:pPr>
            <a:r>
              <a:rPr lang="en-US" sz="2200" dirty="0" smtClean="0"/>
              <a:t>Speaker: Keith </a:t>
            </a:r>
            <a:r>
              <a:rPr lang="en-US" sz="2200" dirty="0" err="1" smtClean="0"/>
              <a:t>Jarboe</a:t>
            </a:r>
            <a:endParaRPr lang="en-US" sz="2200" dirty="0" smtClean="0"/>
          </a:p>
          <a:p>
            <a:pPr>
              <a:defRPr/>
            </a:pPr>
            <a:r>
              <a:rPr kumimoji="0" lang="en-US" sz="2200" b="0" i="0" u="none" strike="noStrike" kern="1200" cap="none" spc="0" normalizeH="0" noProof="0" dirty="0" smtClean="0">
                <a:ln>
                  <a:noFill/>
                </a:ln>
                <a:solidFill>
                  <a:srgbClr val="043253"/>
                </a:solidFill>
                <a:effectLst/>
                <a:uLnTx/>
                <a:uFillTx/>
              </a:rPr>
              <a:t>Fiscal Service</a:t>
            </a:r>
            <a:r>
              <a:rPr kumimoji="0" lang="en-US" sz="2000" b="0" i="0" u="none" strike="noStrike" kern="1200" cap="none" spc="0" normalizeH="0" noProof="0" dirty="0" smtClean="0">
                <a:ln>
                  <a:noFill/>
                </a:ln>
                <a:solidFill>
                  <a:srgbClr val="043253"/>
                </a:solidFill>
                <a:effectLst/>
                <a:uLnTx/>
                <a:uFillTx/>
                <a:latin typeface="Arial" panose="020B0604020202020204" pitchFamily="34" charset="0"/>
                <a:ea typeface="+mn-ea"/>
                <a:cs typeface="Arial" panose="020B0604020202020204" pitchFamily="34" charset="0"/>
              </a:rPr>
              <a:t> </a:t>
            </a:r>
            <a:endParaRPr kumimoji="0" lang="en-US" sz="2000" b="0" i="0" u="none" strike="noStrike" kern="1200" cap="none" spc="0" normalizeH="0" baseline="0" noProof="0" dirty="0">
              <a:ln>
                <a:noFill/>
              </a:ln>
              <a:solidFill>
                <a:srgbClr val="043253"/>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4325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537647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a:spcBef>
                <a:spcPts val="600"/>
              </a:spcBef>
              <a:spcAft>
                <a:spcPts val="600"/>
              </a:spcAft>
            </a:pPr>
            <a:r>
              <a:rPr lang="en-US" sz="2400" dirty="0" smtClean="0"/>
              <a:t>Program Background and Update</a:t>
            </a:r>
          </a:p>
          <a:p>
            <a:pPr>
              <a:spcBef>
                <a:spcPts val="600"/>
              </a:spcBef>
              <a:spcAft>
                <a:spcPts val="600"/>
              </a:spcAft>
            </a:pPr>
            <a:r>
              <a:rPr lang="en-US" sz="2400" dirty="0" smtClean="0"/>
              <a:t>Implementation Roadmap</a:t>
            </a:r>
          </a:p>
          <a:p>
            <a:pPr>
              <a:spcBef>
                <a:spcPts val="600"/>
              </a:spcBef>
              <a:spcAft>
                <a:spcPts val="600"/>
              </a:spcAft>
            </a:pPr>
            <a:r>
              <a:rPr lang="en-US" sz="2400" dirty="0" smtClean="0"/>
              <a:t>Release 2.1 – General Terms &amp; Conditions</a:t>
            </a:r>
          </a:p>
          <a:p>
            <a:pPr>
              <a:spcBef>
                <a:spcPts val="600"/>
              </a:spcBef>
              <a:spcAft>
                <a:spcPts val="600"/>
              </a:spcAft>
            </a:pPr>
            <a:r>
              <a:rPr lang="en-US" sz="2400" dirty="0" smtClean="0"/>
              <a:t>Process and Data Flow Architecture</a:t>
            </a:r>
          </a:p>
          <a:p>
            <a:pPr>
              <a:spcBef>
                <a:spcPts val="600"/>
              </a:spcBef>
              <a:spcAft>
                <a:spcPts val="600"/>
              </a:spcAft>
            </a:pPr>
            <a:r>
              <a:rPr lang="en-US" sz="2400" dirty="0" smtClean="0"/>
              <a:t>Implementation and Onboarding</a:t>
            </a:r>
          </a:p>
          <a:p>
            <a:pPr>
              <a:spcBef>
                <a:spcPts val="600"/>
              </a:spcBef>
              <a:spcAft>
                <a:spcPts val="600"/>
              </a:spcAft>
            </a:pPr>
            <a:r>
              <a:rPr lang="en-US" sz="2400" dirty="0" smtClean="0"/>
              <a:t>The Remainder of Our Day Together</a:t>
            </a:r>
          </a:p>
        </p:txBody>
      </p:sp>
      <p:sp>
        <p:nvSpPr>
          <p:cNvPr id="3" name="Content Placeholder 2"/>
          <p:cNvSpPr>
            <a:spLocks noGrp="1"/>
          </p:cNvSpPr>
          <p:nvPr>
            <p:ph sz="quarter" idx="11"/>
          </p:nvPr>
        </p:nvSpPr>
        <p:spPr/>
        <p:txBody>
          <a:bodyPr/>
          <a:lstStyle/>
          <a:p>
            <a:pPr algn="ctr"/>
            <a:r>
              <a:rPr lang="en-US" dirty="0" smtClean="0"/>
              <a:t>How Long Will Keith Talk Today?</a:t>
            </a:r>
          </a:p>
          <a:p>
            <a:endParaRPr lang="en-US" dirty="0"/>
          </a:p>
        </p:txBody>
      </p:sp>
    </p:spTree>
    <p:extLst>
      <p:ext uri="{BB962C8B-B14F-4D97-AF65-F5344CB8AC3E}">
        <p14:creationId xmlns:p14="http://schemas.microsoft.com/office/powerpoint/2010/main" val="6705474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sz="quarter" idx="11"/>
          </p:nvPr>
        </p:nvSpPr>
        <p:spPr/>
        <p:txBody>
          <a:bodyPr anchor="ctr"/>
          <a:lstStyle/>
          <a:p>
            <a:pPr algn="ctr"/>
            <a:r>
              <a:rPr lang="en-US" dirty="0" smtClean="0"/>
              <a:t>Executive Summary</a:t>
            </a:r>
          </a:p>
        </p:txBody>
      </p:sp>
      <p:sp>
        <p:nvSpPr>
          <p:cNvPr id="3" name="TextBox 2"/>
          <p:cNvSpPr txBox="1"/>
          <p:nvPr/>
        </p:nvSpPr>
        <p:spPr>
          <a:xfrm>
            <a:off x="228600" y="990600"/>
            <a:ext cx="8760208" cy="48782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000" b="0"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Initiative Overview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Government Invoicing (G-Invoicing)</a:t>
            </a:r>
            <a:r>
              <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7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is the long-term sustainable solution to improve the quality of Intragovernmental Transactions (IGT) - Buy/Sell data in support of more accurate financial management by Federal Trading Partners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G-Invoicing will address current Buy/Sell accounting and reporting challenges by:</a:t>
            </a:r>
          </a:p>
          <a:p>
            <a:pPr marL="800100" marR="0" lvl="1" indent="-3429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Providing common platform for brokering all IGT Buy/Sell activity</a:t>
            </a:r>
          </a:p>
          <a:p>
            <a:pPr marL="800100" marR="0" lvl="1" indent="-3429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Implementing a Federal IGT Buy/Sell Data Standard and providing transparent access to a common data repository of brokered transactions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000" b="0"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Targeted Stakeholders</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All Federal Program Agencies and Federal Financial Enterprise Resource Planning (ERP) System Providers engaged in the execution or program support of the IGT Buy/Sell transaction lifecycle</a:t>
            </a:r>
          </a:p>
          <a:p>
            <a:pPr marL="800100" marR="0" lvl="1"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2017 Buy/Sell volume consisted of 1.2 Million transactions with a total value of approximately $742 Billion</a:t>
            </a:r>
          </a:p>
        </p:txBody>
      </p:sp>
    </p:spTree>
    <p:extLst>
      <p:ext uri="{BB962C8B-B14F-4D97-AF65-F5344CB8AC3E}">
        <p14:creationId xmlns:p14="http://schemas.microsoft.com/office/powerpoint/2010/main" val="27727174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sz="quarter" idx="11"/>
          </p:nvPr>
        </p:nvSpPr>
        <p:spPr/>
        <p:txBody>
          <a:bodyPr anchor="ctr"/>
          <a:lstStyle/>
          <a:p>
            <a:pPr algn="ctr"/>
            <a:r>
              <a:rPr lang="en-US" dirty="0" smtClean="0"/>
              <a:t>Program Status</a:t>
            </a:r>
          </a:p>
        </p:txBody>
      </p:sp>
      <p:sp>
        <p:nvSpPr>
          <p:cNvPr id="3" name="TextBox 2"/>
          <p:cNvSpPr txBox="1"/>
          <p:nvPr/>
        </p:nvSpPr>
        <p:spPr>
          <a:xfrm>
            <a:off x="228600" y="990600"/>
            <a:ext cx="8760208" cy="51090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2000" b="0"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System Development</a:t>
            </a:r>
            <a:endPar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Release 2.1 – General Terms &amp; Conditions</a:t>
            </a:r>
          </a:p>
          <a:p>
            <a:pPr marL="1200150" marR="0" lvl="2"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Deploying in March 2018 and will Permit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Governmentwide use of G-Invoicing to broker </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GT&amp;Cs</a:t>
            </a:r>
          </a:p>
          <a:p>
            <a:pPr marL="742950" marR="0" lvl="1"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Release 2.2 – Orders – Design/Develop Iterations beginning in March</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2000" b="0"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Federal Intragovernmental Data Standard (FIDS)</a:t>
            </a:r>
            <a:endParaRPr kumimoji="0" lang="en-US" sz="20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Incrementally defining and publishing in the Fiscal Service Data Registry</a:t>
            </a:r>
          </a:p>
          <a:p>
            <a:pPr marL="742950" marR="0" lvl="1"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Collaborating with the Financial Management Standards Committee (FMSC), DATA Act PMO, and Intragovernmental Transactions Working Group (ITWG)</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2000" b="0"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Outreach Efforts Underway </a:t>
            </a:r>
          </a:p>
          <a:p>
            <a:pPr marL="342900" marR="0" lvl="0" indent="-3429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7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Broad-based exposure through Authoritative Organizations </a:t>
            </a:r>
            <a:r>
              <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a:t>
            </a:r>
            <a:r>
              <a:rPr kumimoji="0" lang="en-US" sz="17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related Colloquiums</a:t>
            </a:r>
          </a:p>
          <a:p>
            <a:pPr marL="800100" lvl="1" indent="-342900">
              <a:spcBef>
                <a:spcPts val="300"/>
              </a:spcBef>
              <a:spcAft>
                <a:spcPts val="300"/>
              </a:spcAft>
              <a:buFont typeface="Arial" panose="020B0604020202020204" pitchFamily="34" charset="0"/>
              <a:buChar char="•"/>
              <a:defRPr/>
            </a:pPr>
            <a:r>
              <a:rPr kumimoji="0" lang="en-US" sz="17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AGA, ASMC, JFMIP, OFIT(FMSC)</a:t>
            </a:r>
            <a:r>
              <a:rPr lang="en-US" sz="1700" noProof="0" dirty="0" smtClean="0">
                <a:solidFill>
                  <a:prstClr val="black"/>
                </a:solidFill>
                <a:latin typeface="Arial" panose="020B0604020202020204" pitchFamily="34" charset="0"/>
                <a:cs typeface="Arial" panose="020B0604020202020204" pitchFamily="34" charset="0"/>
              </a:rPr>
              <a:t>, </a:t>
            </a:r>
            <a:r>
              <a:rPr lang="en-US" sz="1700" dirty="0" err="1" smtClean="0">
                <a:solidFill>
                  <a:prstClr val="black"/>
                </a:solidFill>
                <a:latin typeface="Arial" panose="020B0604020202020204" pitchFamily="34" charset="0"/>
                <a:cs typeface="Arial" panose="020B0604020202020204" pitchFamily="34" charset="0"/>
              </a:rPr>
              <a:t>OSSPI</a:t>
            </a:r>
            <a:r>
              <a:rPr lang="en-US" sz="1700" dirty="0" smtClean="0">
                <a:solidFill>
                  <a:prstClr val="black"/>
                </a:solidFill>
                <a:latin typeface="Arial" panose="020B0604020202020204" pitchFamily="34" charset="0"/>
                <a:cs typeface="Arial" panose="020B0604020202020204" pitchFamily="34" charset="0"/>
              </a:rPr>
              <a:t> </a:t>
            </a:r>
            <a:r>
              <a:rPr lang="en-US" sz="1700" dirty="0">
                <a:solidFill>
                  <a:prstClr val="black"/>
                </a:solidFill>
                <a:latin typeface="Arial" panose="020B0604020202020204" pitchFamily="34" charset="0"/>
                <a:cs typeface="Arial" panose="020B0604020202020204" pitchFamily="34" charset="0"/>
              </a:rPr>
              <a:t>(formerly USSM</a:t>
            </a:r>
            <a:r>
              <a:rPr lang="en-US" sz="1700" dirty="0" smtClean="0">
                <a:solidFill>
                  <a:prstClr val="black"/>
                </a:solidFill>
                <a:latin typeface="Arial" panose="020B0604020202020204" pitchFamily="34" charset="0"/>
                <a:cs typeface="Arial" panose="020B0604020202020204" pitchFamily="34" charset="0"/>
              </a:rPr>
              <a:t>)</a:t>
            </a:r>
            <a:endParaRPr kumimoji="0" lang="en-US" sz="17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7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Individual Stakeholder-based Focus Groups (Agency and ERP Vendor levels)</a:t>
            </a:r>
          </a:p>
          <a:p>
            <a:pPr marL="342900" marR="0" lvl="0" indent="-3429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7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Socializing G-Invoicing Process and Data Flow Architecture to provide panoramic landscape of Stakeholder system and personnel integration points</a:t>
            </a:r>
          </a:p>
        </p:txBody>
      </p:sp>
    </p:spTree>
    <p:extLst>
      <p:ext uri="{BB962C8B-B14F-4D97-AF65-F5344CB8AC3E}">
        <p14:creationId xmlns:p14="http://schemas.microsoft.com/office/powerpoint/2010/main" val="33139107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sz="quarter" idx="11"/>
          </p:nvPr>
        </p:nvSpPr>
        <p:spPr/>
        <p:txBody>
          <a:bodyPr anchor="ctr"/>
          <a:lstStyle/>
          <a:p>
            <a:pPr algn="ctr"/>
            <a:r>
              <a:rPr lang="en-US" dirty="0" smtClean="0"/>
              <a:t>Implementation Roadmap</a:t>
            </a:r>
          </a:p>
        </p:txBody>
      </p:sp>
      <p:sp>
        <p:nvSpPr>
          <p:cNvPr id="5" name="TextBox 4"/>
          <p:cNvSpPr txBox="1"/>
          <p:nvPr/>
        </p:nvSpPr>
        <p:spPr>
          <a:xfrm>
            <a:off x="76200" y="1209344"/>
            <a:ext cx="890500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noProof="0" dirty="0" smtClean="0">
                <a:solidFill>
                  <a:schemeClr val="tx2">
                    <a:lumMod val="75000"/>
                  </a:schemeClr>
                </a:solidFill>
                <a:latin typeface="Calibri"/>
              </a:rPr>
              <a:t>As of </a:t>
            </a:r>
            <a:r>
              <a:rPr lang="en-US" sz="2400" b="1" dirty="0" smtClean="0">
                <a:solidFill>
                  <a:schemeClr val="tx2">
                    <a:lumMod val="75000"/>
                  </a:schemeClr>
                </a:solidFill>
                <a:latin typeface="Calibri"/>
              </a:rPr>
              <a:t>April</a:t>
            </a:r>
            <a:r>
              <a:rPr lang="en-US" sz="2400" b="1" noProof="0" dirty="0" smtClean="0">
                <a:solidFill>
                  <a:schemeClr val="tx2">
                    <a:lumMod val="75000"/>
                  </a:schemeClr>
                </a:solidFill>
                <a:latin typeface="Calibri"/>
              </a:rPr>
              <a:t> 2018</a:t>
            </a:r>
            <a:endParaRPr kumimoji="0" lang="en-US" sz="2400" b="1" i="0" u="none" strike="noStrike" kern="1200" cap="none" spc="0" normalizeH="0" baseline="0" noProof="0" dirty="0" smtClean="0">
              <a:ln>
                <a:noFill/>
              </a:ln>
              <a:solidFill>
                <a:schemeClr val="tx2">
                  <a:lumMod val="75000"/>
                </a:schemeClr>
              </a:solidFill>
              <a:effectLst/>
              <a:uLnTx/>
              <a:uFillTx/>
              <a:latin typeface="Calibri"/>
              <a:ea typeface="+mn-ea"/>
              <a:cs typeface="+mn-cs"/>
            </a:endParaRPr>
          </a:p>
        </p:txBody>
      </p:sp>
      <p:sp>
        <p:nvSpPr>
          <p:cNvPr id="6" name="Rectangle 5"/>
          <p:cNvSpPr/>
          <p:nvPr/>
        </p:nvSpPr>
        <p:spPr>
          <a:xfrm flipH="1">
            <a:off x="76200" y="2438399"/>
            <a:ext cx="2286000" cy="149286"/>
          </a:xfrm>
          <a:prstGeom prst="rect">
            <a:avLst/>
          </a:prstGeom>
          <a:solidFill>
            <a:srgbClr val="00682F"/>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Calibri"/>
                <a:ea typeface="+mn-ea"/>
                <a:cs typeface="+mn-cs"/>
              </a:rPr>
              <a:t>FY 2017 (Oct 16 – Sep 17)</a:t>
            </a:r>
            <a:endParaRPr kumimoji="0" lang="en-US" sz="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p:nvPr/>
        </p:nvSpPr>
        <p:spPr>
          <a:xfrm flipH="1">
            <a:off x="2362200" y="2438399"/>
            <a:ext cx="2286000" cy="152292"/>
          </a:xfrm>
          <a:prstGeom prst="rect">
            <a:avLst/>
          </a:prstGeom>
          <a:solidFill>
            <a:srgbClr val="00682F"/>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Calibri"/>
                <a:ea typeface="+mn-ea"/>
                <a:cs typeface="+mn-cs"/>
              </a:rPr>
              <a:t>FY 2018 (Oct 17 – Sep 18)</a:t>
            </a:r>
            <a:endParaRPr kumimoji="0" lang="en-US" sz="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p:cNvSpPr/>
          <p:nvPr/>
        </p:nvSpPr>
        <p:spPr>
          <a:xfrm flipH="1">
            <a:off x="4579620" y="2441512"/>
            <a:ext cx="2286000" cy="149287"/>
          </a:xfrm>
          <a:prstGeom prst="rect">
            <a:avLst/>
          </a:prstGeom>
          <a:solidFill>
            <a:srgbClr val="00682F"/>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Calibri"/>
                <a:ea typeface="+mn-ea"/>
                <a:cs typeface="+mn-cs"/>
              </a:rPr>
              <a:t>FY 2019 (Oct 18 – Sep 19)</a:t>
            </a:r>
            <a:endParaRPr kumimoji="0" lang="en-US" sz="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xtBox 510"/>
          <p:cNvSpPr txBox="1"/>
          <p:nvPr/>
        </p:nvSpPr>
        <p:spPr>
          <a:xfrm>
            <a:off x="76201" y="3428999"/>
            <a:ext cx="8991600" cy="263098"/>
          </a:xfrm>
          <a:prstGeom prst="rect">
            <a:avLst/>
          </a:prstGeom>
          <a:solidFill>
            <a:schemeClr val="tx1">
              <a:alpha val="50000"/>
            </a:schemeClr>
          </a:soli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powder">
            <a:bevelT w="190500" h="38100"/>
          </a:sp3d>
        </p:spPr>
        <p:txBody>
          <a:bodyPr wrap="square" rtlCol="0">
            <a:spAutoFit/>
          </a:bodyPr>
          <a:lstStyle>
            <a:defPPr>
              <a:defRPr lang="en-US"/>
            </a:defPPr>
            <a:lvl1pPr algn="ctr">
              <a:defRPr sz="8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1F497D">
                  <a:lumMod val="75000"/>
                </a:srgbClr>
              </a:solidFill>
              <a:effectLst/>
              <a:uLnTx/>
              <a:uFillTx/>
              <a:latin typeface="Calibri"/>
              <a:ea typeface="+mn-ea"/>
              <a:cs typeface="+mn-cs"/>
            </a:endParaRPr>
          </a:p>
        </p:txBody>
      </p:sp>
      <p:grpSp>
        <p:nvGrpSpPr>
          <p:cNvPr id="10" name="Group 515"/>
          <p:cNvGrpSpPr/>
          <p:nvPr/>
        </p:nvGrpSpPr>
        <p:grpSpPr>
          <a:xfrm>
            <a:off x="1295400" y="3733799"/>
            <a:ext cx="597270" cy="685800"/>
            <a:chOff x="2736418" y="1737984"/>
            <a:chExt cx="597270" cy="685800"/>
          </a:xfrm>
        </p:grpSpPr>
        <p:sp>
          <p:nvSpPr>
            <p:cNvPr id="11" name="TextBox 516"/>
            <p:cNvSpPr txBox="1"/>
            <p:nvPr/>
          </p:nvSpPr>
          <p:spPr>
            <a:xfrm>
              <a:off x="2736418" y="1839009"/>
              <a:ext cx="5972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1F497D">
                      <a:lumMod val="75000"/>
                    </a:srgbClr>
                  </a:solidFill>
                  <a:effectLst/>
                  <a:uLnTx/>
                  <a:uFillTx/>
                  <a:latin typeface="Calibri"/>
                  <a:ea typeface="+mn-ea"/>
                  <a:cs typeface="+mn-cs"/>
                </a:rPr>
                <a:t>Release 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1F497D">
                      <a:lumMod val="75000"/>
                    </a:srgbClr>
                  </a:solidFill>
                  <a:effectLst/>
                  <a:uLnTx/>
                  <a:uFillTx/>
                  <a:latin typeface="Calibri"/>
                  <a:ea typeface="+mn-ea"/>
                  <a:cs typeface="+mn-cs"/>
                </a:rPr>
                <a:t>Complete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1F497D">
                      <a:lumMod val="75000"/>
                    </a:srgbClr>
                  </a:solidFill>
                  <a:effectLst/>
                  <a:uLnTx/>
                  <a:uFillTx/>
                  <a:latin typeface="Calibri"/>
                  <a:ea typeface="+mn-ea"/>
                  <a:cs typeface="+mn-cs"/>
                </a:rPr>
                <a:t>Jul 2017</a:t>
              </a:r>
              <a:endParaRPr kumimoji="0" lang="en-US" sz="800" b="1" i="0" u="none" strike="noStrike" kern="1200" cap="none" spc="0" normalizeH="0" baseline="0" noProof="0" dirty="0">
                <a:ln>
                  <a:noFill/>
                </a:ln>
                <a:solidFill>
                  <a:srgbClr val="1F497D">
                    <a:lumMod val="75000"/>
                  </a:srgbClr>
                </a:solidFill>
                <a:effectLst/>
                <a:uLnTx/>
                <a:uFillTx/>
                <a:latin typeface="Calibri"/>
                <a:ea typeface="+mn-ea"/>
                <a:cs typeface="+mn-cs"/>
              </a:endParaRPr>
            </a:p>
          </p:txBody>
        </p:sp>
        <p:cxnSp>
          <p:nvCxnSpPr>
            <p:cNvPr id="12" name="Straight Connector 517"/>
            <p:cNvCxnSpPr/>
            <p:nvPr/>
          </p:nvCxnSpPr>
          <p:spPr>
            <a:xfrm flipV="1">
              <a:off x="3053548" y="1737984"/>
              <a:ext cx="0" cy="9144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a:off x="228598" y="3642359"/>
            <a:ext cx="2" cy="91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52800" y="2067250"/>
            <a:ext cx="0" cy="2733349"/>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15" name="Picture 3" descr="C:\Users\a1hxk02\AppData\Local\Microsoft\Windows\Temporary Internet Files\Content.IE5\P24W4CB5\right-check-6151-small[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581399"/>
            <a:ext cx="179980" cy="9686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85800" y="2819399"/>
            <a:ext cx="72442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1F497D">
                    <a:lumMod val="75000"/>
                  </a:srgbClr>
                </a:solidFill>
                <a:effectLst/>
                <a:uLnTx/>
                <a:uFillTx/>
                <a:latin typeface="Calibri"/>
                <a:ea typeface="+mn-ea"/>
                <a:cs typeface="+mn-cs"/>
              </a:rPr>
              <a:t>CFO Memo and TFM Update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1F497D">
                    <a:lumMod val="75000"/>
                  </a:srgbClr>
                </a:solidFill>
                <a:effectLst/>
                <a:uLnTx/>
                <a:uFillTx/>
                <a:latin typeface="Calibri"/>
                <a:ea typeface="+mn-ea"/>
                <a:cs typeface="+mn-cs"/>
              </a:rPr>
              <a:t>Spring 2017</a:t>
            </a:r>
          </a:p>
        </p:txBody>
      </p:sp>
      <p:grpSp>
        <p:nvGrpSpPr>
          <p:cNvPr id="17" name="Group 515"/>
          <p:cNvGrpSpPr/>
          <p:nvPr/>
        </p:nvGrpSpPr>
        <p:grpSpPr>
          <a:xfrm>
            <a:off x="1233859" y="2819400"/>
            <a:ext cx="747341" cy="685803"/>
            <a:chOff x="2378841" y="1629561"/>
            <a:chExt cx="823541" cy="490726"/>
          </a:xfrm>
        </p:grpSpPr>
        <p:sp>
          <p:nvSpPr>
            <p:cNvPr id="18" name="TextBox 516"/>
            <p:cNvSpPr txBox="1"/>
            <p:nvPr/>
          </p:nvSpPr>
          <p:spPr>
            <a:xfrm>
              <a:off x="2378841" y="1629561"/>
              <a:ext cx="823541" cy="4184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1F497D">
                      <a:lumMod val="75000"/>
                    </a:srgbClr>
                  </a:solidFill>
                  <a:effectLst/>
                  <a:uLnTx/>
                  <a:uFillTx/>
                  <a:latin typeface="Calibri"/>
                  <a:ea typeface="+mn-ea"/>
                  <a:cs typeface="+mn-cs"/>
                </a:rPr>
                <a:t>GT&amp;C Interface Specs Final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1F497D">
                      <a:lumMod val="75000"/>
                    </a:srgbClr>
                  </a:solidFill>
                  <a:effectLst/>
                  <a:uLnTx/>
                  <a:uFillTx/>
                  <a:latin typeface="Calibri"/>
                  <a:ea typeface="+mn-ea"/>
                  <a:cs typeface="+mn-cs"/>
                </a:rPr>
                <a:t>Jun 2017</a:t>
              </a:r>
              <a:endParaRPr kumimoji="0" lang="en-US" sz="800" b="1" i="0" u="none" strike="noStrike" kern="1200" cap="none" spc="0" normalizeH="0" baseline="0" noProof="0" dirty="0">
                <a:ln>
                  <a:noFill/>
                </a:ln>
                <a:solidFill>
                  <a:srgbClr val="1F497D">
                    <a:lumMod val="75000"/>
                  </a:srgbClr>
                </a:solidFill>
                <a:effectLst/>
                <a:uLnTx/>
                <a:uFillTx/>
                <a:latin typeface="Calibri"/>
                <a:ea typeface="+mn-ea"/>
                <a:cs typeface="+mn-cs"/>
              </a:endParaRPr>
            </a:p>
          </p:txBody>
        </p:sp>
        <p:cxnSp>
          <p:nvCxnSpPr>
            <p:cNvPr id="19" name="Straight Connector 517"/>
            <p:cNvCxnSpPr/>
            <p:nvPr/>
          </p:nvCxnSpPr>
          <p:spPr>
            <a:xfrm flipV="1">
              <a:off x="2790902" y="2041079"/>
              <a:ext cx="0" cy="7920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 name="Group 515"/>
          <p:cNvGrpSpPr/>
          <p:nvPr/>
        </p:nvGrpSpPr>
        <p:grpSpPr>
          <a:xfrm>
            <a:off x="3657600" y="2708699"/>
            <a:ext cx="609600" cy="720298"/>
            <a:chOff x="2313316" y="1644738"/>
            <a:chExt cx="884450" cy="515411"/>
          </a:xfrm>
        </p:grpSpPr>
        <p:sp>
          <p:nvSpPr>
            <p:cNvPr id="21" name="TextBox 516"/>
            <p:cNvSpPr txBox="1"/>
            <p:nvPr/>
          </p:nvSpPr>
          <p:spPr>
            <a:xfrm>
              <a:off x="2313316" y="1644738"/>
              <a:ext cx="884450" cy="5065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1F497D">
                      <a:lumMod val="75000"/>
                    </a:srgbClr>
                  </a:solidFill>
                  <a:effectLst/>
                  <a:uLnTx/>
                  <a:uFillTx/>
                  <a:latin typeface="Calibri"/>
                  <a:ea typeface="+mn-ea"/>
                  <a:cs typeface="+mn-cs"/>
                </a:rPr>
                <a:t>Order Interface Spec Final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1F497D">
                      <a:lumMod val="75000"/>
                    </a:srgbClr>
                  </a:solidFill>
                  <a:effectLst/>
                  <a:uLnTx/>
                  <a:uFillTx/>
                  <a:latin typeface="Calibri"/>
                  <a:ea typeface="+mn-ea"/>
                  <a:cs typeface="+mn-cs"/>
                </a:rPr>
                <a:t>April 2018</a:t>
              </a:r>
            </a:p>
          </p:txBody>
        </p:sp>
        <p:cxnSp>
          <p:nvCxnSpPr>
            <p:cNvPr id="22" name="Straight Connector 517"/>
            <p:cNvCxnSpPr/>
            <p:nvPr/>
          </p:nvCxnSpPr>
          <p:spPr>
            <a:xfrm flipV="1">
              <a:off x="2717611" y="2080944"/>
              <a:ext cx="0" cy="79205"/>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3" name="Picture 3" descr="C:\Users\a1hxk02\AppData\Local\Microsoft\Windows\Temporary Internet Files\Content.IE5\P24W4CB5\right-check-6151-small[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428999"/>
            <a:ext cx="179980" cy="9686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a1hxk02\Desktop\bluesta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0470" y="3429000"/>
            <a:ext cx="164730" cy="99603"/>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Connector 24"/>
          <p:cNvCxnSpPr/>
          <p:nvPr/>
        </p:nvCxnSpPr>
        <p:spPr>
          <a:xfrm flipV="1">
            <a:off x="381000" y="3352799"/>
            <a:ext cx="0" cy="91440"/>
          </a:xfrm>
          <a:prstGeom prst="line">
            <a:avLst/>
          </a:prstGeom>
        </p:spPr>
        <p:style>
          <a:lnRef idx="1">
            <a:schemeClr val="accent1"/>
          </a:lnRef>
          <a:fillRef idx="0">
            <a:schemeClr val="accent1"/>
          </a:fillRef>
          <a:effectRef idx="0">
            <a:schemeClr val="accent1"/>
          </a:effectRef>
          <a:fontRef idx="minor">
            <a:schemeClr val="tx1"/>
          </a:fontRef>
        </p:style>
      </p:cxnSp>
      <p:grpSp>
        <p:nvGrpSpPr>
          <p:cNvPr id="26" name="Group 515"/>
          <p:cNvGrpSpPr/>
          <p:nvPr/>
        </p:nvGrpSpPr>
        <p:grpSpPr>
          <a:xfrm>
            <a:off x="2895600" y="3718559"/>
            <a:ext cx="733798" cy="548640"/>
            <a:chOff x="1572631" y="1695409"/>
            <a:chExt cx="733798" cy="548640"/>
          </a:xfrm>
        </p:grpSpPr>
        <p:sp>
          <p:nvSpPr>
            <p:cNvPr id="27" name="TextBox 516"/>
            <p:cNvSpPr txBox="1"/>
            <p:nvPr/>
          </p:nvSpPr>
          <p:spPr>
            <a:xfrm>
              <a:off x="1572631" y="1782384"/>
              <a:ext cx="73379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1F497D">
                      <a:lumMod val="75000"/>
                    </a:srgbClr>
                  </a:solidFill>
                  <a:effectLst/>
                  <a:uLnTx/>
                  <a:uFillTx/>
                  <a:latin typeface="Calibri"/>
                  <a:ea typeface="+mn-ea"/>
                  <a:cs typeface="+mn-cs"/>
                </a:rPr>
                <a:t>Release 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1F497D">
                      <a:lumMod val="75000"/>
                    </a:srgbClr>
                  </a:solidFill>
                  <a:effectLst/>
                  <a:uLnTx/>
                  <a:uFillTx/>
                  <a:latin typeface="Calibri"/>
                  <a:ea typeface="+mn-ea"/>
                  <a:cs typeface="+mn-cs"/>
                </a:rPr>
                <a:t>GT&amp;C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1F497D">
                      <a:lumMod val="75000"/>
                    </a:srgbClr>
                  </a:solidFill>
                  <a:effectLst/>
                  <a:uLnTx/>
                  <a:uFillTx/>
                  <a:latin typeface="Calibri"/>
                  <a:ea typeface="+mn-ea"/>
                  <a:cs typeface="+mn-cs"/>
                </a:rPr>
                <a:t>Mar 2018</a:t>
              </a:r>
              <a:endParaRPr kumimoji="0" lang="en-US" sz="800" b="1" i="0" u="none" strike="noStrike" kern="1200" cap="none" spc="0" normalizeH="0" baseline="0" noProof="0" dirty="0">
                <a:ln>
                  <a:noFill/>
                </a:ln>
                <a:solidFill>
                  <a:srgbClr val="1F497D">
                    <a:lumMod val="75000"/>
                  </a:srgbClr>
                </a:solidFill>
                <a:effectLst/>
                <a:uLnTx/>
                <a:uFillTx/>
                <a:latin typeface="Calibri"/>
                <a:ea typeface="+mn-ea"/>
                <a:cs typeface="+mn-cs"/>
              </a:endParaRPr>
            </a:p>
          </p:txBody>
        </p:sp>
        <p:cxnSp>
          <p:nvCxnSpPr>
            <p:cNvPr id="28" name="Straight Connector 517"/>
            <p:cNvCxnSpPr/>
            <p:nvPr/>
          </p:nvCxnSpPr>
          <p:spPr>
            <a:xfrm flipV="1">
              <a:off x="1953631" y="1695409"/>
              <a:ext cx="0" cy="9144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9" name="Group 515"/>
          <p:cNvGrpSpPr/>
          <p:nvPr/>
        </p:nvGrpSpPr>
        <p:grpSpPr>
          <a:xfrm>
            <a:off x="4999251" y="3642359"/>
            <a:ext cx="715749" cy="476905"/>
            <a:chOff x="3039215" y="1740087"/>
            <a:chExt cx="715749" cy="476905"/>
          </a:xfrm>
        </p:grpSpPr>
        <p:sp>
          <p:nvSpPr>
            <p:cNvPr id="30" name="TextBox 516"/>
            <p:cNvSpPr txBox="1"/>
            <p:nvPr/>
          </p:nvSpPr>
          <p:spPr>
            <a:xfrm>
              <a:off x="3039215" y="1755327"/>
              <a:ext cx="71574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1F497D">
                      <a:lumMod val="75000"/>
                    </a:srgbClr>
                  </a:solidFill>
                  <a:effectLst/>
                  <a:uLnTx/>
                  <a:uFillTx/>
                  <a:latin typeface="Calibri"/>
                  <a:ea typeface="+mn-ea"/>
                  <a:cs typeface="+mn-cs"/>
                </a:rPr>
                <a:t>Release 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1F497D">
                      <a:lumMod val="75000"/>
                    </a:srgbClr>
                  </a:solidFill>
                  <a:effectLst/>
                  <a:uLnTx/>
                  <a:uFillTx/>
                  <a:latin typeface="Calibri"/>
                  <a:ea typeface="+mn-ea"/>
                  <a:cs typeface="+mn-cs"/>
                </a:rPr>
                <a:t>Orders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1F497D">
                      <a:lumMod val="75000"/>
                    </a:srgbClr>
                  </a:solidFill>
                  <a:effectLst/>
                  <a:uLnTx/>
                  <a:uFillTx/>
                  <a:latin typeface="Calibri"/>
                  <a:ea typeface="+mn-ea"/>
                  <a:cs typeface="+mn-cs"/>
                </a:rPr>
                <a:t>Feb 2019</a:t>
              </a:r>
              <a:endParaRPr kumimoji="0" lang="en-US" sz="800" b="1" i="0" u="none" strike="noStrike" kern="1200" cap="none" spc="0" normalizeH="0" baseline="0" noProof="0" dirty="0">
                <a:ln>
                  <a:noFill/>
                </a:ln>
                <a:solidFill>
                  <a:srgbClr val="1F497D">
                    <a:lumMod val="75000"/>
                  </a:srgbClr>
                </a:solidFill>
                <a:effectLst/>
                <a:uLnTx/>
                <a:uFillTx/>
                <a:latin typeface="Calibri"/>
                <a:ea typeface="+mn-ea"/>
                <a:cs typeface="+mn-cs"/>
              </a:endParaRPr>
            </a:p>
          </p:txBody>
        </p:sp>
        <p:cxnSp>
          <p:nvCxnSpPr>
            <p:cNvPr id="31" name="Straight Connector 517"/>
            <p:cNvCxnSpPr/>
            <p:nvPr/>
          </p:nvCxnSpPr>
          <p:spPr>
            <a:xfrm flipV="1">
              <a:off x="3373964" y="1740087"/>
              <a:ext cx="0" cy="9144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2" name="Group 515"/>
          <p:cNvGrpSpPr/>
          <p:nvPr/>
        </p:nvGrpSpPr>
        <p:grpSpPr>
          <a:xfrm>
            <a:off x="5943600" y="3733799"/>
            <a:ext cx="1265450" cy="610195"/>
            <a:chOff x="2082060" y="1482049"/>
            <a:chExt cx="1092803" cy="610195"/>
          </a:xfrm>
        </p:grpSpPr>
        <p:sp>
          <p:nvSpPr>
            <p:cNvPr id="33" name="TextBox 516"/>
            <p:cNvSpPr txBox="1"/>
            <p:nvPr/>
          </p:nvSpPr>
          <p:spPr>
            <a:xfrm>
              <a:off x="2082060" y="1507469"/>
              <a:ext cx="109280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1F497D">
                      <a:lumMod val="75000"/>
                    </a:srgbClr>
                  </a:solidFill>
                  <a:effectLst/>
                  <a:uLnTx/>
                  <a:uFillTx/>
                  <a:latin typeface="Calibri"/>
                  <a:ea typeface="+mn-ea"/>
                  <a:cs typeface="+mn-cs"/>
                </a:rPr>
                <a:t>Release 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1F497D">
                      <a:lumMod val="75000"/>
                    </a:srgbClr>
                  </a:solidFill>
                  <a:effectLst/>
                  <a:uLnTx/>
                  <a:uFillTx/>
                  <a:latin typeface="Calibri"/>
                  <a:ea typeface="+mn-ea"/>
                  <a:cs typeface="+mn-cs"/>
                </a:rPr>
                <a:t>IPAC Release 18.3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smtClean="0">
                  <a:solidFill>
                    <a:srgbClr val="1F497D">
                      <a:lumMod val="75000"/>
                    </a:srgbClr>
                  </a:solidFill>
                  <a:latin typeface="Calibri"/>
                </a:rPr>
                <a:t>Performance/</a:t>
              </a:r>
              <a:r>
                <a:rPr lang="en-US" sz="800" b="1" dirty="0">
                  <a:solidFill>
                    <a:srgbClr val="1F497D">
                      <a:lumMod val="75000"/>
                    </a:srgbClr>
                  </a:solidFill>
                  <a:latin typeface="Calibri"/>
                </a:rPr>
                <a:t>I</a:t>
              </a:r>
              <a:r>
                <a:rPr kumimoji="0" lang="en-US" sz="800" b="1" i="0" u="none" strike="noStrike" kern="1200" cap="none" spc="0" normalizeH="0" baseline="0" noProof="0" dirty="0" err="1" smtClean="0">
                  <a:ln>
                    <a:noFill/>
                  </a:ln>
                  <a:solidFill>
                    <a:srgbClr val="1F497D">
                      <a:lumMod val="75000"/>
                    </a:srgbClr>
                  </a:solidFill>
                  <a:effectLst/>
                  <a:uLnTx/>
                  <a:uFillTx/>
                  <a:latin typeface="Calibri"/>
                  <a:ea typeface="+mn-ea"/>
                  <a:cs typeface="+mn-cs"/>
                </a:rPr>
                <a:t>nvoices</a:t>
              </a:r>
              <a:r>
                <a:rPr kumimoji="0" lang="en-US" sz="800" b="1" i="0" u="none" strike="noStrike" kern="1200" cap="none" spc="0" normalizeH="0" baseline="0" noProof="0" dirty="0" smtClean="0">
                  <a:ln>
                    <a:noFill/>
                  </a:ln>
                  <a:solidFill>
                    <a:srgbClr val="1F497D">
                      <a:lumMod val="75000"/>
                    </a:srgbClr>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1F497D">
                      <a:lumMod val="75000"/>
                    </a:srgbClr>
                  </a:solidFill>
                  <a:effectLst/>
                  <a:uLnTx/>
                  <a:uFillTx/>
                  <a:latin typeface="Calibri"/>
                  <a:ea typeface="+mn-ea"/>
                  <a:cs typeface="+mn-cs"/>
                </a:rPr>
                <a:t>Aug 2019</a:t>
              </a:r>
              <a:endParaRPr kumimoji="0" lang="en-US" sz="800" b="1" i="0" u="none" strike="noStrike" kern="1200" cap="none" spc="0" normalizeH="0" baseline="0" noProof="0" dirty="0">
                <a:ln>
                  <a:noFill/>
                </a:ln>
                <a:solidFill>
                  <a:srgbClr val="1F497D">
                    <a:lumMod val="75000"/>
                  </a:srgbClr>
                </a:solidFill>
                <a:effectLst/>
                <a:uLnTx/>
                <a:uFillTx/>
                <a:latin typeface="Calibri"/>
                <a:ea typeface="+mn-ea"/>
                <a:cs typeface="+mn-cs"/>
              </a:endParaRPr>
            </a:p>
          </p:txBody>
        </p:sp>
        <p:cxnSp>
          <p:nvCxnSpPr>
            <p:cNvPr id="34" name="Straight Connector 517"/>
            <p:cNvCxnSpPr/>
            <p:nvPr/>
          </p:nvCxnSpPr>
          <p:spPr>
            <a:xfrm flipV="1">
              <a:off x="2635469" y="1482049"/>
              <a:ext cx="0" cy="9144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5" name="Straight Connector 34"/>
          <p:cNvCxnSpPr/>
          <p:nvPr/>
        </p:nvCxnSpPr>
        <p:spPr>
          <a:xfrm>
            <a:off x="1066799" y="3352799"/>
            <a:ext cx="1" cy="91440"/>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flipH="1">
            <a:off x="6781800" y="2438399"/>
            <a:ext cx="2286000" cy="152292"/>
          </a:xfrm>
          <a:prstGeom prst="rect">
            <a:avLst/>
          </a:prstGeom>
          <a:solidFill>
            <a:srgbClr val="00682F"/>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Calibri"/>
                <a:ea typeface="+mn-ea"/>
                <a:cs typeface="+mn-cs"/>
              </a:rPr>
              <a:t>FY 2020 (Oct 19 – Sep 20)</a:t>
            </a:r>
            <a:endParaRPr kumimoji="0" lang="en-US" sz="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8" name="TextBox 37"/>
          <p:cNvSpPr txBox="1"/>
          <p:nvPr/>
        </p:nvSpPr>
        <p:spPr>
          <a:xfrm>
            <a:off x="2921152" y="2971799"/>
            <a:ext cx="88884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1F497D">
                    <a:lumMod val="75000"/>
                  </a:srgbClr>
                </a:solidFill>
                <a:effectLst/>
                <a:uLnTx/>
                <a:uFillTx/>
                <a:latin typeface="Calibri"/>
                <a:ea typeface="+mn-ea"/>
                <a:cs typeface="+mn-cs"/>
              </a:rPr>
              <a:t>CFO Memo and TFM Update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1F497D">
                    <a:lumMod val="75000"/>
                  </a:srgbClr>
                </a:solidFill>
                <a:effectLst/>
                <a:uLnTx/>
                <a:uFillTx/>
                <a:latin typeface="Calibri"/>
                <a:ea typeface="+mn-ea"/>
                <a:cs typeface="+mn-cs"/>
              </a:rPr>
              <a:t>Spring 2018</a:t>
            </a:r>
          </a:p>
        </p:txBody>
      </p:sp>
      <p:grpSp>
        <p:nvGrpSpPr>
          <p:cNvPr id="39" name="Group 38"/>
          <p:cNvGrpSpPr/>
          <p:nvPr/>
        </p:nvGrpSpPr>
        <p:grpSpPr>
          <a:xfrm>
            <a:off x="5265420" y="2895599"/>
            <a:ext cx="705968" cy="584775"/>
            <a:chOff x="4569477" y="1907160"/>
            <a:chExt cx="705968" cy="584775"/>
          </a:xfrm>
        </p:grpSpPr>
        <p:sp>
          <p:nvSpPr>
            <p:cNvPr id="40" name="TextBox 39"/>
            <p:cNvSpPr txBox="1"/>
            <p:nvPr/>
          </p:nvSpPr>
          <p:spPr>
            <a:xfrm>
              <a:off x="4569477" y="1907160"/>
              <a:ext cx="70596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1F497D">
                      <a:lumMod val="75000"/>
                    </a:srgbClr>
                  </a:solidFill>
                  <a:effectLst/>
                  <a:uLnTx/>
                  <a:uFillTx/>
                  <a:latin typeface="Calibri"/>
                  <a:ea typeface="+mn-ea"/>
                  <a:cs typeface="+mn-cs"/>
                </a:rPr>
                <a:t>CFO Memo and TFM Update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1F497D">
                      <a:lumMod val="75000"/>
                    </a:srgbClr>
                  </a:solidFill>
                  <a:effectLst/>
                  <a:uLnTx/>
                  <a:uFillTx/>
                  <a:latin typeface="Calibri"/>
                  <a:ea typeface="+mn-ea"/>
                  <a:cs typeface="+mn-cs"/>
                </a:rPr>
                <a:t>Spring 2019</a:t>
              </a:r>
            </a:p>
          </p:txBody>
        </p:sp>
        <p:cxnSp>
          <p:nvCxnSpPr>
            <p:cNvPr id="41" name="Straight Connector 40"/>
            <p:cNvCxnSpPr/>
            <p:nvPr/>
          </p:nvCxnSpPr>
          <p:spPr>
            <a:xfrm>
              <a:off x="4853143" y="2383618"/>
              <a:ext cx="2" cy="9144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7543800" y="2827019"/>
            <a:ext cx="797408" cy="601980"/>
            <a:chOff x="4385633" y="1888318"/>
            <a:chExt cx="888848" cy="601980"/>
          </a:xfrm>
        </p:grpSpPr>
        <p:sp>
          <p:nvSpPr>
            <p:cNvPr id="43" name="TextBox 42"/>
            <p:cNvSpPr txBox="1"/>
            <p:nvPr/>
          </p:nvSpPr>
          <p:spPr>
            <a:xfrm>
              <a:off x="4385633" y="1888318"/>
              <a:ext cx="8888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1F497D">
                      <a:lumMod val="75000"/>
                    </a:srgbClr>
                  </a:solidFill>
                  <a:effectLst/>
                  <a:uLnTx/>
                  <a:uFillTx/>
                  <a:latin typeface="Calibri"/>
                  <a:ea typeface="+mn-ea"/>
                  <a:cs typeface="+mn-cs"/>
                </a:rPr>
                <a:t>CFO Memo and TFM Update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1F497D">
                      <a:lumMod val="75000"/>
                    </a:srgbClr>
                  </a:solidFill>
                  <a:effectLst/>
                  <a:uLnTx/>
                  <a:uFillTx/>
                  <a:latin typeface="Calibri"/>
                  <a:ea typeface="+mn-ea"/>
                  <a:cs typeface="+mn-cs"/>
                </a:rPr>
                <a:t>Spring 2020</a:t>
              </a:r>
            </a:p>
          </p:txBody>
        </p:sp>
        <p:cxnSp>
          <p:nvCxnSpPr>
            <p:cNvPr id="44" name="Straight Connector 43"/>
            <p:cNvCxnSpPr/>
            <p:nvPr/>
          </p:nvCxnSpPr>
          <p:spPr>
            <a:xfrm>
              <a:off x="4853143" y="2398858"/>
              <a:ext cx="2" cy="9144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45" name="Picture 3" descr="C:\Users\a1hxk02\AppData\Local\Microsoft\Windows\Temporary Internet Files\Content.IE5\P24W4CB5\right-check-6151-small[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428999"/>
            <a:ext cx="179980" cy="9686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 descr="C:\Users\a1hxk02\AppData\Local\Microsoft\Windows\Temporary Internet Files\Content.IE5\P24W4CB5\right-check-6151-small[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408337"/>
            <a:ext cx="179980" cy="96862"/>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Group 515"/>
          <p:cNvGrpSpPr/>
          <p:nvPr/>
        </p:nvGrpSpPr>
        <p:grpSpPr>
          <a:xfrm>
            <a:off x="1733322" y="3733799"/>
            <a:ext cx="705078" cy="638889"/>
            <a:chOff x="2997083" y="1745366"/>
            <a:chExt cx="669870" cy="638889"/>
          </a:xfrm>
        </p:grpSpPr>
        <p:sp>
          <p:nvSpPr>
            <p:cNvPr id="48" name="TextBox 516"/>
            <p:cNvSpPr txBox="1"/>
            <p:nvPr/>
          </p:nvSpPr>
          <p:spPr>
            <a:xfrm>
              <a:off x="2997083" y="1799480"/>
              <a:ext cx="6698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1F497D">
                      <a:lumMod val="75000"/>
                    </a:srgbClr>
                  </a:solidFill>
                  <a:effectLst/>
                  <a:uLnTx/>
                  <a:uFillTx/>
                  <a:latin typeface="Calibri"/>
                  <a:ea typeface="+mn-ea"/>
                  <a:cs typeface="+mn-cs"/>
                </a:rPr>
                <a:t> Release 2.0.1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1F497D">
                      <a:lumMod val="75000"/>
                    </a:srgbClr>
                  </a:solidFill>
                  <a:effectLst/>
                  <a:uLnTx/>
                  <a:uFillTx/>
                  <a:latin typeface="Calibri"/>
                  <a:ea typeface="+mn-ea"/>
                  <a:cs typeface="+mn-cs"/>
                </a:rPr>
                <a:t>Patch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1F497D">
                      <a:lumMod val="75000"/>
                    </a:srgbClr>
                  </a:solidFill>
                  <a:effectLst/>
                  <a:uLnTx/>
                  <a:uFillTx/>
                  <a:latin typeface="Calibri"/>
                  <a:ea typeface="+mn-ea"/>
                  <a:cs typeface="+mn-cs"/>
                </a:rPr>
                <a:t>Aug 201</a:t>
              </a:r>
              <a:r>
                <a:rPr kumimoji="0" lang="en-US" sz="700" b="1" i="0" u="none" strike="noStrike" kern="1200" cap="none" spc="0" normalizeH="0" baseline="0" noProof="0" dirty="0" smtClean="0">
                  <a:ln>
                    <a:noFill/>
                  </a:ln>
                  <a:solidFill>
                    <a:srgbClr val="1F497D">
                      <a:lumMod val="75000"/>
                    </a:srgbClr>
                  </a:solidFill>
                  <a:effectLst/>
                  <a:uLnTx/>
                  <a:uFillTx/>
                  <a:latin typeface="Calibri"/>
                  <a:ea typeface="+mn-ea"/>
                  <a:cs typeface="+mn-cs"/>
                </a:rPr>
                <a:t>7</a:t>
              </a:r>
              <a:endParaRPr kumimoji="0" lang="en-US" sz="700" b="1" i="0" u="none" strike="noStrike" kern="1200" cap="none" spc="0" normalizeH="0" baseline="0" noProof="0" dirty="0">
                <a:ln>
                  <a:noFill/>
                </a:ln>
                <a:solidFill>
                  <a:srgbClr val="1F497D">
                    <a:lumMod val="75000"/>
                  </a:srgbClr>
                </a:solidFill>
                <a:effectLst/>
                <a:uLnTx/>
                <a:uFillTx/>
                <a:latin typeface="Calibri"/>
                <a:ea typeface="+mn-ea"/>
                <a:cs typeface="+mn-cs"/>
              </a:endParaRPr>
            </a:p>
          </p:txBody>
        </p:sp>
        <p:cxnSp>
          <p:nvCxnSpPr>
            <p:cNvPr id="49" name="Straight Connector 517"/>
            <p:cNvCxnSpPr/>
            <p:nvPr/>
          </p:nvCxnSpPr>
          <p:spPr>
            <a:xfrm flipV="1">
              <a:off x="3286663" y="1745366"/>
              <a:ext cx="0" cy="9144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50" name="Straight Connector 517"/>
          <p:cNvCxnSpPr/>
          <p:nvPr/>
        </p:nvCxnSpPr>
        <p:spPr>
          <a:xfrm flipV="1">
            <a:off x="3429000" y="3352800"/>
            <a:ext cx="0" cy="91440"/>
          </a:xfrm>
          <a:prstGeom prst="line">
            <a:avLst/>
          </a:prstGeom>
        </p:spPr>
        <p:style>
          <a:lnRef idx="1">
            <a:schemeClr val="accent1"/>
          </a:lnRef>
          <a:fillRef idx="0">
            <a:schemeClr val="accent1"/>
          </a:fillRef>
          <a:effectRef idx="0">
            <a:schemeClr val="accent1"/>
          </a:effectRef>
          <a:fontRef idx="minor">
            <a:schemeClr val="tx1"/>
          </a:fontRef>
        </p:style>
      </p:cxnSp>
      <p:pic>
        <p:nvPicPr>
          <p:cNvPr id="51" name="Picture 3" descr="C:\Users\a1hxk02\AppData\Local\Microsoft\Windows\Temporary Internet Files\Content.IE5\P24W4CB5\right-check-6151-small[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636937"/>
            <a:ext cx="179980" cy="9686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3" descr="C:\Users\a1hxk02\AppData\Local\Microsoft\Windows\Temporary Internet Files\Content.IE5\P24W4CB5\right-check-6151-small[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636937"/>
            <a:ext cx="179980" cy="96862"/>
          </a:xfrm>
          <a:prstGeom prst="rect">
            <a:avLst/>
          </a:prstGeom>
          <a:noFill/>
          <a:extLst>
            <a:ext uri="{909E8E84-426E-40DD-AFC4-6F175D3DCCD1}">
              <a14:hiddenFill xmlns:a14="http://schemas.microsoft.com/office/drawing/2010/main">
                <a:solidFill>
                  <a:srgbClr val="FFFFFF"/>
                </a:solidFill>
              </a14:hiddenFill>
            </a:ext>
          </a:extLst>
        </p:spPr>
      </p:pic>
      <p:grpSp>
        <p:nvGrpSpPr>
          <p:cNvPr id="54" name="Group 515"/>
          <p:cNvGrpSpPr/>
          <p:nvPr/>
        </p:nvGrpSpPr>
        <p:grpSpPr>
          <a:xfrm>
            <a:off x="4578560" y="2683113"/>
            <a:ext cx="747770" cy="745886"/>
            <a:chOff x="879254" y="1505851"/>
            <a:chExt cx="477580" cy="533721"/>
          </a:xfrm>
        </p:grpSpPr>
        <p:sp>
          <p:nvSpPr>
            <p:cNvPr id="55" name="TextBox 516"/>
            <p:cNvSpPr txBox="1"/>
            <p:nvPr/>
          </p:nvSpPr>
          <p:spPr>
            <a:xfrm>
              <a:off x="879254" y="1505851"/>
              <a:ext cx="477580" cy="5065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1F497D">
                      <a:lumMod val="75000"/>
                    </a:srgbClr>
                  </a:solidFill>
                  <a:effectLst/>
                  <a:uLnTx/>
                  <a:uFillTx/>
                  <a:latin typeface="Calibri"/>
                  <a:ea typeface="+mn-ea"/>
                  <a:cs typeface="+mn-cs"/>
                </a:rPr>
                <a:t>Performance &amp; Invoice Interface Spec Final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1F497D">
                      <a:lumMod val="75000"/>
                    </a:srgbClr>
                  </a:solidFill>
                  <a:effectLst/>
                  <a:uLnTx/>
                  <a:uFillTx/>
                  <a:latin typeface="Calibri"/>
                  <a:ea typeface="+mn-ea"/>
                  <a:cs typeface="+mn-cs"/>
                </a:rPr>
                <a:t>Jan  2019</a:t>
              </a:r>
            </a:p>
          </p:txBody>
        </p:sp>
        <p:cxnSp>
          <p:nvCxnSpPr>
            <p:cNvPr id="56" name="Straight Connector 517"/>
            <p:cNvCxnSpPr/>
            <p:nvPr/>
          </p:nvCxnSpPr>
          <p:spPr>
            <a:xfrm flipV="1">
              <a:off x="1115737" y="1960367"/>
              <a:ext cx="0" cy="79205"/>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57" name="Picture 3" descr="C:\Users\a1hxk02\Desktop\bluesta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5470" y="3581399"/>
            <a:ext cx="164730" cy="99603"/>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3" descr="C:\Users\a1hxk02\Desktop\bluesta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3870" y="3428999"/>
            <a:ext cx="164730" cy="99603"/>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3" descr="C:\Users\a1hxk02\Desktop\bluesta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1397" y="3428999"/>
            <a:ext cx="164730" cy="99603"/>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3048000" y="1872732"/>
            <a:ext cx="609600" cy="276999"/>
          </a:xfrm>
          <a:prstGeom prst="rect">
            <a:avLst/>
          </a:prstGeom>
          <a:noFill/>
        </p:spPr>
        <p:txBody>
          <a:bodyPr wrap="square" rtlCol="0">
            <a:spAutoFit/>
          </a:bodyPr>
          <a:lstStyle/>
          <a:p>
            <a:pPr algn="ctr"/>
            <a:r>
              <a:rPr lang="en-US" sz="1200" dirty="0" smtClean="0">
                <a:solidFill>
                  <a:srgbClr val="FF0000"/>
                </a:solidFill>
              </a:rPr>
              <a:t>Today</a:t>
            </a:r>
            <a:endParaRPr lang="en-US" sz="1200" dirty="0">
              <a:solidFill>
                <a:srgbClr val="FF0000"/>
              </a:solidFill>
            </a:endParaRPr>
          </a:p>
        </p:txBody>
      </p:sp>
      <p:grpSp>
        <p:nvGrpSpPr>
          <p:cNvPr id="61" name="Group 60"/>
          <p:cNvGrpSpPr/>
          <p:nvPr/>
        </p:nvGrpSpPr>
        <p:grpSpPr>
          <a:xfrm>
            <a:off x="7475909" y="1200510"/>
            <a:ext cx="1730598" cy="552090"/>
            <a:chOff x="7524944" y="34506"/>
            <a:chExt cx="1730598" cy="552090"/>
          </a:xfrm>
        </p:grpSpPr>
        <p:sp>
          <p:nvSpPr>
            <p:cNvPr id="62" name="Rectangle 61"/>
            <p:cNvSpPr/>
            <p:nvPr/>
          </p:nvSpPr>
          <p:spPr>
            <a:xfrm>
              <a:off x="7524944" y="34506"/>
              <a:ext cx="1491604" cy="55209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Calibri"/>
                <a:ea typeface="+mn-ea"/>
                <a:cs typeface="+mn-cs"/>
              </a:endParaRPr>
            </a:p>
          </p:txBody>
        </p:sp>
        <p:grpSp>
          <p:nvGrpSpPr>
            <p:cNvPr id="63" name="Group 62"/>
            <p:cNvGrpSpPr/>
            <p:nvPr/>
          </p:nvGrpSpPr>
          <p:grpSpPr>
            <a:xfrm>
              <a:off x="7605690" y="65590"/>
              <a:ext cx="999914" cy="207749"/>
              <a:chOff x="7047208" y="90979"/>
              <a:chExt cx="718567" cy="207749"/>
            </a:xfrm>
          </p:grpSpPr>
          <p:sp>
            <p:nvSpPr>
              <p:cNvPr id="73" name="TextBox 72"/>
              <p:cNvSpPr txBox="1"/>
              <p:nvPr/>
            </p:nvSpPr>
            <p:spPr>
              <a:xfrm>
                <a:off x="7132878" y="90979"/>
                <a:ext cx="632897" cy="207749"/>
              </a:xfrm>
              <a:prstGeom prst="rect">
                <a:avLst/>
              </a:prstGeom>
              <a:noFill/>
            </p:spPr>
            <p:txBody>
              <a:bodyPr wrap="square" rtlCol="0">
                <a:spAutoFit/>
              </a:bodyPr>
              <a:lstStyle>
                <a:defPPr>
                  <a:defRPr lang="en-US"/>
                </a:defPPr>
                <a:lvl1pPr>
                  <a:defRPr sz="75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smtClean="0">
                    <a:ln>
                      <a:noFill/>
                    </a:ln>
                    <a:solidFill>
                      <a:srgbClr val="1F497D">
                        <a:lumMod val="75000"/>
                      </a:srgbClr>
                    </a:solidFill>
                    <a:effectLst/>
                    <a:uLnTx/>
                    <a:uFillTx/>
                    <a:latin typeface="Calibri"/>
                    <a:ea typeface="+mn-ea"/>
                    <a:cs typeface="+mn-cs"/>
                  </a:rPr>
                  <a:t>Complete</a:t>
                </a:r>
                <a:endParaRPr kumimoji="0" lang="en-US" sz="750" b="1" i="0" u="none" strike="noStrike" kern="1200" cap="none" spc="0" normalizeH="0" baseline="0" noProof="0" dirty="0">
                  <a:ln>
                    <a:noFill/>
                  </a:ln>
                  <a:solidFill>
                    <a:srgbClr val="1F497D">
                      <a:lumMod val="75000"/>
                    </a:srgbClr>
                  </a:solidFill>
                  <a:effectLst/>
                  <a:uLnTx/>
                  <a:uFillTx/>
                  <a:latin typeface="Calibri"/>
                  <a:ea typeface="+mn-ea"/>
                  <a:cs typeface="+mn-cs"/>
                </a:endParaRPr>
              </a:p>
            </p:txBody>
          </p:sp>
          <p:pic>
            <p:nvPicPr>
              <p:cNvPr id="74" name="Picture 3" descr="C:\Users\a1hxk02\AppData\Local\Microsoft\Windows\Temporary Internet Files\Content.IE5\P24W4CB5\right-check-6151-small[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7208" y="142406"/>
                <a:ext cx="129339" cy="968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4" name="Group 63"/>
            <p:cNvGrpSpPr/>
            <p:nvPr/>
          </p:nvGrpSpPr>
          <p:grpSpPr>
            <a:xfrm>
              <a:off x="8310668" y="260221"/>
              <a:ext cx="904532" cy="207749"/>
              <a:chOff x="7547839" y="273522"/>
              <a:chExt cx="650023" cy="207749"/>
            </a:xfrm>
          </p:grpSpPr>
          <p:sp>
            <p:nvSpPr>
              <p:cNvPr id="71" name="TextBox 70"/>
              <p:cNvSpPr txBox="1"/>
              <p:nvPr/>
            </p:nvSpPr>
            <p:spPr>
              <a:xfrm>
                <a:off x="7651320" y="273522"/>
                <a:ext cx="546542" cy="2077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smtClean="0">
                    <a:ln>
                      <a:noFill/>
                    </a:ln>
                    <a:solidFill>
                      <a:srgbClr val="1F497D">
                        <a:lumMod val="75000"/>
                      </a:srgbClr>
                    </a:solidFill>
                    <a:effectLst/>
                    <a:uLnTx/>
                    <a:uFillTx/>
                    <a:latin typeface="Calibri"/>
                    <a:ea typeface="+mn-ea"/>
                    <a:cs typeface="+mn-cs"/>
                  </a:rPr>
                  <a:t>At Risk</a:t>
                </a:r>
                <a:endParaRPr kumimoji="0" lang="en-US" sz="750" b="1" i="0" u="none" strike="noStrike" kern="1200" cap="none" spc="0" normalizeH="0" baseline="0" noProof="0" dirty="0">
                  <a:ln>
                    <a:noFill/>
                  </a:ln>
                  <a:solidFill>
                    <a:srgbClr val="1F497D">
                      <a:lumMod val="75000"/>
                    </a:srgbClr>
                  </a:solidFill>
                  <a:effectLst/>
                  <a:uLnTx/>
                  <a:uFillTx/>
                  <a:latin typeface="Calibri"/>
                  <a:ea typeface="+mn-ea"/>
                  <a:cs typeface="+mn-cs"/>
                </a:endParaRPr>
              </a:p>
            </p:txBody>
          </p:sp>
          <p:sp>
            <p:nvSpPr>
              <p:cNvPr id="72" name="Isosceles Triangle 71"/>
              <p:cNvSpPr/>
              <p:nvPr/>
            </p:nvSpPr>
            <p:spPr>
              <a:xfrm>
                <a:off x="7547839" y="296272"/>
                <a:ext cx="113206" cy="14787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Calibri"/>
                  <a:ea typeface="+mn-ea"/>
                  <a:cs typeface="+mn-cs"/>
                </a:endParaRPr>
              </a:p>
            </p:txBody>
          </p:sp>
        </p:grpSp>
        <p:grpSp>
          <p:nvGrpSpPr>
            <p:cNvPr id="65" name="Group 64"/>
            <p:cNvGrpSpPr/>
            <p:nvPr/>
          </p:nvGrpSpPr>
          <p:grpSpPr>
            <a:xfrm>
              <a:off x="8308893" y="80112"/>
              <a:ext cx="946649" cy="207749"/>
              <a:chOff x="6780861" y="590546"/>
              <a:chExt cx="680290" cy="207749"/>
            </a:xfrm>
          </p:grpSpPr>
          <p:sp>
            <p:nvSpPr>
              <p:cNvPr id="69" name="TextBox 68"/>
              <p:cNvSpPr txBox="1"/>
              <p:nvPr/>
            </p:nvSpPr>
            <p:spPr>
              <a:xfrm>
                <a:off x="6914609" y="590546"/>
                <a:ext cx="546542" cy="2077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smtClean="0">
                    <a:ln>
                      <a:noFill/>
                    </a:ln>
                    <a:solidFill>
                      <a:srgbClr val="1F497D">
                        <a:lumMod val="75000"/>
                      </a:srgbClr>
                    </a:solidFill>
                    <a:effectLst/>
                    <a:uLnTx/>
                    <a:uFillTx/>
                    <a:latin typeface="Calibri"/>
                    <a:ea typeface="+mn-ea"/>
                    <a:cs typeface="+mn-cs"/>
                  </a:rPr>
                  <a:t>Delay</a:t>
                </a:r>
                <a:endParaRPr kumimoji="0" lang="en-US" sz="750" b="1" i="0" u="none" strike="noStrike" kern="1200" cap="none" spc="0" normalizeH="0" baseline="0" noProof="0" dirty="0">
                  <a:ln>
                    <a:noFill/>
                  </a:ln>
                  <a:solidFill>
                    <a:srgbClr val="1F497D">
                      <a:lumMod val="75000"/>
                    </a:srgbClr>
                  </a:solidFill>
                  <a:effectLst/>
                  <a:uLnTx/>
                  <a:uFillTx/>
                  <a:latin typeface="Calibri"/>
                  <a:ea typeface="+mn-ea"/>
                  <a:cs typeface="+mn-cs"/>
                </a:endParaRPr>
              </a:p>
            </p:txBody>
          </p:sp>
          <p:pic>
            <p:nvPicPr>
              <p:cNvPr id="70" name="AutoShape 5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0861" y="602044"/>
                <a:ext cx="121656" cy="1619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6" name="Group 65"/>
            <p:cNvGrpSpPr/>
            <p:nvPr/>
          </p:nvGrpSpPr>
          <p:grpSpPr>
            <a:xfrm>
              <a:off x="7609879" y="281796"/>
              <a:ext cx="898252" cy="207749"/>
              <a:chOff x="7052687" y="325568"/>
              <a:chExt cx="645510" cy="207749"/>
            </a:xfrm>
          </p:grpSpPr>
          <p:sp>
            <p:nvSpPr>
              <p:cNvPr id="67" name="TextBox 66"/>
              <p:cNvSpPr txBox="1"/>
              <p:nvPr/>
            </p:nvSpPr>
            <p:spPr>
              <a:xfrm>
                <a:off x="7151655" y="325568"/>
                <a:ext cx="546542" cy="2077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smtClean="0">
                    <a:ln>
                      <a:noFill/>
                    </a:ln>
                    <a:solidFill>
                      <a:srgbClr val="1F497D">
                        <a:lumMod val="75000"/>
                      </a:srgbClr>
                    </a:solidFill>
                    <a:effectLst/>
                    <a:uLnTx/>
                    <a:uFillTx/>
                    <a:latin typeface="Calibri"/>
                    <a:ea typeface="+mn-ea"/>
                    <a:cs typeface="+mn-cs"/>
                  </a:rPr>
                  <a:t>On Track</a:t>
                </a:r>
                <a:endParaRPr kumimoji="0" lang="en-US" sz="750" b="1" i="0" u="none" strike="noStrike" kern="1200" cap="none" spc="0" normalizeH="0" baseline="0" noProof="0" dirty="0">
                  <a:ln>
                    <a:noFill/>
                  </a:ln>
                  <a:solidFill>
                    <a:srgbClr val="1F497D">
                      <a:lumMod val="75000"/>
                    </a:srgbClr>
                  </a:solidFill>
                  <a:effectLst/>
                  <a:uLnTx/>
                  <a:uFillTx/>
                  <a:latin typeface="Calibri"/>
                  <a:ea typeface="+mn-ea"/>
                  <a:cs typeface="+mn-cs"/>
                </a:endParaRPr>
              </a:p>
            </p:txBody>
          </p:sp>
          <p:pic>
            <p:nvPicPr>
              <p:cNvPr id="68" name="Picture 3" descr="C:\Users\a1hxk02\Desktop\bluesta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2687" y="378365"/>
                <a:ext cx="118380" cy="99603"/>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75" name="TextBox 516"/>
          <p:cNvSpPr txBox="1"/>
          <p:nvPr/>
        </p:nvSpPr>
        <p:spPr>
          <a:xfrm>
            <a:off x="66957" y="3844497"/>
            <a:ext cx="53084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1F497D">
                    <a:lumMod val="75000"/>
                  </a:srgbClr>
                </a:solidFill>
                <a:effectLst/>
                <a:uLnTx/>
                <a:uFillTx/>
                <a:latin typeface="Calibri"/>
                <a:ea typeface="+mn-ea"/>
                <a:cs typeface="+mn-cs"/>
              </a:rPr>
              <a:t>Release 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1F497D">
                    <a:lumMod val="75000"/>
                  </a:srgbClr>
                </a:solidFill>
                <a:effectLst/>
                <a:uLnTx/>
                <a:uFillTx/>
                <a:latin typeface="Calibri"/>
                <a:ea typeface="+mn-ea"/>
                <a:cs typeface="+mn-cs"/>
              </a:rPr>
              <a:t>Go Live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1F497D">
                    <a:lumMod val="75000"/>
                  </a:srgbClr>
                </a:solidFill>
                <a:effectLst/>
                <a:uLnTx/>
                <a:uFillTx/>
                <a:latin typeface="Calibri"/>
                <a:ea typeface="+mn-ea"/>
                <a:cs typeface="+mn-cs"/>
              </a:rPr>
              <a:t>Sep 2016</a:t>
            </a:r>
            <a:endParaRPr kumimoji="0" lang="en-US" sz="800" b="1" i="0" u="none" strike="noStrike" kern="1200" cap="none" spc="0" normalizeH="0" baseline="0" noProof="0" dirty="0">
              <a:ln>
                <a:noFill/>
              </a:ln>
              <a:solidFill>
                <a:srgbClr val="1F497D">
                  <a:lumMod val="75000"/>
                </a:srgbClr>
              </a:solidFill>
              <a:effectLst/>
              <a:uLnTx/>
              <a:uFillTx/>
              <a:latin typeface="Calibri"/>
              <a:ea typeface="+mn-ea"/>
              <a:cs typeface="+mn-cs"/>
            </a:endParaRPr>
          </a:p>
        </p:txBody>
      </p:sp>
      <p:sp>
        <p:nvSpPr>
          <p:cNvPr id="76" name="TextBox 75"/>
          <p:cNvSpPr txBox="1"/>
          <p:nvPr/>
        </p:nvSpPr>
        <p:spPr>
          <a:xfrm>
            <a:off x="-72591" y="2759421"/>
            <a:ext cx="9630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1F497D">
                    <a:lumMod val="75000"/>
                  </a:srgbClr>
                </a:solidFill>
                <a:effectLst/>
                <a:uLnTx/>
                <a:uFillTx/>
                <a:latin typeface="Calibri"/>
                <a:ea typeface="+mn-ea"/>
                <a:cs typeface="+mn-cs"/>
              </a:rPr>
              <a:t>TFM Bulletin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1F497D">
                    <a:lumMod val="75000"/>
                  </a:srgbClr>
                </a:solidFill>
                <a:effectLst/>
                <a:uLnTx/>
                <a:uFillTx/>
                <a:latin typeface="Calibri"/>
                <a:ea typeface="+mn-ea"/>
                <a:cs typeface="+mn-cs"/>
              </a:rPr>
              <a:t>Dec 2016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1F497D">
                    <a:lumMod val="75000"/>
                  </a:srgbClr>
                </a:solidFill>
                <a:effectLst/>
                <a:uLnTx/>
                <a:uFillTx/>
                <a:latin typeface="Calibri"/>
                <a:ea typeface="+mn-ea"/>
                <a:cs typeface="+mn-cs"/>
              </a:rPr>
              <a:t>“What’s on the Horizon”</a:t>
            </a:r>
          </a:p>
        </p:txBody>
      </p:sp>
      <p:pic>
        <p:nvPicPr>
          <p:cNvPr id="77" name="Picture 3" descr="C:\Users\a1hxk02\AppData\Local\Microsoft\Windows\Temporary Internet Files\Content.IE5\P24W4CB5\right-check-6151-small[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636938"/>
            <a:ext cx="179980" cy="96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3048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sz="quarter" idx="11"/>
          </p:nvPr>
        </p:nvSpPr>
        <p:spPr/>
        <p:txBody>
          <a:bodyPr anchor="ctr"/>
          <a:lstStyle/>
          <a:p>
            <a:pPr algn="ctr"/>
            <a:r>
              <a:rPr lang="en-US" dirty="0" smtClean="0"/>
              <a:t>We’re Open For Business…</a:t>
            </a:r>
          </a:p>
        </p:txBody>
      </p:sp>
      <p:sp>
        <p:nvSpPr>
          <p:cNvPr id="5" name="Content Placeholder 2"/>
          <p:cNvSpPr txBox="1">
            <a:spLocks/>
          </p:cNvSpPr>
          <p:nvPr/>
        </p:nvSpPr>
        <p:spPr>
          <a:xfrm>
            <a:off x="381000" y="1066800"/>
            <a:ext cx="5410200" cy="30480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accent4"/>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chemeClr val="accent4"/>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chemeClr val="accent4"/>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chemeClr val="accent4"/>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chemeClr val="accent4"/>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spcAft>
                <a:spcPts val="600"/>
              </a:spcAft>
            </a:pPr>
            <a:r>
              <a:rPr lang="en-US" sz="2000" dirty="0" smtClean="0">
                <a:solidFill>
                  <a:schemeClr val="tx1"/>
                </a:solidFill>
                <a:latin typeface="Arial" panose="020B0604020202020204" pitchFamily="34" charset="0"/>
                <a:cs typeface="Arial" panose="020B0604020202020204" pitchFamily="34" charset="0"/>
              </a:rPr>
              <a:t>Release 2.1 Deployed on 3/24/2018</a:t>
            </a:r>
          </a:p>
          <a:p>
            <a:pPr lvl="1">
              <a:spcBef>
                <a:spcPts val="0"/>
              </a:spcBef>
              <a:spcAft>
                <a:spcPts val="600"/>
              </a:spcAft>
            </a:pPr>
            <a:r>
              <a:rPr lang="en-US" sz="1800" dirty="0" smtClean="0">
                <a:solidFill>
                  <a:schemeClr val="tx1"/>
                </a:solidFill>
                <a:latin typeface="Arial" panose="020B0604020202020204" pitchFamily="34" charset="0"/>
                <a:cs typeface="Arial" panose="020B0604020202020204" pitchFamily="34" charset="0"/>
              </a:rPr>
              <a:t>Governmentwide capability to broker General Terms &amp; Conditions</a:t>
            </a:r>
          </a:p>
          <a:p>
            <a:pPr>
              <a:spcBef>
                <a:spcPts val="600"/>
              </a:spcBef>
              <a:spcAft>
                <a:spcPts val="600"/>
              </a:spcAft>
            </a:pPr>
            <a:r>
              <a:rPr lang="en-US" sz="2000" dirty="0" smtClean="0">
                <a:solidFill>
                  <a:schemeClr val="tx1"/>
                </a:solidFill>
                <a:latin typeface="Arial" panose="020B0604020202020204" pitchFamily="34" charset="0"/>
                <a:cs typeface="Arial" panose="020B0604020202020204" pitchFamily="34" charset="0"/>
              </a:rPr>
              <a:t>Enhancements Include:</a:t>
            </a:r>
          </a:p>
          <a:p>
            <a:pPr lvl="1">
              <a:spcBef>
                <a:spcPts val="0"/>
              </a:spcBef>
              <a:spcAft>
                <a:spcPts val="600"/>
              </a:spcAft>
            </a:pPr>
            <a:r>
              <a:rPr lang="en-US" sz="1800" dirty="0" smtClean="0">
                <a:solidFill>
                  <a:schemeClr val="tx1"/>
                </a:solidFill>
                <a:latin typeface="Arial" panose="020B0604020202020204" pitchFamily="34" charset="0"/>
                <a:cs typeface="Arial" panose="020B0604020202020204" pitchFamily="34" charset="0"/>
              </a:rPr>
              <a:t>Second Approver level for Buyer and Seller</a:t>
            </a:r>
            <a:endParaRPr lang="en-US" sz="1800" dirty="0">
              <a:solidFill>
                <a:schemeClr val="tx1"/>
              </a:solidFill>
              <a:latin typeface="Arial" panose="020B0604020202020204" pitchFamily="34" charset="0"/>
              <a:cs typeface="Arial" panose="020B0604020202020204" pitchFamily="34" charset="0"/>
            </a:endParaRPr>
          </a:p>
          <a:p>
            <a:pPr lvl="1">
              <a:spcBef>
                <a:spcPts val="0"/>
              </a:spcBef>
              <a:spcAft>
                <a:spcPts val="600"/>
              </a:spcAft>
            </a:pPr>
            <a:r>
              <a:rPr lang="en-US" sz="1800" dirty="0" smtClean="0">
                <a:solidFill>
                  <a:schemeClr val="tx1"/>
                </a:solidFill>
                <a:latin typeface="Arial" panose="020B0604020202020204" pitchFamily="34" charset="0"/>
                <a:cs typeface="Arial" panose="020B0604020202020204" pitchFamily="34" charset="0"/>
              </a:rPr>
              <a:t>Draft status for internal processing of GT&amp;C prior to sharing with Trading Partner</a:t>
            </a:r>
          </a:p>
          <a:p>
            <a:pPr lvl="1">
              <a:spcBef>
                <a:spcPts val="0"/>
              </a:spcBef>
              <a:spcAft>
                <a:spcPts val="600"/>
              </a:spcAft>
            </a:pPr>
            <a:r>
              <a:rPr lang="en-US" sz="1800" dirty="0" smtClean="0">
                <a:solidFill>
                  <a:schemeClr val="tx1"/>
                </a:solidFill>
                <a:latin typeface="Arial" panose="020B0604020202020204" pitchFamily="34" charset="0"/>
                <a:cs typeface="Arial" panose="020B0604020202020204" pitchFamily="34" charset="0"/>
              </a:rPr>
              <a:t>Optional Dollar Value enabling more broad-based Agreements</a:t>
            </a:r>
            <a:endParaRPr lang="en-US" sz="1800" dirty="0">
              <a:solidFill>
                <a:schemeClr val="tx1"/>
              </a:solidFill>
              <a:latin typeface="Arial" panose="020B0604020202020204" pitchFamily="34" charset="0"/>
              <a:cs typeface="Arial" panose="020B0604020202020204" pitchFamily="34" charset="0"/>
            </a:endParaRPr>
          </a:p>
        </p:txBody>
      </p:sp>
      <p:sp>
        <p:nvSpPr>
          <p:cNvPr id="7" name="Content Placeholder 2"/>
          <p:cNvSpPr txBox="1">
            <a:spLocks/>
          </p:cNvSpPr>
          <p:nvPr/>
        </p:nvSpPr>
        <p:spPr>
          <a:xfrm>
            <a:off x="381000" y="4191000"/>
            <a:ext cx="8458200" cy="19050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accent4"/>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chemeClr val="accent4"/>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chemeClr val="accent4"/>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chemeClr val="accent4"/>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chemeClr val="accent4"/>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spcAft>
                <a:spcPts val="600"/>
              </a:spcAft>
            </a:pPr>
            <a:r>
              <a:rPr lang="en-US" sz="2000" dirty="0" smtClean="0">
                <a:solidFill>
                  <a:schemeClr val="tx1"/>
                </a:solidFill>
                <a:latin typeface="Arial" panose="020B0604020202020204" pitchFamily="34" charset="0"/>
                <a:cs typeface="Arial" panose="020B0604020202020204" pitchFamily="34" charset="0"/>
              </a:rPr>
              <a:t>Reporting Capabilities:</a:t>
            </a:r>
          </a:p>
          <a:p>
            <a:pPr lvl="1">
              <a:spcBef>
                <a:spcPts val="600"/>
              </a:spcBef>
              <a:spcAft>
                <a:spcPts val="600"/>
              </a:spcAft>
            </a:pPr>
            <a:r>
              <a:rPr lang="en-US" sz="1800" dirty="0" smtClean="0">
                <a:solidFill>
                  <a:schemeClr val="tx1"/>
                </a:solidFill>
                <a:latin typeface="Arial" panose="020B0604020202020204" pitchFamily="34" charset="0"/>
                <a:cs typeface="Arial" panose="020B0604020202020204" pitchFamily="34" charset="0"/>
              </a:rPr>
              <a:t>Outbound GT&amp;C data interface for consumption by Agency financial reporting systems through web services</a:t>
            </a:r>
          </a:p>
          <a:p>
            <a:pPr lvl="1">
              <a:spcBef>
                <a:spcPts val="600"/>
              </a:spcBef>
              <a:spcAft>
                <a:spcPts val="600"/>
              </a:spcAft>
            </a:pPr>
            <a:r>
              <a:rPr lang="en-US" sz="1800" dirty="0" smtClean="0">
                <a:solidFill>
                  <a:schemeClr val="tx1"/>
                </a:solidFill>
                <a:latin typeface="Arial" panose="020B0604020202020204" pitchFamily="34" charset="0"/>
                <a:cs typeface="Arial" panose="020B0604020202020204" pitchFamily="34" charset="0"/>
              </a:rPr>
              <a:t>User Identity Report in support of Agency Administrators managing end-user roles and data access permissions</a:t>
            </a:r>
          </a:p>
          <a:p>
            <a:pPr lvl="1">
              <a:spcBef>
                <a:spcPts val="0"/>
              </a:spcBef>
              <a:spcAft>
                <a:spcPts val="600"/>
              </a:spcAft>
            </a:pPr>
            <a:endParaRPr lang="en-US" sz="1800" dirty="0">
              <a:solidFill>
                <a:schemeClr val="tx1"/>
              </a:solidFill>
              <a:latin typeface="Arial" panose="020B0604020202020204" pitchFamily="34" charset="0"/>
              <a:cs typeface="Arial" panose="020B0604020202020204" pitchFamily="34" charset="0"/>
            </a:endParaRPr>
          </a:p>
        </p:txBody>
      </p:sp>
      <p:grpSp>
        <p:nvGrpSpPr>
          <p:cNvPr id="8" name="Group 7"/>
          <p:cNvGrpSpPr/>
          <p:nvPr/>
        </p:nvGrpSpPr>
        <p:grpSpPr>
          <a:xfrm>
            <a:off x="5791200" y="1066800"/>
            <a:ext cx="3003604" cy="2799486"/>
            <a:chOff x="2895600" y="3352851"/>
            <a:chExt cx="3003604" cy="2799486"/>
          </a:xfrm>
        </p:grpSpPr>
        <p:sp>
          <p:nvSpPr>
            <p:cNvPr id="9" name="Rounded Rectangle 8"/>
            <p:cNvSpPr/>
            <p:nvPr/>
          </p:nvSpPr>
          <p:spPr>
            <a:xfrm>
              <a:off x="2895600" y="3428973"/>
              <a:ext cx="2950720" cy="2210075"/>
            </a:xfrm>
            <a:prstGeom prst="roundRect">
              <a:avLst/>
            </a:prstGeom>
            <a:solidFill>
              <a:srgbClr val="043253"/>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p:cNvSpPr/>
            <p:nvPr/>
          </p:nvSpPr>
          <p:spPr>
            <a:xfrm>
              <a:off x="3048001" y="3352851"/>
              <a:ext cx="1524000" cy="1142949"/>
            </a:xfrm>
            <a:prstGeom prst="rect">
              <a:avLst/>
            </a:prstGeom>
            <a:noFill/>
          </p:spPr>
          <p:txBody>
            <a:bodyPr wrap="none" lIns="91440" tIns="45720" rIns="91440" bIns="45720">
              <a:prstTxWarp prst="textSlantUp">
                <a:avLst/>
              </a:prstTxWarp>
              <a:spAutoFit/>
            </a:bodyPr>
            <a:lstStyle/>
            <a:p>
              <a:pPr algn="ctr"/>
              <a:r>
                <a:rPr lang="en-US" sz="5400" b="1" u="sng" cap="none" spc="0" dirty="0" smtClean="0">
                  <a:ln w="13462">
                    <a:solidFill>
                      <a:schemeClr val="bg1"/>
                    </a:solidFill>
                    <a:prstDash val="solid"/>
                  </a:ln>
                  <a:solidFill>
                    <a:schemeClr val="bg1"/>
                  </a:solidFill>
                  <a:latin typeface="Script MT Bold" panose="03040602040607080904" pitchFamily="66" charset="0"/>
                </a:rPr>
                <a:t>Come in</a:t>
              </a:r>
              <a:endParaRPr lang="en-US" sz="5400" b="1" u="sng" cap="none" spc="0" dirty="0">
                <a:ln w="13462">
                  <a:solidFill>
                    <a:schemeClr val="bg1"/>
                  </a:solidFill>
                  <a:prstDash val="solid"/>
                </a:ln>
                <a:solidFill>
                  <a:schemeClr val="bg1"/>
                </a:solidFill>
                <a:latin typeface="Script MT Bold" panose="03040602040607080904" pitchFamily="66" charset="0"/>
              </a:endParaRPr>
            </a:p>
          </p:txBody>
        </p:sp>
        <p:sp>
          <p:nvSpPr>
            <p:cNvPr id="11" name="TextBox 10"/>
            <p:cNvSpPr txBox="1"/>
            <p:nvPr/>
          </p:nvSpPr>
          <p:spPr>
            <a:xfrm>
              <a:off x="4284800" y="3849469"/>
              <a:ext cx="1430200" cy="646331"/>
            </a:xfrm>
            <a:prstGeom prst="rect">
              <a:avLst/>
            </a:prstGeom>
            <a:noFill/>
          </p:spPr>
          <p:txBody>
            <a:bodyPr wrap="none" rtlCol="0">
              <a:spAutoFit/>
            </a:bodyPr>
            <a:lstStyle/>
            <a:p>
              <a:r>
                <a:rPr lang="en-US" sz="3600" b="1" dirty="0" smtClean="0">
                  <a:solidFill>
                    <a:schemeClr val="bg1"/>
                  </a:solidFill>
                  <a:latin typeface="Arial Narrow" panose="020B0606020202030204" pitchFamily="34" charset="0"/>
                </a:rPr>
                <a:t>WE’RE</a:t>
              </a:r>
              <a:endParaRPr lang="en-US" sz="3600" b="1" dirty="0">
                <a:solidFill>
                  <a:schemeClr val="bg1"/>
                </a:solidFill>
                <a:latin typeface="Arial Narrow" panose="020B0606020202030204" pitchFamily="34" charset="0"/>
              </a:endParaRPr>
            </a:p>
          </p:txBody>
        </p:sp>
        <p:sp>
          <p:nvSpPr>
            <p:cNvPr id="12" name="TextBox 11"/>
            <p:cNvSpPr txBox="1"/>
            <p:nvPr/>
          </p:nvSpPr>
          <p:spPr>
            <a:xfrm>
              <a:off x="2971800" y="3982512"/>
              <a:ext cx="2927404" cy="2169825"/>
            </a:xfrm>
            <a:prstGeom prst="rect">
              <a:avLst/>
            </a:prstGeom>
            <a:noFill/>
          </p:spPr>
          <p:txBody>
            <a:bodyPr wrap="none" rtlCol="0">
              <a:spAutoFit/>
            </a:bodyPr>
            <a:lstStyle/>
            <a:p>
              <a:r>
                <a:rPr lang="en-US" sz="13000" b="1" kern="0" dirty="0" smtClean="0">
                  <a:ln w="22225">
                    <a:solidFill>
                      <a:schemeClr val="bg1"/>
                    </a:solidFill>
                  </a:ln>
                  <a:solidFill>
                    <a:srgbClr val="036A37"/>
                  </a:solidFill>
                  <a:latin typeface="Gill Sans MT Condensed" panose="020B0506020104020203" pitchFamily="34" charset="0"/>
                </a:rPr>
                <a:t>OPEN</a:t>
              </a:r>
              <a:endParaRPr lang="en-US" sz="13000" b="1" kern="0" dirty="0">
                <a:ln w="22225">
                  <a:solidFill>
                    <a:schemeClr val="bg1"/>
                  </a:solidFill>
                </a:ln>
                <a:solidFill>
                  <a:srgbClr val="036A37"/>
                </a:solidFill>
                <a:latin typeface="Gill Sans MT Condensed" panose="020B0506020104020203" pitchFamily="34" charset="0"/>
              </a:endParaRPr>
            </a:p>
          </p:txBody>
        </p:sp>
      </p:grpSp>
    </p:spTree>
    <p:extLst>
      <p:ext uri="{BB962C8B-B14F-4D97-AF65-F5344CB8AC3E}">
        <p14:creationId xmlns:p14="http://schemas.microsoft.com/office/powerpoint/2010/main" val="24699083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normAutofit/>
          </a:bodyPr>
          <a:lstStyle/>
          <a:p>
            <a:pPr algn="ctr"/>
            <a:r>
              <a:rPr lang="en-US" sz="3200" dirty="0" smtClean="0">
                <a:solidFill>
                  <a:schemeClr val="tx2">
                    <a:lumMod val="50000"/>
                  </a:schemeClr>
                </a:solidFill>
              </a:rPr>
              <a:t>IGT Process &amp; Data Flow Architecture</a:t>
            </a:r>
            <a:endParaRPr lang="en-US" sz="3200" dirty="0">
              <a:solidFill>
                <a:schemeClr val="tx2">
                  <a:lumMod val="50000"/>
                </a:schemeClr>
              </a:solidFill>
            </a:endParaRPr>
          </a:p>
        </p:txBody>
      </p:sp>
      <p:sp>
        <p:nvSpPr>
          <p:cNvPr id="10" name="TextBox 9"/>
          <p:cNvSpPr txBox="1"/>
          <p:nvPr/>
        </p:nvSpPr>
        <p:spPr>
          <a:xfrm>
            <a:off x="245248" y="1220212"/>
            <a:ext cx="4250552" cy="2862322"/>
          </a:xfrm>
          <a:prstGeom prst="rect">
            <a:avLst/>
          </a:prstGeom>
          <a:noFill/>
        </p:spPr>
        <p:txBody>
          <a:bodyPr wrap="square" rtlCol="0">
            <a:spAutoFit/>
          </a:bodyPr>
          <a:lstStyle/>
          <a:p>
            <a:pPr marL="342900" lvl="0" indent="-342900">
              <a:spcBef>
                <a:spcPts val="600"/>
              </a:spcBef>
              <a:spcAft>
                <a:spcPts val="600"/>
              </a:spcAft>
              <a:buFont typeface="Arial" panose="020B0604020202020204" pitchFamily="34" charset="0"/>
              <a:buChar char="•"/>
              <a:defRPr/>
            </a:pPr>
            <a:r>
              <a:rPr lang="en-US" sz="1700" dirty="0" smtClean="0">
                <a:solidFill>
                  <a:prstClr val="black"/>
                </a:solidFill>
                <a:latin typeface="Arial" panose="020B0604020202020204" pitchFamily="34" charset="0"/>
                <a:cs typeface="Arial" panose="020B0604020202020204" pitchFamily="34" charset="0"/>
              </a:rPr>
              <a:t>Convey </a:t>
            </a:r>
            <a:r>
              <a:rPr lang="en-US" sz="1700" dirty="0">
                <a:solidFill>
                  <a:prstClr val="black"/>
                </a:solidFill>
                <a:latin typeface="Arial" panose="020B0604020202020204" pitchFamily="34" charset="0"/>
                <a:cs typeface="Arial" panose="020B0604020202020204" pitchFamily="34" charset="0"/>
              </a:rPr>
              <a:t>a summary of the </a:t>
            </a:r>
            <a:r>
              <a:rPr lang="en-US" sz="1700" dirty="0" smtClean="0">
                <a:solidFill>
                  <a:prstClr val="black"/>
                </a:solidFill>
                <a:latin typeface="Arial" panose="020B0604020202020204" pitchFamily="34" charset="0"/>
                <a:cs typeface="Arial" panose="020B0604020202020204" pitchFamily="34" charset="0"/>
              </a:rPr>
              <a:t>information Trading Partners will be required to broker and outline methods of interacting with G-Invoicing to exchange data</a:t>
            </a:r>
          </a:p>
          <a:p>
            <a:pPr marL="342900" lvl="0" indent="-342900">
              <a:spcBef>
                <a:spcPts val="600"/>
              </a:spcBef>
              <a:spcAft>
                <a:spcPts val="600"/>
              </a:spcAft>
              <a:buFont typeface="Arial" panose="020B0604020202020204" pitchFamily="34" charset="0"/>
              <a:buChar char="•"/>
              <a:defRPr/>
            </a:pPr>
            <a:r>
              <a:rPr lang="en-US" sz="1700" dirty="0" smtClean="0">
                <a:solidFill>
                  <a:prstClr val="black"/>
                </a:solidFill>
                <a:latin typeface="Arial" panose="020B0604020202020204" pitchFamily="34" charset="0"/>
                <a:cs typeface="Arial" panose="020B0604020202020204" pitchFamily="34" charset="0"/>
              </a:rPr>
              <a:t>Serve as a blueprint for engaging Agency and ERP </a:t>
            </a:r>
            <a:r>
              <a:rPr lang="en-US" sz="1700" dirty="0" smtClean="0">
                <a:latin typeface="Arial" panose="020B0604020202020204" pitchFamily="34" charset="0"/>
                <a:cs typeface="Arial" panose="020B0604020202020204" pitchFamily="34" charset="0"/>
              </a:rPr>
              <a:t>stakeholders in discussions </a:t>
            </a:r>
            <a:r>
              <a:rPr lang="en-US" sz="1700" dirty="0" smtClean="0">
                <a:solidFill>
                  <a:prstClr val="black"/>
                </a:solidFill>
                <a:latin typeface="Arial" panose="020B0604020202020204" pitchFamily="34" charset="0"/>
                <a:cs typeface="Arial" panose="020B0604020202020204" pitchFamily="34" charset="0"/>
              </a:rPr>
              <a:t>to define G-Invoicing </a:t>
            </a:r>
            <a:r>
              <a:rPr lang="en-US" sz="1700" dirty="0">
                <a:solidFill>
                  <a:prstClr val="black"/>
                </a:solidFill>
                <a:latin typeface="Arial" panose="020B0604020202020204" pitchFamily="34" charset="0"/>
                <a:cs typeface="Arial" panose="020B0604020202020204" pitchFamily="34" charset="0"/>
              </a:rPr>
              <a:t>i</a:t>
            </a:r>
            <a:r>
              <a:rPr lang="en-US" sz="1700" dirty="0" smtClean="0">
                <a:solidFill>
                  <a:prstClr val="black"/>
                </a:solidFill>
                <a:latin typeface="Arial" panose="020B0604020202020204" pitchFamily="34" charset="0"/>
                <a:cs typeface="Arial" panose="020B0604020202020204" pitchFamily="34" charset="0"/>
              </a:rPr>
              <a:t>mplementation approaches and timelines</a:t>
            </a:r>
            <a:endParaRPr kumimoji="0" lang="en-US" sz="1700" b="0" i="0"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4648200" y="1295399"/>
            <a:ext cx="4238624" cy="2651233"/>
          </a:xfrm>
          <a:prstGeom prst="rect">
            <a:avLst/>
          </a:prstGeom>
        </p:spPr>
      </p:pic>
      <p:sp>
        <p:nvSpPr>
          <p:cNvPr id="13" name="TextBox 12"/>
          <p:cNvSpPr txBox="1"/>
          <p:nvPr/>
        </p:nvSpPr>
        <p:spPr>
          <a:xfrm>
            <a:off x="245248" y="4114800"/>
            <a:ext cx="8641576" cy="877163"/>
          </a:xfrm>
          <a:prstGeom prst="rect">
            <a:avLst/>
          </a:prstGeom>
          <a:noFill/>
        </p:spPr>
        <p:txBody>
          <a:bodyPr wrap="square" rtlCol="0">
            <a:spAutoFit/>
          </a:bodyPr>
          <a:lstStyle/>
          <a:p>
            <a:pPr marL="342900" lvl="0" indent="-342900">
              <a:spcBef>
                <a:spcPts val="600"/>
              </a:spcBef>
              <a:buFont typeface="Arial" panose="020B0604020202020204" pitchFamily="34" charset="0"/>
              <a:buChar char="•"/>
              <a:defRPr/>
            </a:pPr>
            <a:r>
              <a:rPr lang="en-US" sz="1700" dirty="0">
                <a:solidFill>
                  <a:prstClr val="black"/>
                </a:solidFill>
                <a:latin typeface="Arial" panose="020B0604020202020204" pitchFamily="34" charset="0"/>
                <a:cs typeface="Arial" panose="020B0604020202020204" pitchFamily="34" charset="0"/>
              </a:rPr>
              <a:t>I</a:t>
            </a:r>
            <a:r>
              <a:rPr lang="en-US" sz="1700" dirty="0" smtClean="0">
                <a:solidFill>
                  <a:prstClr val="black"/>
                </a:solidFill>
                <a:latin typeface="Arial" panose="020B0604020202020204" pitchFamily="34" charset="0"/>
                <a:cs typeface="Arial" panose="020B0604020202020204" pitchFamily="34" charset="0"/>
              </a:rPr>
              <a:t>ntended </a:t>
            </a:r>
            <a:r>
              <a:rPr lang="en-US" sz="1700" dirty="0">
                <a:solidFill>
                  <a:prstClr val="black"/>
                </a:solidFill>
                <a:latin typeface="Arial" panose="020B0604020202020204" pitchFamily="34" charset="0"/>
                <a:cs typeface="Arial" panose="020B0604020202020204" pitchFamily="34" charset="0"/>
              </a:rPr>
              <a:t>to be an encompassing look at the architecture, underlying functions, and integration points where end users and/or their respective financial systems can exchange data with Fiscal Service Systems</a:t>
            </a:r>
            <a:endParaRPr kumimoji="0" lang="en-US" sz="1700" b="0" i="0"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16906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066801"/>
            <a:ext cx="7469049"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quarter" idx="11"/>
          </p:nvPr>
        </p:nvSpPr>
        <p:spPr/>
        <p:txBody>
          <a:bodyPr/>
          <a:lstStyle/>
          <a:p>
            <a:pPr algn="ctr"/>
            <a:r>
              <a:rPr lang="en-US" dirty="0" smtClean="0"/>
              <a:t>General Terms and Conditions</a:t>
            </a:r>
            <a:endParaRPr lang="en-US"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4866" y="914401"/>
            <a:ext cx="1090534"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3"/>
          <p:cNvSpPr txBox="1">
            <a:spLocks/>
          </p:cNvSpPr>
          <p:nvPr/>
        </p:nvSpPr>
        <p:spPr>
          <a:xfrm>
            <a:off x="4800600" y="2590801"/>
            <a:ext cx="4043362" cy="1447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600" dirty="0"/>
          </a:p>
        </p:txBody>
      </p:sp>
      <p:sp>
        <p:nvSpPr>
          <p:cNvPr id="8" name="Content Placeholder 3"/>
          <p:cNvSpPr txBox="1">
            <a:spLocks/>
          </p:cNvSpPr>
          <p:nvPr/>
        </p:nvSpPr>
        <p:spPr>
          <a:xfrm>
            <a:off x="228601" y="4114800"/>
            <a:ext cx="8686799" cy="2133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dirty="0"/>
              <a:t>Requesting or Servicing Agency may initiate GT&amp;C</a:t>
            </a:r>
          </a:p>
          <a:p>
            <a:r>
              <a:rPr lang="en-US" sz="1400" dirty="0"/>
              <a:t>GT&amp;C agreements are created and approved through a user interface in G-Invoicing</a:t>
            </a:r>
          </a:p>
          <a:p>
            <a:r>
              <a:rPr lang="en-US" sz="1400" dirty="0" smtClean="0"/>
              <a:t>Full </a:t>
            </a:r>
            <a:r>
              <a:rPr lang="en-US" sz="1400" dirty="0"/>
              <a:t>automation is available beyond the GT&amp;C </a:t>
            </a:r>
            <a:r>
              <a:rPr lang="en-US" sz="1400" dirty="0" smtClean="0"/>
              <a:t>agreement</a:t>
            </a:r>
          </a:p>
          <a:p>
            <a:pPr lvl="1"/>
            <a:r>
              <a:rPr lang="en-US" sz="1200" dirty="0" smtClean="0"/>
              <a:t>Agencies </a:t>
            </a:r>
            <a:r>
              <a:rPr lang="en-US" sz="1200" dirty="0"/>
              <a:t>choose which systems they prefer to integrate</a:t>
            </a:r>
          </a:p>
          <a:p>
            <a:r>
              <a:rPr lang="en-US" sz="1400" dirty="0"/>
              <a:t>Attachments are optional and available for either partner to view or pull</a:t>
            </a:r>
          </a:p>
          <a:p>
            <a:pPr marL="285750" indent="-285750">
              <a:spcAft>
                <a:spcPts val="200"/>
              </a:spcAft>
            </a:pPr>
            <a:r>
              <a:rPr lang="en-US" sz="1400" dirty="0" smtClean="0"/>
              <a:t> Requesting </a:t>
            </a:r>
            <a:r>
              <a:rPr lang="en-US" sz="1400" dirty="0"/>
              <a:t>Agency must reference approved GT&amp;C when creating </a:t>
            </a:r>
            <a:r>
              <a:rPr lang="en-US" sz="1400" dirty="0" smtClean="0"/>
              <a:t>Order (on next slide)</a:t>
            </a:r>
            <a:endParaRPr lang="en-US" sz="1400" dirty="0"/>
          </a:p>
          <a:p>
            <a:pPr lvl="1">
              <a:spcAft>
                <a:spcPts val="200"/>
              </a:spcAft>
              <a:buFont typeface="Arial" panose="020B0604020202020204" pitchFamily="34" charset="0"/>
              <a:buChar char="-"/>
            </a:pPr>
            <a:r>
              <a:rPr lang="en-US" sz="1200" dirty="0"/>
              <a:t>This can be pulled into </a:t>
            </a:r>
            <a:r>
              <a:rPr lang="en-US" sz="1200" dirty="0" smtClean="0"/>
              <a:t>Agency </a:t>
            </a:r>
            <a:r>
              <a:rPr lang="en-US" sz="1200" dirty="0"/>
              <a:t>system (Pull </a:t>
            </a:r>
            <a:r>
              <a:rPr lang="en-US" sz="1200" dirty="0" smtClean="0"/>
              <a:t>GT&amp;C, shown here)</a:t>
            </a:r>
          </a:p>
          <a:p>
            <a:pPr lvl="1">
              <a:spcAft>
                <a:spcPts val="200"/>
              </a:spcAft>
              <a:buFont typeface="Arial" panose="020B0604020202020204" pitchFamily="34" charset="0"/>
              <a:buChar char="-"/>
            </a:pPr>
            <a:r>
              <a:rPr lang="en-US" sz="1200" dirty="0" smtClean="0"/>
              <a:t>Or </a:t>
            </a:r>
            <a:r>
              <a:rPr lang="en-US" sz="1200" dirty="0"/>
              <a:t>user can copy/paste </a:t>
            </a:r>
            <a:r>
              <a:rPr lang="en-US" sz="1200" dirty="0" smtClean="0"/>
              <a:t>(</a:t>
            </a:r>
            <a:r>
              <a:rPr lang="en-US" sz="1200" dirty="0"/>
              <a:t>not shown</a:t>
            </a:r>
            <a:r>
              <a:rPr lang="en-US" sz="1200" dirty="0" smtClean="0"/>
              <a:t>)</a:t>
            </a:r>
            <a:endParaRPr lang="en-US" sz="1400" dirty="0"/>
          </a:p>
          <a:p>
            <a:endParaRPr lang="en-US" sz="1600" dirty="0" smtClean="0"/>
          </a:p>
          <a:p>
            <a:endParaRPr lang="en-US" sz="1600" dirty="0"/>
          </a:p>
          <a:p>
            <a:endParaRPr lang="en-US" sz="1600" dirty="0" smtClean="0"/>
          </a:p>
          <a:p>
            <a:endParaRPr lang="en-US" sz="1600" dirty="0"/>
          </a:p>
        </p:txBody>
      </p:sp>
      <p:sp>
        <p:nvSpPr>
          <p:cNvPr id="15" name="TextBox 14"/>
          <p:cNvSpPr txBox="1"/>
          <p:nvPr/>
        </p:nvSpPr>
        <p:spPr>
          <a:xfrm>
            <a:off x="5943600" y="2590800"/>
            <a:ext cx="3048000" cy="1569660"/>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Summary of Mandatory Data Elements by Category </a:t>
            </a:r>
            <a:r>
              <a:rPr lang="en-US" sz="1200" b="1" dirty="0">
                <a:latin typeface="Arial" panose="020B0604020202020204" pitchFamily="34" charset="0"/>
                <a:cs typeface="Arial" panose="020B0604020202020204" pitchFamily="34" charset="0"/>
              </a:rPr>
              <a:t>(</a:t>
            </a:r>
            <a:r>
              <a:rPr lang="en-US" sz="1200" b="1" dirty="0" smtClean="0">
                <a:latin typeface="Arial" panose="020B0604020202020204" pitchFamily="34" charset="0"/>
                <a:cs typeface="Arial" panose="020B0604020202020204" pitchFamily="34" charset="0"/>
              </a:rPr>
              <a:t>33 elements required)</a:t>
            </a:r>
            <a:endParaRPr lang="en-US" sz="1200" dirty="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GT&amp;C </a:t>
            </a:r>
            <a:r>
              <a:rPr lang="en-US" sz="1200" dirty="0">
                <a:latin typeface="Arial" panose="020B0604020202020204" pitchFamily="34" charset="0"/>
                <a:cs typeface="Arial" panose="020B0604020202020204" pitchFamily="34" charset="0"/>
              </a:rPr>
              <a:t>Identifier (3)</a:t>
            </a:r>
          </a:p>
          <a:p>
            <a:r>
              <a:rPr lang="en-US" sz="1200" dirty="0">
                <a:latin typeface="Arial" panose="020B0604020202020204" pitchFamily="34" charset="0"/>
                <a:cs typeface="Arial" panose="020B0604020202020204" pitchFamily="34" charset="0"/>
              </a:rPr>
              <a:t>Requesting Agency Identifier (2)</a:t>
            </a:r>
          </a:p>
          <a:p>
            <a:r>
              <a:rPr lang="en-US" sz="1200" dirty="0">
                <a:latin typeface="Arial" panose="020B0604020202020204" pitchFamily="34" charset="0"/>
                <a:cs typeface="Arial" panose="020B0604020202020204" pitchFamily="34" charset="0"/>
              </a:rPr>
              <a:t>Servicing Agency Identifier (2)</a:t>
            </a:r>
          </a:p>
          <a:p>
            <a:r>
              <a:rPr lang="en-US" sz="1200" dirty="0">
                <a:latin typeface="Arial" panose="020B0604020202020204" pitchFamily="34" charset="0"/>
                <a:cs typeface="Arial" panose="020B0604020202020204" pitchFamily="34" charset="0"/>
              </a:rPr>
              <a:t>Shared Agreement Terms (7)</a:t>
            </a:r>
          </a:p>
          <a:p>
            <a:r>
              <a:rPr lang="en-US" sz="1200" dirty="0">
                <a:latin typeface="Arial" panose="020B0604020202020204" pitchFamily="34" charset="0"/>
                <a:cs typeface="Arial" panose="020B0604020202020204" pitchFamily="34" charset="0"/>
              </a:rPr>
              <a:t>Preparer and Approver Identifiers (19</a:t>
            </a:r>
            <a:r>
              <a:rPr lang="en-US" sz="1200" dirty="0" smtClean="0">
                <a:latin typeface="Arial" panose="020B0604020202020204" pitchFamily="34" charset="0"/>
                <a:cs typeface="Arial" panose="020B0604020202020204" pitchFamily="34" charset="0"/>
              </a:rPr>
              <a:t>)</a:t>
            </a:r>
          </a:p>
          <a:p>
            <a:r>
              <a:rPr lang="en-US" sz="1200" dirty="0" smtClean="0">
                <a:latin typeface="Arial" panose="020B0604020202020204" pitchFamily="34" charset="0"/>
                <a:cs typeface="Arial" panose="020B0604020202020204" pitchFamily="34" charset="0"/>
              </a:rPr>
              <a:t>(40 </a:t>
            </a:r>
            <a:r>
              <a:rPr lang="en-US" sz="1200" dirty="0">
                <a:latin typeface="Arial" panose="020B0604020202020204" pitchFamily="34" charset="0"/>
                <a:cs typeface="Arial" panose="020B0604020202020204" pitchFamily="34" charset="0"/>
              </a:rPr>
              <a:t>other data elements are opt/derived</a:t>
            </a:r>
            <a:r>
              <a:rPr lang="en-US" sz="1200" dirty="0" smtClean="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37442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90600"/>
            <a:ext cx="7511142"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quarter" idx="11"/>
          </p:nvPr>
        </p:nvSpPr>
        <p:spPr/>
        <p:txBody>
          <a:bodyPr/>
          <a:lstStyle/>
          <a:p>
            <a:pPr algn="ctr"/>
            <a:r>
              <a:rPr lang="en-US" dirty="0" smtClean="0"/>
              <a:t>Orders</a:t>
            </a:r>
            <a:endParaRPr lang="en-US" dirty="0"/>
          </a:p>
        </p:txBody>
      </p:sp>
      <p:sp>
        <p:nvSpPr>
          <p:cNvPr id="10" name="TextBox 9"/>
          <p:cNvSpPr txBox="1"/>
          <p:nvPr/>
        </p:nvSpPr>
        <p:spPr>
          <a:xfrm>
            <a:off x="228600" y="4510207"/>
            <a:ext cx="5181600" cy="1661993"/>
          </a:xfrm>
          <a:prstGeom prst="rect">
            <a:avLst/>
          </a:prstGeom>
          <a:noFill/>
        </p:spPr>
        <p:txBody>
          <a:bodyPr wrap="square" rtlCol="0">
            <a:spAutoFit/>
          </a:bodyPr>
          <a:lstStyle/>
          <a:p>
            <a:pPr marL="285750" indent="-285750">
              <a:spcAft>
                <a:spcPts val="400"/>
              </a:spcAft>
              <a:buFont typeface="Arial" panose="020B0604020202020204" pitchFamily="34" charset="0"/>
              <a:buChar char="•"/>
            </a:pPr>
            <a:r>
              <a:rPr lang="en-US" sz="1400" dirty="0">
                <a:latin typeface="Arial" panose="020B0604020202020204" pitchFamily="34" charset="0"/>
                <a:cs typeface="Arial" panose="020B0604020202020204" pitchFamily="34" charset="0"/>
              </a:rPr>
              <a:t>If an Agency </a:t>
            </a:r>
            <a:r>
              <a:rPr lang="en-US" sz="1400" dirty="0" smtClean="0">
                <a:latin typeface="Arial" panose="020B0604020202020204" pitchFamily="34" charset="0"/>
                <a:cs typeface="Arial" panose="020B0604020202020204" pitchFamily="34" charset="0"/>
              </a:rPr>
              <a:t>desires </a:t>
            </a:r>
            <a:r>
              <a:rPr lang="en-US" sz="1400" dirty="0">
                <a:latin typeface="Arial" panose="020B0604020202020204" pitchFamily="34" charset="0"/>
                <a:cs typeface="Arial" panose="020B0604020202020204" pitchFamily="34" charset="0"/>
              </a:rPr>
              <a:t>full automation with </a:t>
            </a:r>
            <a:r>
              <a:rPr lang="en-US" sz="1400" dirty="0" smtClean="0">
                <a:latin typeface="Arial" panose="020B0604020202020204" pitchFamily="34" charset="0"/>
                <a:cs typeface="Arial" panose="020B0604020202020204" pitchFamily="34" charset="0"/>
              </a:rPr>
              <a:t>their             current </a:t>
            </a:r>
            <a:r>
              <a:rPr lang="en-US" sz="1400" dirty="0">
                <a:latin typeface="Arial" panose="020B0604020202020204" pitchFamily="34" charset="0"/>
                <a:cs typeface="Arial" panose="020B0604020202020204" pitchFamily="34" charset="0"/>
              </a:rPr>
              <a:t>systems, the following functions </a:t>
            </a:r>
            <a:r>
              <a:rPr lang="en-US" sz="1400" dirty="0" smtClean="0">
                <a:latin typeface="Arial" panose="020B0604020202020204" pitchFamily="34" charset="0"/>
                <a:cs typeface="Arial" panose="020B0604020202020204" pitchFamily="34" charset="0"/>
              </a:rPr>
              <a:t>must </a:t>
            </a:r>
            <a:r>
              <a:rPr lang="en-US" sz="1400" dirty="0">
                <a:latin typeface="Arial" panose="020B0604020202020204" pitchFamily="34" charset="0"/>
                <a:cs typeface="Arial" panose="020B0604020202020204" pitchFamily="34" charset="0"/>
              </a:rPr>
              <a:t>be supported: </a:t>
            </a:r>
          </a:p>
          <a:p>
            <a:pPr marL="800100" lvl="1" indent="-342900">
              <a:spcAft>
                <a:spcPts val="400"/>
              </a:spcAft>
              <a:buFont typeface="+mj-lt"/>
              <a:buAutoNum type="arabicPeriod"/>
            </a:pPr>
            <a:r>
              <a:rPr lang="en-US" sz="1200" dirty="0">
                <a:latin typeface="Arial" panose="020B0604020202020204" pitchFamily="34" charset="0"/>
                <a:cs typeface="Arial" panose="020B0604020202020204" pitchFamily="34" charset="0"/>
              </a:rPr>
              <a:t>Push an Order to G-Invoicing, covering new, approved, rejected, modified or closed Orders</a:t>
            </a:r>
          </a:p>
          <a:p>
            <a:pPr marL="800100" lvl="1" indent="-342900">
              <a:spcAft>
                <a:spcPts val="400"/>
              </a:spcAft>
              <a:buFont typeface="+mj-lt"/>
              <a:buAutoNum type="arabicPeriod"/>
            </a:pPr>
            <a:r>
              <a:rPr lang="en-US" sz="1200" dirty="0">
                <a:latin typeface="Arial" panose="020B0604020202020204" pitchFamily="34" charset="0"/>
                <a:cs typeface="Arial" panose="020B0604020202020204" pitchFamily="34" charset="0"/>
              </a:rPr>
              <a:t>Pull a list of Order changes and a specific Order </a:t>
            </a:r>
            <a:r>
              <a:rPr lang="en-US" sz="1200" dirty="0" smtClean="0">
                <a:latin typeface="Arial" panose="020B0604020202020204" pitchFamily="34" charset="0"/>
                <a:cs typeface="Arial" panose="020B0604020202020204" pitchFamily="34" charset="0"/>
              </a:rPr>
              <a:t>from G-Inv.</a:t>
            </a:r>
            <a:endParaRPr lang="en-US" sz="1200" dirty="0">
              <a:latin typeface="Arial" panose="020B0604020202020204" pitchFamily="34" charset="0"/>
              <a:cs typeface="Arial" panose="020B0604020202020204" pitchFamily="34" charset="0"/>
            </a:endParaRPr>
          </a:p>
          <a:p>
            <a:pPr marL="285750" indent="-285750">
              <a:spcAft>
                <a:spcPts val="4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G-Invoicing </a:t>
            </a:r>
            <a:r>
              <a:rPr lang="en-US" sz="1400" dirty="0">
                <a:latin typeface="Arial" panose="020B0604020202020204" pitchFamily="34" charset="0"/>
                <a:cs typeface="Arial" panose="020B0604020202020204" pitchFamily="34" charset="0"/>
              </a:rPr>
              <a:t>will contain data to support ATB entries, but will not replace GTAS </a:t>
            </a:r>
            <a:r>
              <a:rPr lang="en-US" sz="1400" dirty="0" smtClean="0">
                <a:latin typeface="Arial" panose="020B0604020202020204" pitchFamily="34" charset="0"/>
                <a:cs typeface="Arial" panose="020B0604020202020204" pitchFamily="34" charset="0"/>
              </a:rPr>
              <a:t>reporting</a:t>
            </a:r>
          </a:p>
        </p:txBody>
      </p:sp>
      <p:sp>
        <p:nvSpPr>
          <p:cNvPr id="11" name="Rectangle 10"/>
          <p:cNvSpPr/>
          <p:nvPr/>
        </p:nvSpPr>
        <p:spPr>
          <a:xfrm>
            <a:off x="5715000" y="4495800"/>
            <a:ext cx="3200400" cy="1569660"/>
          </a:xfrm>
          <a:prstGeom prst="rect">
            <a:avLst/>
          </a:prstGeom>
        </p:spPr>
        <p:txBody>
          <a:bodyPr wrap="square">
            <a:spAutoFit/>
          </a:bodyPr>
          <a:lstStyle/>
          <a:p>
            <a:r>
              <a:rPr lang="en-US" sz="1200" b="1" dirty="0" smtClean="0">
                <a:latin typeface="Arial" panose="020B0604020202020204" pitchFamily="34" charset="0"/>
                <a:cs typeface="Arial" panose="020B0604020202020204" pitchFamily="34" charset="0"/>
              </a:rPr>
              <a:t>Summary of Mandatory </a:t>
            </a:r>
            <a:r>
              <a:rPr lang="en-US" sz="1200" b="1" dirty="0">
                <a:latin typeface="Arial" panose="020B0604020202020204" pitchFamily="34" charset="0"/>
                <a:cs typeface="Arial" panose="020B0604020202020204" pitchFamily="34" charset="0"/>
              </a:rPr>
              <a:t>Data </a:t>
            </a:r>
            <a:r>
              <a:rPr lang="en-US" sz="1200" b="1" dirty="0" smtClean="0">
                <a:latin typeface="Arial" panose="020B0604020202020204" pitchFamily="34" charset="0"/>
                <a:cs typeface="Arial" panose="020B0604020202020204" pitchFamily="34" charset="0"/>
              </a:rPr>
              <a:t>Elements             by Category </a:t>
            </a:r>
            <a:r>
              <a:rPr lang="en-US" sz="1200" b="1" dirty="0">
                <a:latin typeface="Arial" panose="020B0604020202020204" pitchFamily="34" charset="0"/>
                <a:cs typeface="Arial" panose="020B0604020202020204" pitchFamily="34" charset="0"/>
              </a:rPr>
              <a:t>(</a:t>
            </a:r>
            <a:r>
              <a:rPr lang="en-US" sz="1200" b="1" dirty="0" smtClean="0">
                <a:latin typeface="Arial" panose="020B0604020202020204" pitchFamily="34" charset="0"/>
                <a:cs typeface="Arial" panose="020B0604020202020204" pitchFamily="34" charset="0"/>
              </a:rPr>
              <a:t>79 elements required)</a:t>
            </a:r>
            <a:endParaRPr lang="en-US" sz="1200" dirty="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GT&amp;C and Order Identifiers (3)</a:t>
            </a: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General Order Information (16)</a:t>
            </a:r>
          </a:p>
          <a:p>
            <a:r>
              <a:rPr lang="en-US" sz="1200" dirty="0">
                <a:latin typeface="Arial" panose="020B0604020202020204" pitchFamily="34" charset="0"/>
                <a:cs typeface="Arial" panose="020B0604020202020204" pitchFamily="34" charset="0"/>
              </a:rPr>
              <a:t>Requesting Agency Order Details (22) </a:t>
            </a:r>
          </a:p>
          <a:p>
            <a:r>
              <a:rPr lang="en-US" sz="1200" dirty="0">
                <a:latin typeface="Arial" panose="020B0604020202020204" pitchFamily="34" charset="0"/>
                <a:cs typeface="Arial" panose="020B0604020202020204" pitchFamily="34" charset="0"/>
              </a:rPr>
              <a:t>Servicing Agency Order Details (10)</a:t>
            </a:r>
          </a:p>
          <a:p>
            <a:r>
              <a:rPr lang="en-US" sz="1200" dirty="0">
                <a:latin typeface="Arial" panose="020B0604020202020204" pitchFamily="34" charset="0"/>
                <a:cs typeface="Arial" panose="020B0604020202020204" pitchFamily="34" charset="0"/>
              </a:rPr>
              <a:t>Preparer, Contact and Approver </a:t>
            </a:r>
            <a:r>
              <a:rPr lang="en-US" sz="1200" dirty="0" smtClean="0">
                <a:latin typeface="Arial" panose="020B0604020202020204" pitchFamily="34" charset="0"/>
                <a:cs typeface="Arial" panose="020B0604020202020204" pitchFamily="34" charset="0"/>
              </a:rPr>
              <a:t>IDs </a:t>
            </a:r>
            <a:r>
              <a:rPr lang="en-US" sz="1200" dirty="0">
                <a:latin typeface="Arial" panose="020B0604020202020204" pitchFamily="34" charset="0"/>
                <a:cs typeface="Arial" panose="020B0604020202020204" pitchFamily="34" charset="0"/>
              </a:rPr>
              <a:t>(28</a:t>
            </a:r>
            <a:r>
              <a:rPr lang="en-US" sz="1200" dirty="0" smtClean="0">
                <a:latin typeface="Arial" panose="020B0604020202020204" pitchFamily="34" charset="0"/>
                <a:cs typeface="Arial" panose="020B0604020202020204" pitchFamily="34" charset="0"/>
              </a:rPr>
              <a:t>)</a:t>
            </a:r>
          </a:p>
          <a:p>
            <a:r>
              <a:rPr lang="en-US" sz="1200" dirty="0" smtClean="0">
                <a:latin typeface="Arial" panose="020B0604020202020204" pitchFamily="34" charset="0"/>
                <a:cs typeface="Arial" panose="020B0604020202020204" pitchFamily="34" charset="0"/>
              </a:rPr>
              <a:t>(128 other data elements are opt/derived)</a:t>
            </a:r>
            <a:endParaRPr lang="en-US" sz="1200" dirty="0">
              <a:latin typeface="Arial" panose="020B0604020202020204" pitchFamily="34" charset="0"/>
              <a:cs typeface="Arial" panose="020B0604020202020204" pitchFamily="34" charset="0"/>
            </a:endParaRPr>
          </a:p>
        </p:txBody>
      </p:sp>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4866" y="914401"/>
            <a:ext cx="1090534"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03355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6958272" cy="338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quarter" idx="11"/>
          </p:nvPr>
        </p:nvSpPr>
        <p:spPr/>
        <p:txBody>
          <a:bodyPr/>
          <a:lstStyle/>
          <a:p>
            <a:pPr algn="ctr"/>
            <a:r>
              <a:rPr lang="en-US" dirty="0" smtClean="0"/>
              <a:t>Performance</a:t>
            </a:r>
            <a:endParaRPr lang="en-US" dirty="0"/>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438400"/>
            <a:ext cx="1090534"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6553201" y="1066800"/>
            <a:ext cx="2514599" cy="1015663"/>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Mandatory </a:t>
            </a:r>
            <a:r>
              <a:rPr lang="en-US" sz="1200" b="1" dirty="0">
                <a:latin typeface="Arial" panose="020B0604020202020204" pitchFamily="34" charset="0"/>
                <a:cs typeface="Arial" panose="020B0604020202020204" pitchFamily="34" charset="0"/>
              </a:rPr>
              <a:t>Data </a:t>
            </a:r>
            <a:r>
              <a:rPr lang="en-US" sz="1200" b="1" dirty="0" smtClean="0">
                <a:latin typeface="Arial" panose="020B0604020202020204" pitchFamily="34" charset="0"/>
                <a:cs typeface="Arial" panose="020B0604020202020204" pitchFamily="34" charset="0"/>
              </a:rPr>
              <a:t>Elements by Category (9 elements required)</a:t>
            </a: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Transaction </a:t>
            </a:r>
            <a:r>
              <a:rPr lang="en-US" sz="1200" dirty="0" smtClean="0">
                <a:latin typeface="Arial" panose="020B0604020202020204" pitchFamily="34" charset="0"/>
                <a:cs typeface="Arial" panose="020B0604020202020204" pitchFamily="34" charset="0"/>
              </a:rPr>
              <a:t>Identifiers (3)</a:t>
            </a:r>
            <a:endParaRPr lang="en-US" sz="1200" dirty="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Performance Information (6)</a:t>
            </a:r>
          </a:p>
          <a:p>
            <a:r>
              <a:rPr lang="en-US" sz="1200" dirty="0" smtClean="0">
                <a:latin typeface="Arial" panose="020B0604020202020204" pitchFamily="34" charset="0"/>
                <a:cs typeface="Arial" panose="020B0604020202020204" pitchFamily="34" charset="0"/>
              </a:rPr>
              <a:t>(3 other </a:t>
            </a:r>
            <a:r>
              <a:rPr lang="en-US" sz="1200" dirty="0">
                <a:latin typeface="Arial" panose="020B0604020202020204" pitchFamily="34" charset="0"/>
                <a:cs typeface="Arial" panose="020B0604020202020204" pitchFamily="34" charset="0"/>
              </a:rPr>
              <a:t>data elements </a:t>
            </a:r>
            <a:r>
              <a:rPr lang="en-US" sz="1200" dirty="0" smtClean="0">
                <a:latin typeface="Arial" panose="020B0604020202020204" pitchFamily="34" charset="0"/>
                <a:cs typeface="Arial" panose="020B0604020202020204" pitchFamily="34" charset="0"/>
              </a:rPr>
              <a:t>derived)</a:t>
            </a:r>
            <a:endParaRPr lang="en-US" sz="1200" dirty="0">
              <a:latin typeface="Arial" panose="020B0604020202020204" pitchFamily="34" charset="0"/>
              <a:cs typeface="Arial" panose="020B0604020202020204" pitchFamily="34" charset="0"/>
            </a:endParaRPr>
          </a:p>
        </p:txBody>
      </p:sp>
      <p:sp>
        <p:nvSpPr>
          <p:cNvPr id="11" name="TextBox 10"/>
          <p:cNvSpPr txBox="1"/>
          <p:nvPr/>
        </p:nvSpPr>
        <p:spPr>
          <a:xfrm>
            <a:off x="228600" y="4343400"/>
            <a:ext cx="6477000" cy="1836400"/>
          </a:xfrm>
          <a:prstGeom prst="rect">
            <a:avLst/>
          </a:prstGeom>
          <a:noFill/>
        </p:spPr>
        <p:txBody>
          <a:bodyPr wrap="square" rtlCol="0">
            <a:spAutoFit/>
          </a:bodyPr>
          <a:lstStyle/>
          <a:p>
            <a:pPr marL="285750" indent="-285750">
              <a:spcAft>
                <a:spcPts val="400"/>
              </a:spcAft>
              <a:buFont typeface="Arial" panose="020B0604020202020204" pitchFamily="34" charset="0"/>
              <a:buChar char="•"/>
            </a:pPr>
            <a:r>
              <a:rPr lang="en-US" sz="1400" dirty="0">
                <a:latin typeface="Arial" panose="020B0604020202020204" pitchFamily="34" charset="0"/>
                <a:cs typeface="Arial" panose="020B0604020202020204" pitchFamily="34" charset="0"/>
              </a:rPr>
              <a:t>If an Agency  desires full automation with </a:t>
            </a:r>
            <a:r>
              <a:rPr lang="en-US" sz="1400" dirty="0" smtClean="0">
                <a:latin typeface="Arial" panose="020B0604020202020204" pitchFamily="34" charset="0"/>
                <a:cs typeface="Arial" panose="020B0604020202020204" pitchFamily="34" charset="0"/>
              </a:rPr>
              <a:t>their                                       current </a:t>
            </a:r>
            <a:r>
              <a:rPr lang="en-US" sz="1400" dirty="0">
                <a:latin typeface="Arial" panose="020B0604020202020204" pitchFamily="34" charset="0"/>
                <a:cs typeface="Arial" panose="020B0604020202020204" pitchFamily="34" charset="0"/>
              </a:rPr>
              <a:t>systems, the following functions will need to be supported: </a:t>
            </a:r>
          </a:p>
          <a:p>
            <a:pPr marL="800100" lvl="1" indent="-342900">
              <a:spcAft>
                <a:spcPts val="600"/>
              </a:spcAft>
              <a:buFont typeface="+mj-lt"/>
              <a:buAutoNum type="arabicPeriod"/>
            </a:pPr>
            <a:r>
              <a:rPr lang="en-US" sz="1200" dirty="0" smtClean="0">
                <a:latin typeface="Arial" panose="020B0604020202020204" pitchFamily="34" charset="0"/>
                <a:cs typeface="Arial" panose="020B0604020202020204" pitchFamily="34" charset="0"/>
              </a:rPr>
              <a:t>Push </a:t>
            </a:r>
            <a:r>
              <a:rPr lang="en-US" sz="1200" dirty="0">
                <a:latin typeface="Arial" panose="020B0604020202020204" pitchFamily="34" charset="0"/>
                <a:cs typeface="Arial" panose="020B0604020202020204" pitchFamily="34" charset="0"/>
              </a:rPr>
              <a:t>a Performance transaction to G-Invoicing, for any new or modified records</a:t>
            </a:r>
          </a:p>
          <a:p>
            <a:pPr marL="800100" lvl="1" indent="-342900">
              <a:spcAft>
                <a:spcPts val="600"/>
              </a:spcAft>
              <a:buFont typeface="+mj-lt"/>
              <a:buAutoNum type="arabicPeriod"/>
            </a:pPr>
            <a:r>
              <a:rPr lang="en-US" sz="1200" dirty="0">
                <a:latin typeface="Arial" panose="020B0604020202020204" pitchFamily="34" charset="0"/>
                <a:cs typeface="Arial" panose="020B0604020202020204" pitchFamily="34" charset="0"/>
              </a:rPr>
              <a:t>Pull a list of Performance changes from G-Invoicing</a:t>
            </a:r>
            <a:endParaRPr lang="en-US" sz="14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Types of Performance are based on EDI 856 standards</a:t>
            </a:r>
          </a:p>
          <a:p>
            <a:pPr marL="742950" lvl="1" indent="-285750">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Servicing Agency: 011-Shipped, 017-Estimated Delivery, 035-Delivered</a:t>
            </a:r>
          </a:p>
          <a:p>
            <a:pPr marL="742950" lvl="1" indent="-285750">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Requesting Agency: 050-Received, 201-Acceptance</a:t>
            </a:r>
          </a:p>
        </p:txBody>
      </p:sp>
    </p:spTree>
    <p:extLst>
      <p:ext uri="{BB962C8B-B14F-4D97-AF65-F5344CB8AC3E}">
        <p14:creationId xmlns:p14="http://schemas.microsoft.com/office/powerpoint/2010/main" val="3209552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731520" lvl="1" indent="-457200">
              <a:buSzPct val="85000"/>
              <a:buFont typeface="Wingdings" panose="05000000000000000000" pitchFamily="2" charset="2"/>
              <a:buChar char="§"/>
            </a:pPr>
            <a:r>
              <a:rPr lang="en-US" dirty="0" smtClean="0"/>
              <a:t>IGT </a:t>
            </a:r>
            <a:r>
              <a:rPr lang="en-US" dirty="0"/>
              <a:t>Material </a:t>
            </a:r>
            <a:r>
              <a:rPr lang="en-US" dirty="0" smtClean="0"/>
              <a:t>Weakness</a:t>
            </a:r>
          </a:p>
          <a:p>
            <a:pPr marL="731520" lvl="1" indent="-457200">
              <a:buSzPct val="85000"/>
              <a:buFont typeface="Wingdings" panose="05000000000000000000" pitchFamily="2" charset="2"/>
              <a:buChar char="§"/>
            </a:pPr>
            <a:r>
              <a:rPr lang="en-US" dirty="0" smtClean="0"/>
              <a:t>IGT Accomplishments</a:t>
            </a:r>
          </a:p>
          <a:p>
            <a:pPr marL="731520" lvl="1" indent="-457200">
              <a:buSzPct val="85000"/>
              <a:buFont typeface="Wingdings" panose="05000000000000000000" pitchFamily="2" charset="2"/>
              <a:buChar char="§"/>
            </a:pPr>
            <a:r>
              <a:rPr lang="en-US" dirty="0" smtClean="0"/>
              <a:t>Sub-Category Statistics</a:t>
            </a:r>
          </a:p>
          <a:p>
            <a:pPr marL="731520" lvl="1" indent="-457200">
              <a:buSzPct val="85000"/>
              <a:buFont typeface="Wingdings" panose="05000000000000000000" pitchFamily="2" charset="2"/>
              <a:buChar char="§"/>
            </a:pPr>
            <a:r>
              <a:rPr lang="en-US" dirty="0" smtClean="0"/>
              <a:t>IGT Elimination Effort and You!</a:t>
            </a:r>
          </a:p>
          <a:p>
            <a:pPr marL="731520" lvl="1" indent="-457200">
              <a:buSzPct val="85000"/>
              <a:buFont typeface="Wingdings" panose="05000000000000000000" pitchFamily="2" charset="2"/>
              <a:buChar char="§"/>
            </a:pPr>
            <a:r>
              <a:rPr lang="en-US" dirty="0" smtClean="0"/>
              <a:t>Future Plans</a:t>
            </a:r>
          </a:p>
          <a:p>
            <a:pPr marL="731520" lvl="1" indent="-457200">
              <a:buSzPct val="85000"/>
              <a:buFont typeface="Wingdings" panose="05000000000000000000" pitchFamily="2" charset="2"/>
              <a:buChar char="§"/>
            </a:pPr>
            <a:r>
              <a:rPr lang="en-US" dirty="0" smtClean="0"/>
              <a:t>Final Thoughts</a:t>
            </a:r>
          </a:p>
          <a:p>
            <a:pPr marL="731520" lvl="1" indent="-457200">
              <a:buSzPct val="85000"/>
              <a:buFont typeface="Wingdings" panose="05000000000000000000" pitchFamily="2" charset="2"/>
              <a:buChar char="§"/>
            </a:pPr>
            <a:r>
              <a:rPr lang="en-US" dirty="0" smtClean="0"/>
              <a:t>Questions</a:t>
            </a:r>
            <a:endParaRPr lang="en-US" dirty="0"/>
          </a:p>
        </p:txBody>
      </p:sp>
      <p:sp>
        <p:nvSpPr>
          <p:cNvPr id="3" name="Content Placeholder 2"/>
          <p:cNvSpPr>
            <a:spLocks noGrp="1"/>
          </p:cNvSpPr>
          <p:nvPr>
            <p:ph sz="quarter" idx="11"/>
          </p:nvPr>
        </p:nvSpPr>
        <p:spPr/>
        <p:txBody>
          <a:bodyPr vert="horz" lIns="91440" tIns="45720" rIns="91440" bIns="45720" rtlCol="0">
            <a:noAutofit/>
          </a:bodyPr>
          <a:lstStyle/>
          <a:p>
            <a:pPr algn="ctr"/>
            <a:r>
              <a:rPr lang="en-US" sz="4000" dirty="0">
                <a:solidFill>
                  <a:srgbClr val="043253"/>
                </a:solidFill>
              </a:rPr>
              <a:t>Agenda</a:t>
            </a:r>
          </a:p>
        </p:txBody>
      </p:sp>
    </p:spTree>
    <p:extLst>
      <p:ext uri="{BB962C8B-B14F-4D97-AF65-F5344CB8AC3E}">
        <p14:creationId xmlns:p14="http://schemas.microsoft.com/office/powerpoint/2010/main" val="29168779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34003"/>
            <a:ext cx="8512675" cy="3773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quarter" idx="11"/>
          </p:nvPr>
        </p:nvSpPr>
        <p:spPr/>
        <p:txBody>
          <a:bodyPr/>
          <a:lstStyle/>
          <a:p>
            <a:pPr algn="ctr"/>
            <a:r>
              <a:rPr lang="en-US" dirty="0" smtClean="0">
                <a:solidFill>
                  <a:schemeClr val="tx2">
                    <a:lumMod val="50000"/>
                  </a:schemeClr>
                </a:solidFill>
              </a:rPr>
              <a:t>Invoices – Original Plans</a:t>
            </a:r>
            <a:endParaRPr lang="en-US" dirty="0">
              <a:solidFill>
                <a:srgbClr val="FF0000"/>
              </a:solidFill>
            </a:endParaRPr>
          </a:p>
        </p:txBody>
      </p:sp>
      <p:sp>
        <p:nvSpPr>
          <p:cNvPr id="5" name="TextBox 4"/>
          <p:cNvSpPr txBox="1"/>
          <p:nvPr/>
        </p:nvSpPr>
        <p:spPr>
          <a:xfrm>
            <a:off x="402725" y="4596825"/>
            <a:ext cx="4855075" cy="1323439"/>
          </a:xfrm>
          <a:prstGeom prst="rect">
            <a:avLst/>
          </a:prstGeom>
          <a:noFill/>
        </p:spPr>
        <p:txBody>
          <a:bodyPr wrap="square" rtlCol="0">
            <a:spAutoFit/>
          </a:bodyPr>
          <a:lstStyle/>
          <a:p>
            <a:pPr marL="342900" indent="-342900">
              <a:buFont typeface="Arial" panose="020B0604020202020204" pitchFamily="34" charset="0"/>
              <a:buChar char="•"/>
            </a:pPr>
            <a:r>
              <a:rPr lang="en-US" sz="1600" dirty="0" smtClean="0"/>
              <a:t>Multiple advances process not shown</a:t>
            </a:r>
          </a:p>
          <a:p>
            <a:pPr marL="342900" indent="-342900">
              <a:buFont typeface="Arial" panose="020B0604020202020204" pitchFamily="34" charset="0"/>
              <a:buChar char="•"/>
            </a:pPr>
            <a:r>
              <a:rPr lang="en-US" sz="1600" dirty="0"/>
              <a:t>Emphasis on Invoice approval prior to fund transfer</a:t>
            </a:r>
          </a:p>
          <a:p>
            <a:pPr marL="342900" indent="-342900">
              <a:buFont typeface="Arial" panose="020B0604020202020204" pitchFamily="34" charset="0"/>
              <a:buChar char="•"/>
            </a:pPr>
            <a:r>
              <a:rPr lang="en-US" sz="1600" dirty="0"/>
              <a:t>Reliance on, and </a:t>
            </a:r>
            <a:r>
              <a:rPr lang="en-US" sz="1600" dirty="0" smtClean="0"/>
              <a:t>relationship </a:t>
            </a:r>
            <a:r>
              <a:rPr lang="en-US" sz="1600" dirty="0"/>
              <a:t>with, Performance information not </a:t>
            </a:r>
            <a:r>
              <a:rPr lang="en-US" sz="1600" dirty="0" smtClean="0"/>
              <a:t>yet complete </a:t>
            </a:r>
            <a:r>
              <a:rPr lang="en-US" sz="1600" dirty="0"/>
              <a:t>defined</a:t>
            </a:r>
          </a:p>
          <a:p>
            <a:pPr marL="342900" indent="-342900">
              <a:buFont typeface="Arial" panose="020B0604020202020204" pitchFamily="34" charset="0"/>
              <a:buChar char="•"/>
            </a:pPr>
            <a:r>
              <a:rPr lang="en-US" sz="1600" dirty="0" smtClean="0"/>
              <a:t>Adjustment process not shown</a:t>
            </a:r>
          </a:p>
        </p:txBody>
      </p:sp>
      <p:sp>
        <p:nvSpPr>
          <p:cNvPr id="11" name="TextBox 10"/>
          <p:cNvSpPr txBox="1"/>
          <p:nvPr/>
        </p:nvSpPr>
        <p:spPr>
          <a:xfrm>
            <a:off x="6109633" y="4976827"/>
            <a:ext cx="2805767" cy="1184940"/>
          </a:xfrm>
          <a:prstGeom prst="rect">
            <a:avLst/>
          </a:prstGeom>
          <a:noFill/>
        </p:spPr>
        <p:txBody>
          <a:bodyPr wrap="square" rtlCol="0">
            <a:spAutoFit/>
          </a:bodyPr>
          <a:lstStyle/>
          <a:p>
            <a:pPr>
              <a:spcAft>
                <a:spcPts val="600"/>
              </a:spcAft>
            </a:pPr>
            <a:r>
              <a:rPr lang="en-US" sz="1400" b="1" dirty="0" smtClean="0">
                <a:solidFill>
                  <a:schemeClr val="bg2">
                    <a:lumMod val="10000"/>
                  </a:schemeClr>
                </a:solidFill>
                <a:latin typeface="Arial" panose="020B0604020202020204" pitchFamily="34" charset="0"/>
                <a:cs typeface="Arial" panose="020B0604020202020204" pitchFamily="34" charset="0"/>
              </a:rPr>
              <a:t>Mandatory Data Elements (24)</a:t>
            </a:r>
            <a:endParaRPr lang="en-US" sz="1400" dirty="0" smtClean="0">
              <a:solidFill>
                <a:schemeClr val="bg2">
                  <a:lumMod val="10000"/>
                </a:schemeClr>
              </a:solidFill>
              <a:latin typeface="Arial" panose="020B0604020202020204" pitchFamily="34" charset="0"/>
              <a:cs typeface="Arial" panose="020B0604020202020204" pitchFamily="34" charset="0"/>
            </a:endParaRPr>
          </a:p>
          <a:p>
            <a:pPr>
              <a:spcAft>
                <a:spcPts val="600"/>
              </a:spcAft>
            </a:pPr>
            <a:r>
              <a:rPr lang="en-US" sz="1400" dirty="0" smtClean="0">
                <a:solidFill>
                  <a:schemeClr val="bg2">
                    <a:lumMod val="10000"/>
                  </a:schemeClr>
                </a:solidFill>
                <a:latin typeface="Arial" panose="020B0604020202020204" pitchFamily="34" charset="0"/>
                <a:cs typeface="Arial" panose="020B0604020202020204" pitchFamily="34" charset="0"/>
              </a:rPr>
              <a:t>Servicing Agency Invoice (11)</a:t>
            </a:r>
          </a:p>
          <a:p>
            <a:pPr>
              <a:spcAft>
                <a:spcPts val="600"/>
              </a:spcAft>
            </a:pPr>
            <a:r>
              <a:rPr lang="en-US" sz="1400" dirty="0" smtClean="0">
                <a:solidFill>
                  <a:schemeClr val="bg2">
                    <a:lumMod val="10000"/>
                  </a:schemeClr>
                </a:solidFill>
                <a:latin typeface="Arial" panose="020B0604020202020204" pitchFamily="34" charset="0"/>
                <a:cs typeface="Arial" panose="020B0604020202020204" pitchFamily="34" charset="0"/>
              </a:rPr>
              <a:t>Servicing Agency Line (9)</a:t>
            </a:r>
          </a:p>
          <a:p>
            <a:pPr>
              <a:spcAft>
                <a:spcPts val="600"/>
              </a:spcAft>
            </a:pPr>
            <a:r>
              <a:rPr lang="en-US" sz="1400" dirty="0" smtClean="0">
                <a:solidFill>
                  <a:schemeClr val="bg2">
                    <a:lumMod val="10000"/>
                  </a:schemeClr>
                </a:solidFill>
                <a:latin typeface="Arial" panose="020B0604020202020204" pitchFamily="34" charset="0"/>
                <a:cs typeface="Arial" panose="020B0604020202020204" pitchFamily="34" charset="0"/>
              </a:rPr>
              <a:t>Requesting Agency Approval (4)</a:t>
            </a:r>
            <a:endParaRPr lang="en-US" sz="1400"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44730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67973"/>
            <a:ext cx="7376821" cy="45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quarter" idx="11"/>
          </p:nvPr>
        </p:nvSpPr>
        <p:spPr/>
        <p:txBody>
          <a:bodyPr/>
          <a:lstStyle/>
          <a:p>
            <a:pPr algn="ctr"/>
            <a:r>
              <a:rPr lang="en-US" dirty="0" smtClean="0">
                <a:solidFill>
                  <a:schemeClr val="tx2">
                    <a:lumMod val="50000"/>
                  </a:schemeClr>
                </a:solidFill>
              </a:rPr>
              <a:t>Invoices – New Plans</a:t>
            </a:r>
            <a:endParaRPr lang="en-US" dirty="0"/>
          </a:p>
        </p:txBody>
      </p:sp>
      <p:sp>
        <p:nvSpPr>
          <p:cNvPr id="7" name="TextBox 6"/>
          <p:cNvSpPr txBox="1"/>
          <p:nvPr/>
        </p:nvSpPr>
        <p:spPr>
          <a:xfrm>
            <a:off x="228600" y="1066800"/>
            <a:ext cx="3352800" cy="1554272"/>
          </a:xfrm>
          <a:prstGeom prst="rect">
            <a:avLst/>
          </a:prstGeom>
          <a:noFill/>
        </p:spPr>
        <p:txBody>
          <a:bodyPr wrap="square" rtlCol="0">
            <a:spAutoFit/>
          </a:bodyPr>
          <a:lstStyle/>
          <a:p>
            <a:pPr marL="285750" lvl="2" indent="-285750">
              <a:spcAft>
                <a:spcPts val="600"/>
              </a:spcAft>
              <a:buFont typeface="Arial" panose="020B0604020202020204" pitchFamily="34" charset="0"/>
              <a:buChar char="•"/>
            </a:pPr>
            <a:r>
              <a:rPr lang="en-US" sz="1500" dirty="0">
                <a:latin typeface="Arial" panose="020B0604020202020204" pitchFamily="34" charset="0"/>
                <a:cs typeface="Arial" panose="020B0604020202020204" pitchFamily="34" charset="0"/>
              </a:rPr>
              <a:t>Payments, Collections, Advances and Adjustments continue to </a:t>
            </a:r>
            <a:r>
              <a:rPr lang="en-US" sz="1500" dirty="0" smtClean="0">
                <a:latin typeface="Arial" panose="020B0604020202020204" pitchFamily="34" charset="0"/>
                <a:cs typeface="Arial" panose="020B0604020202020204" pitchFamily="34" charset="0"/>
              </a:rPr>
              <a:t>  flow </a:t>
            </a:r>
            <a:r>
              <a:rPr lang="en-US" sz="1500" dirty="0">
                <a:latin typeface="Arial" panose="020B0604020202020204" pitchFamily="34" charset="0"/>
                <a:cs typeface="Arial" panose="020B0604020202020204" pitchFamily="34" charset="0"/>
              </a:rPr>
              <a:t>through </a:t>
            </a:r>
            <a:r>
              <a:rPr lang="en-US" sz="1500" dirty="0" smtClean="0">
                <a:latin typeface="Arial" panose="020B0604020202020204" pitchFamily="34" charset="0"/>
                <a:cs typeface="Arial" panose="020B0604020202020204" pitchFamily="34" charset="0"/>
              </a:rPr>
              <a:t>IPAC</a:t>
            </a:r>
          </a:p>
          <a:p>
            <a:pPr marL="285750" lvl="2" indent="-285750">
              <a:spcAft>
                <a:spcPts val="600"/>
              </a:spcAft>
              <a:buFont typeface="Arial" panose="020B0604020202020204" pitchFamily="34" charset="0"/>
              <a:buChar char="•"/>
            </a:pPr>
            <a:r>
              <a:rPr lang="en-US" sz="1500" dirty="0" smtClean="0">
                <a:latin typeface="Arial" panose="020B0604020202020204" pitchFamily="34" charset="0"/>
                <a:cs typeface="Arial" panose="020B0604020202020204" pitchFamily="34" charset="0"/>
              </a:rPr>
              <a:t>Most </a:t>
            </a:r>
            <a:r>
              <a:rPr lang="en-US" sz="1500" dirty="0">
                <a:latin typeface="Arial" panose="020B0604020202020204" pitchFamily="34" charset="0"/>
                <a:cs typeface="Arial" panose="020B0604020202020204" pitchFamily="34" charset="0"/>
              </a:rPr>
              <a:t>IPAC </a:t>
            </a:r>
            <a:r>
              <a:rPr lang="en-US" sz="1500" dirty="0" smtClean="0">
                <a:latin typeface="Arial" panose="020B0604020202020204" pitchFamily="34" charset="0"/>
                <a:cs typeface="Arial" panose="020B0604020202020204" pitchFamily="34" charset="0"/>
              </a:rPr>
              <a:t>transactions              will reference Orders </a:t>
            </a:r>
            <a:r>
              <a:rPr lang="en-US" sz="1500" dirty="0">
                <a:latin typeface="Arial" panose="020B0604020202020204" pitchFamily="34" charset="0"/>
                <a:cs typeface="Arial" panose="020B0604020202020204" pitchFamily="34" charset="0"/>
              </a:rPr>
              <a:t>in </a:t>
            </a:r>
            <a:r>
              <a:rPr lang="en-US" sz="1500" dirty="0" smtClean="0">
                <a:latin typeface="Arial" panose="020B0604020202020204" pitchFamily="34" charset="0"/>
                <a:cs typeface="Arial" panose="020B0604020202020204" pitchFamily="34" charset="0"/>
              </a:rPr>
              <a:t>              G-Invoicing</a:t>
            </a:r>
            <a:endParaRPr lang="en-US" sz="1500" dirty="0">
              <a:latin typeface="Arial" panose="020B0604020202020204" pitchFamily="34" charset="0"/>
              <a:cs typeface="Arial" panose="020B0604020202020204" pitchFamily="34" charset="0"/>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909060"/>
            <a:ext cx="1066800" cy="1671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4277832" y="1066800"/>
            <a:ext cx="4332768" cy="738664"/>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Additional IPAC Mandatory Data Elements (4)</a:t>
            </a: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Order </a:t>
            </a:r>
            <a:r>
              <a:rPr lang="en-US" sz="1400" dirty="0" smtClean="0">
                <a:latin typeface="Arial" panose="020B0604020202020204" pitchFamily="34" charset="0"/>
                <a:cs typeface="Arial" panose="020B0604020202020204" pitchFamily="34" charset="0"/>
              </a:rPr>
              <a:t>Identifiers </a:t>
            </a:r>
            <a:r>
              <a:rPr lang="en-US" sz="1400" dirty="0">
                <a:latin typeface="Arial" panose="020B0604020202020204" pitchFamily="34" charset="0"/>
                <a:cs typeface="Arial" panose="020B0604020202020204" pitchFamily="34" charset="0"/>
              </a:rPr>
              <a:t>(3</a:t>
            </a:r>
            <a:r>
              <a:rPr lang="en-US" sz="1400" dirty="0" smtClean="0">
                <a:latin typeface="Arial" panose="020B0604020202020204" pitchFamily="34" charset="0"/>
                <a:cs typeface="Arial" panose="020B0604020202020204" pitchFamily="34" charset="0"/>
              </a:rPr>
              <a:t>) … i.e., order, line &amp; schedule</a:t>
            </a: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Capitalization Indicator (1)</a:t>
            </a:r>
          </a:p>
        </p:txBody>
      </p:sp>
    </p:spTree>
    <p:extLst>
      <p:ext uri="{BB962C8B-B14F-4D97-AF65-F5344CB8AC3E}">
        <p14:creationId xmlns:p14="http://schemas.microsoft.com/office/powerpoint/2010/main" val="17934034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192506" y="914400"/>
            <a:ext cx="8722894" cy="5105400"/>
          </a:xfrm>
        </p:spPr>
        <p:txBody>
          <a:bodyPr rIns="0">
            <a:normAutofit lnSpcReduction="10000"/>
          </a:bodyPr>
          <a:lstStyle/>
          <a:p>
            <a:pPr>
              <a:spcBef>
                <a:spcPts val="300"/>
              </a:spcBef>
              <a:spcAft>
                <a:spcPts val="300"/>
              </a:spcAft>
            </a:pPr>
            <a:r>
              <a:rPr lang="en-US" sz="2000" dirty="0" smtClean="0"/>
              <a:t>Servicing Agencies do not need to provide Invoices to G-Invoicing</a:t>
            </a:r>
          </a:p>
          <a:p>
            <a:pPr lvl="1">
              <a:spcBef>
                <a:spcPts val="300"/>
              </a:spcBef>
              <a:spcAft>
                <a:spcPts val="300"/>
              </a:spcAft>
            </a:pPr>
            <a:r>
              <a:rPr lang="en-US" sz="1600" dirty="0" smtClean="0"/>
              <a:t>Continue existing interface with IPAC but include references to G-Invoicing Order</a:t>
            </a:r>
            <a:endParaRPr lang="en-US" sz="1600" dirty="0"/>
          </a:p>
          <a:p>
            <a:pPr lvl="1">
              <a:spcBef>
                <a:spcPts val="300"/>
              </a:spcBef>
              <a:spcAft>
                <a:spcPts val="300"/>
              </a:spcAft>
            </a:pPr>
            <a:r>
              <a:rPr lang="en-US" sz="1600" dirty="0" smtClean="0"/>
              <a:t>This may be more granular than your IPAC transactions are today</a:t>
            </a:r>
          </a:p>
          <a:p>
            <a:pPr>
              <a:spcBef>
                <a:spcPts val="300"/>
              </a:spcBef>
              <a:spcAft>
                <a:spcPts val="300"/>
              </a:spcAft>
            </a:pPr>
            <a:r>
              <a:rPr lang="en-US" sz="2000" dirty="0" smtClean="0"/>
              <a:t>Requesting Agencies do not need to implement Invoice approval process</a:t>
            </a:r>
          </a:p>
          <a:p>
            <a:pPr lvl="1">
              <a:spcBef>
                <a:spcPts val="300"/>
              </a:spcBef>
              <a:spcAft>
                <a:spcPts val="300"/>
              </a:spcAft>
            </a:pPr>
            <a:r>
              <a:rPr lang="en-US" sz="1600" dirty="0" smtClean="0"/>
              <a:t>Future Vision - Controls governing payment/collection will be negotiated on each Order</a:t>
            </a:r>
          </a:p>
          <a:p>
            <a:pPr lvl="2">
              <a:spcBef>
                <a:spcPts val="300"/>
              </a:spcBef>
              <a:spcAft>
                <a:spcPts val="300"/>
              </a:spcAft>
            </a:pPr>
            <a:r>
              <a:rPr lang="en-US" sz="1400" dirty="0" smtClean="0"/>
              <a:t>As negotiated, exchange of Performance data may be needed prior to transfer of funds</a:t>
            </a:r>
          </a:p>
          <a:p>
            <a:pPr>
              <a:spcBef>
                <a:spcPts val="300"/>
              </a:spcBef>
              <a:spcAft>
                <a:spcPts val="300"/>
              </a:spcAft>
            </a:pPr>
            <a:r>
              <a:rPr lang="en-US" sz="2000" dirty="0" smtClean="0"/>
              <a:t>No concern over delayed Invoice approval holding up payments</a:t>
            </a:r>
          </a:p>
          <a:p>
            <a:pPr>
              <a:spcBef>
                <a:spcPts val="300"/>
              </a:spcBef>
              <a:spcAft>
                <a:spcPts val="300"/>
              </a:spcAft>
            </a:pPr>
            <a:r>
              <a:rPr lang="en-US" sz="2000" dirty="0" smtClean="0"/>
              <a:t>Eases Onboarding</a:t>
            </a:r>
            <a:endParaRPr lang="en-US" sz="2000" dirty="0"/>
          </a:p>
          <a:p>
            <a:pPr lvl="1">
              <a:spcBef>
                <a:spcPts val="300"/>
              </a:spcBef>
              <a:spcAft>
                <a:spcPts val="300"/>
              </a:spcAft>
              <a:tabLst>
                <a:tab pos="3544888" algn="l"/>
              </a:tabLst>
            </a:pPr>
            <a:r>
              <a:rPr lang="en-US" sz="1600" dirty="0"/>
              <a:t>Fewer changes </a:t>
            </a:r>
            <a:r>
              <a:rPr lang="en-US" sz="1600" dirty="0" smtClean="0"/>
              <a:t>to Agency Systems and </a:t>
            </a:r>
            <a:r>
              <a:rPr lang="en-US" sz="1600" dirty="0"/>
              <a:t>ERP </a:t>
            </a:r>
            <a:r>
              <a:rPr lang="en-US" sz="1600" dirty="0" smtClean="0"/>
              <a:t>Vendor Offerings</a:t>
            </a:r>
            <a:endParaRPr lang="en-US" sz="1600" dirty="0"/>
          </a:p>
          <a:p>
            <a:pPr lvl="2">
              <a:spcBef>
                <a:spcPts val="300"/>
              </a:spcBef>
              <a:spcAft>
                <a:spcPts val="300"/>
              </a:spcAft>
              <a:tabLst>
                <a:tab pos="3544888" algn="l"/>
              </a:tabLst>
            </a:pPr>
            <a:r>
              <a:rPr lang="en-US" sz="1400" dirty="0"/>
              <a:t>Agencies are already interfacing </a:t>
            </a:r>
            <a:r>
              <a:rPr lang="en-US" sz="1400" dirty="0" smtClean="0"/>
              <a:t>80</a:t>
            </a:r>
            <a:r>
              <a:rPr lang="en-US" sz="1400" dirty="0"/>
              <a:t>% of required Invoice data </a:t>
            </a:r>
            <a:r>
              <a:rPr lang="en-US" sz="1400" dirty="0" smtClean="0"/>
              <a:t>with IPAC</a:t>
            </a:r>
            <a:endParaRPr lang="en-US" sz="1400" dirty="0"/>
          </a:p>
          <a:p>
            <a:pPr lvl="1">
              <a:spcBef>
                <a:spcPts val="300"/>
              </a:spcBef>
              <a:spcAft>
                <a:spcPts val="300"/>
              </a:spcAft>
            </a:pPr>
            <a:r>
              <a:rPr lang="en-US" sz="1600" dirty="0"/>
              <a:t>Duplicate transactions less likely during </a:t>
            </a:r>
            <a:r>
              <a:rPr lang="en-US" sz="1600" dirty="0" smtClean="0"/>
              <a:t>Agency </a:t>
            </a:r>
            <a:r>
              <a:rPr lang="en-US" sz="1600" dirty="0"/>
              <a:t>onboarding </a:t>
            </a:r>
            <a:r>
              <a:rPr lang="en-US" sz="1600" dirty="0" smtClean="0"/>
              <a:t>period</a:t>
            </a:r>
          </a:p>
          <a:p>
            <a:pPr lvl="1">
              <a:spcBef>
                <a:spcPts val="300"/>
              </a:spcBef>
              <a:spcAft>
                <a:spcPts val="300"/>
              </a:spcAft>
            </a:pPr>
            <a:r>
              <a:rPr lang="en-US" sz="1600" dirty="0"/>
              <a:t>Adjustments and Advances go through IPAC as they do </a:t>
            </a:r>
            <a:r>
              <a:rPr lang="en-US" sz="1600" dirty="0" smtClean="0"/>
              <a:t>today</a:t>
            </a:r>
          </a:p>
          <a:p>
            <a:pPr>
              <a:spcBef>
                <a:spcPts val="300"/>
              </a:spcBef>
              <a:spcAft>
                <a:spcPts val="300"/>
              </a:spcAft>
            </a:pPr>
            <a:r>
              <a:rPr lang="en-US" sz="2200" dirty="0" smtClean="0"/>
              <a:t>Disadvantages</a:t>
            </a:r>
          </a:p>
          <a:p>
            <a:pPr lvl="1">
              <a:spcBef>
                <a:spcPts val="300"/>
              </a:spcBef>
              <a:spcAft>
                <a:spcPts val="300"/>
              </a:spcAft>
            </a:pPr>
            <a:r>
              <a:rPr lang="en-US" sz="1600" dirty="0" smtClean="0"/>
              <a:t>Removes Invoice workflow</a:t>
            </a:r>
          </a:p>
          <a:p>
            <a:pPr lvl="1">
              <a:spcBef>
                <a:spcPts val="300"/>
              </a:spcBef>
              <a:spcAft>
                <a:spcPts val="300"/>
              </a:spcAft>
            </a:pPr>
            <a:r>
              <a:rPr lang="en-US" sz="1600" dirty="0"/>
              <a:t>Assumption that </a:t>
            </a:r>
            <a:r>
              <a:rPr lang="en-US" sz="1600" dirty="0" smtClean="0"/>
              <a:t>Agencies </a:t>
            </a:r>
            <a:r>
              <a:rPr lang="en-US" sz="1600" dirty="0"/>
              <a:t>can leverage existing interface to IPAC</a:t>
            </a:r>
          </a:p>
          <a:p>
            <a:pPr lvl="1">
              <a:spcBef>
                <a:spcPts val="300"/>
              </a:spcBef>
              <a:spcAft>
                <a:spcPts val="300"/>
              </a:spcAft>
            </a:pPr>
            <a:endParaRPr lang="en-US" sz="1800" dirty="0"/>
          </a:p>
          <a:p>
            <a:pPr lvl="1">
              <a:spcBef>
                <a:spcPts val="300"/>
              </a:spcBef>
              <a:spcAft>
                <a:spcPts val="300"/>
              </a:spcAft>
            </a:pPr>
            <a:endParaRPr lang="en-US" sz="1800" dirty="0"/>
          </a:p>
          <a:p>
            <a:pPr>
              <a:spcBef>
                <a:spcPts val="300"/>
              </a:spcBef>
              <a:spcAft>
                <a:spcPts val="300"/>
              </a:spcAft>
            </a:pPr>
            <a:endParaRPr lang="en-US" sz="2000" dirty="0" smtClean="0"/>
          </a:p>
        </p:txBody>
      </p:sp>
      <p:sp>
        <p:nvSpPr>
          <p:cNvPr id="3" name="Content Placeholder 2"/>
          <p:cNvSpPr>
            <a:spLocks noGrp="1"/>
          </p:cNvSpPr>
          <p:nvPr>
            <p:ph sz="quarter" idx="11"/>
          </p:nvPr>
        </p:nvSpPr>
        <p:spPr/>
        <p:txBody>
          <a:bodyPr/>
          <a:lstStyle/>
          <a:p>
            <a:pPr algn="ctr"/>
            <a:r>
              <a:rPr lang="en-US" dirty="0" smtClean="0"/>
              <a:t>Invoices – Impact on Agencies</a:t>
            </a:r>
            <a:endParaRPr lang="en-US" dirty="0"/>
          </a:p>
        </p:txBody>
      </p:sp>
    </p:spTree>
    <p:extLst>
      <p:ext uri="{BB962C8B-B14F-4D97-AF65-F5344CB8AC3E}">
        <p14:creationId xmlns:p14="http://schemas.microsoft.com/office/powerpoint/2010/main" val="13902908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a:spcBef>
                <a:spcPts val="600"/>
              </a:spcBef>
              <a:spcAft>
                <a:spcPts val="600"/>
              </a:spcAft>
            </a:pPr>
            <a:r>
              <a:rPr lang="en-US" sz="2000" dirty="0" smtClean="0"/>
              <a:t>Governmentwide Roll-out of G-Invoicing has begun</a:t>
            </a:r>
            <a:endParaRPr lang="en-US" sz="2000" dirty="0"/>
          </a:p>
          <a:p>
            <a:pPr lvl="1">
              <a:spcBef>
                <a:spcPts val="600"/>
              </a:spcBef>
              <a:spcAft>
                <a:spcPts val="600"/>
              </a:spcAft>
            </a:pPr>
            <a:r>
              <a:rPr lang="en-US" sz="1800" dirty="0" smtClean="0"/>
              <a:t>Actively Enrolling, Training, and Supporting Production Users</a:t>
            </a:r>
          </a:p>
          <a:p>
            <a:pPr>
              <a:spcBef>
                <a:spcPts val="600"/>
              </a:spcBef>
              <a:spcAft>
                <a:spcPts val="600"/>
              </a:spcAft>
            </a:pPr>
            <a:r>
              <a:rPr lang="en-US" sz="2000" dirty="0" smtClean="0"/>
              <a:t>Onboarding and Implementation Resources</a:t>
            </a:r>
          </a:p>
          <a:p>
            <a:pPr lvl="1">
              <a:spcBef>
                <a:spcPts val="600"/>
              </a:spcBef>
              <a:spcAft>
                <a:spcPts val="600"/>
              </a:spcAft>
            </a:pPr>
            <a:r>
              <a:rPr lang="en-US" sz="1800" dirty="0" smtClean="0"/>
              <a:t>Each Agency will be assigned an Agency Implementation Team (AIT) Lead from FRB St. Louis</a:t>
            </a:r>
          </a:p>
          <a:p>
            <a:pPr>
              <a:spcBef>
                <a:spcPts val="600"/>
              </a:spcBef>
              <a:spcAft>
                <a:spcPts val="600"/>
              </a:spcAft>
            </a:pPr>
            <a:r>
              <a:rPr lang="en-US" sz="2000" dirty="0" smtClean="0"/>
              <a:t>Focus Groups and Working Sessions - Ongoing</a:t>
            </a:r>
          </a:p>
          <a:p>
            <a:pPr>
              <a:spcBef>
                <a:spcPts val="600"/>
              </a:spcBef>
              <a:spcAft>
                <a:spcPts val="600"/>
              </a:spcAft>
            </a:pPr>
            <a:r>
              <a:rPr lang="en-US" sz="2000" dirty="0" smtClean="0"/>
              <a:t>Playbook and Implementation Guide</a:t>
            </a:r>
          </a:p>
          <a:p>
            <a:pPr>
              <a:spcBef>
                <a:spcPts val="600"/>
              </a:spcBef>
              <a:spcAft>
                <a:spcPts val="600"/>
              </a:spcAft>
            </a:pPr>
            <a:r>
              <a:rPr lang="en-US" sz="2000" dirty="0" smtClean="0"/>
              <a:t>Office Hours</a:t>
            </a:r>
          </a:p>
          <a:p>
            <a:pPr>
              <a:spcBef>
                <a:spcPts val="600"/>
              </a:spcBef>
              <a:spcAft>
                <a:spcPts val="600"/>
              </a:spcAft>
            </a:pPr>
            <a:r>
              <a:rPr lang="en-US" sz="2000" dirty="0" smtClean="0"/>
              <a:t>Training</a:t>
            </a:r>
          </a:p>
          <a:p>
            <a:pPr lvl="1">
              <a:spcBef>
                <a:spcPts val="600"/>
              </a:spcBef>
              <a:spcAft>
                <a:spcPts val="600"/>
              </a:spcAft>
            </a:pPr>
            <a:r>
              <a:rPr lang="en-US" sz="2000" dirty="0" smtClean="0"/>
              <a:t>Conducted at our FRB St. Louis AIT office in Crystal City, Virginia</a:t>
            </a:r>
          </a:p>
          <a:p>
            <a:pPr lvl="1">
              <a:spcBef>
                <a:spcPts val="600"/>
              </a:spcBef>
              <a:spcAft>
                <a:spcPts val="600"/>
              </a:spcAft>
            </a:pPr>
            <a:r>
              <a:rPr lang="en-US" sz="2000" dirty="0" smtClean="0"/>
              <a:t>On-line training via webinars</a:t>
            </a:r>
            <a:endParaRPr lang="en-US" sz="2000" dirty="0"/>
          </a:p>
        </p:txBody>
      </p:sp>
      <p:sp>
        <p:nvSpPr>
          <p:cNvPr id="3" name="Content Placeholder 2"/>
          <p:cNvSpPr>
            <a:spLocks noGrp="1"/>
          </p:cNvSpPr>
          <p:nvPr>
            <p:ph sz="quarter" idx="11"/>
          </p:nvPr>
        </p:nvSpPr>
        <p:spPr/>
        <p:txBody>
          <a:bodyPr/>
          <a:lstStyle/>
          <a:p>
            <a:pPr algn="ctr"/>
            <a:r>
              <a:rPr lang="en-US" dirty="0" smtClean="0"/>
              <a:t>Agency Implementation</a:t>
            </a:r>
            <a:endParaRPr lang="en-US" dirty="0"/>
          </a:p>
        </p:txBody>
      </p:sp>
    </p:spTree>
    <p:extLst>
      <p:ext uri="{BB962C8B-B14F-4D97-AF65-F5344CB8AC3E}">
        <p14:creationId xmlns:p14="http://schemas.microsoft.com/office/powerpoint/2010/main" val="32855412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sz="quarter" idx="11"/>
          </p:nvPr>
        </p:nvSpPr>
        <p:spPr>
          <a:xfrm>
            <a:off x="228600" y="76200"/>
            <a:ext cx="8686800" cy="753140"/>
          </a:xfrm>
        </p:spPr>
        <p:txBody>
          <a:bodyPr anchor="ctr">
            <a:noAutofit/>
          </a:bodyPr>
          <a:lstStyle/>
          <a:p>
            <a:pPr algn="ctr"/>
            <a:r>
              <a:rPr lang="en-US" sz="3000" dirty="0" smtClean="0"/>
              <a:t>Implementation and Onboarding Challenges</a:t>
            </a:r>
          </a:p>
        </p:txBody>
      </p:sp>
      <p:sp>
        <p:nvSpPr>
          <p:cNvPr id="4" name="Rectangle 3"/>
          <p:cNvSpPr/>
          <p:nvPr/>
        </p:nvSpPr>
        <p:spPr>
          <a:xfrm>
            <a:off x="228600" y="970520"/>
            <a:ext cx="8686800" cy="5324535"/>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Agencies may be slow to adopt G-Invoicing</a:t>
            </a:r>
          </a:p>
          <a:p>
            <a:pPr marL="742950" lvl="1"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Leveraging ITWG and working sessions to capture requirements and concerns early</a:t>
            </a:r>
          </a:p>
          <a:p>
            <a:pPr marL="742950" lvl="1" indent="-285750">
              <a:spcAft>
                <a:spcPts val="600"/>
              </a:spcAft>
              <a:buFont typeface="Arial" panose="020B0604020202020204" pitchFamily="34" charset="0"/>
              <a:buChar char="–"/>
            </a:pPr>
            <a:r>
              <a:rPr lang="en-US" sz="1600" dirty="0" smtClean="0">
                <a:latin typeface="Arial" panose="020B0604020202020204" pitchFamily="34" charset="0"/>
                <a:cs typeface="Arial" panose="020B0604020202020204" pitchFamily="34" charset="0"/>
              </a:rPr>
              <a:t>G-Invoicing </a:t>
            </a:r>
            <a:r>
              <a:rPr lang="en-US" sz="1600" dirty="0">
                <a:latin typeface="Arial" panose="020B0604020202020204" pitchFamily="34" charset="0"/>
                <a:cs typeface="Arial" panose="020B0604020202020204" pitchFamily="34" charset="0"/>
              </a:rPr>
              <a:t>Implementation Playbook to assist Agencies with onboarding process</a:t>
            </a:r>
          </a:p>
          <a:p>
            <a:pPr marL="742950" lvl="1"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Incremental on-boarding based on transaction lifecycle</a:t>
            </a:r>
          </a:p>
          <a:p>
            <a:pPr marL="1200150" lvl="2"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Allows Agencies time to adapt business processes and perform system upgrades</a:t>
            </a:r>
          </a:p>
          <a:p>
            <a:pPr marL="1200150" lvl="2"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Establishing implementation dates for each transaction life cycle step would allow Agencies time to incorporate system changes/upgrades</a:t>
            </a:r>
          </a:p>
          <a:p>
            <a:pPr marL="285750" indent="-285750">
              <a:spcAft>
                <a:spcPts val="600"/>
              </a:spcAft>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ERP Vendors may be slow to implement changes needed to support on-boarding schedules of their Agency customers</a:t>
            </a:r>
          </a:p>
          <a:p>
            <a:pPr marL="800100" lvl="1" indent="-342900">
              <a:spcAft>
                <a:spcPts val="600"/>
              </a:spcAft>
              <a:buFont typeface="Arial" panose="020B0604020202020204" pitchFamily="34" charset="0"/>
              <a:buChar char="–"/>
            </a:pPr>
            <a:r>
              <a:rPr lang="en-US" sz="1600" dirty="0" smtClean="0">
                <a:latin typeface="Arial" panose="020B0604020202020204" pitchFamily="34" charset="0"/>
                <a:cs typeface="Arial" panose="020B0604020202020204" pitchFamily="34" charset="0"/>
              </a:rPr>
              <a:t>Providing interface specifications in advance of release that supports exchange </a:t>
            </a:r>
          </a:p>
          <a:p>
            <a:pPr marL="800100" lvl="1" indent="-342900">
              <a:spcAft>
                <a:spcPts val="600"/>
              </a:spcAft>
              <a:buFont typeface="Arial" panose="020B0604020202020204" pitchFamily="34" charset="0"/>
              <a:buChar char="–"/>
            </a:pPr>
            <a:r>
              <a:rPr lang="en-US" sz="1600" dirty="0" smtClean="0">
                <a:latin typeface="Arial" panose="020B0604020202020204" pitchFamily="34" charset="0"/>
                <a:cs typeface="Arial" panose="020B0604020202020204" pitchFamily="34" charset="0"/>
              </a:rPr>
              <a:t>Leveraging the Financial Management Standards Committee (</a:t>
            </a:r>
            <a:r>
              <a:rPr lang="en-US" sz="1600" dirty="0" err="1" smtClean="0">
                <a:latin typeface="Arial" panose="020B0604020202020204" pitchFamily="34" charset="0"/>
                <a:cs typeface="Arial" panose="020B0604020202020204" pitchFamily="34" charset="0"/>
              </a:rPr>
              <a:t>FMSC</a:t>
            </a:r>
            <a:r>
              <a:rPr lang="en-US" sz="1600" dirty="0" smtClean="0">
                <a:latin typeface="Arial" panose="020B0604020202020204" pitchFamily="34" charset="0"/>
                <a:cs typeface="Arial" panose="020B0604020202020204" pitchFamily="34" charset="0"/>
              </a:rPr>
              <a:t>) to aggregate Agency needs related to G-Invoicing</a:t>
            </a:r>
          </a:p>
          <a:p>
            <a:pPr marL="800100" lvl="1" indent="-342900">
              <a:spcAft>
                <a:spcPts val="600"/>
              </a:spcAft>
              <a:buFont typeface="Arial" panose="020B0604020202020204" pitchFamily="34" charset="0"/>
              <a:buChar char="–"/>
            </a:pPr>
            <a:r>
              <a:rPr lang="en-US" sz="1600" dirty="0" smtClean="0">
                <a:latin typeface="Arial" panose="020B0604020202020204" pitchFamily="34" charset="0"/>
                <a:cs typeface="Arial" panose="020B0604020202020204" pitchFamily="34" charset="0"/>
              </a:rPr>
              <a:t>Establishing mandated implementation dates for each transaction lifecycle step to assist vendors in aligning updates to their offerings to our development roadmap</a:t>
            </a:r>
          </a:p>
          <a:p>
            <a:pPr lvl="1">
              <a:spcAft>
                <a:spcPts val="600"/>
              </a:spcAft>
            </a:pPr>
            <a:r>
              <a:rPr lang="en-US" sz="1600" dirty="0" smtClean="0">
                <a:latin typeface="Arial" panose="020B0604020202020204" pitchFamily="34" charset="0"/>
                <a:cs typeface="Arial" panose="020B0604020202020204" pitchFamily="34" charset="0"/>
              </a:rPr>
              <a:t> </a:t>
            </a:r>
          </a:p>
          <a:p>
            <a:pPr lvl="3">
              <a:spcAft>
                <a:spcPts val="300"/>
              </a:spcAft>
            </a:pPr>
            <a:endParaRPr lang="en-US"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34283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192506" y="990600"/>
            <a:ext cx="8722894" cy="5105400"/>
          </a:xfrm>
        </p:spPr>
        <p:txBody>
          <a:bodyPr rIns="0"/>
          <a:lstStyle/>
          <a:p>
            <a:pPr>
              <a:spcBef>
                <a:spcPts val="300"/>
              </a:spcBef>
              <a:spcAft>
                <a:spcPts val="300"/>
              </a:spcAft>
            </a:pPr>
            <a:r>
              <a:rPr lang="en-US" sz="2000" dirty="0" smtClean="0"/>
              <a:t>IGT Collaborative Working Group Discussion</a:t>
            </a:r>
          </a:p>
          <a:p>
            <a:pPr lvl="1">
              <a:spcBef>
                <a:spcPts val="300"/>
              </a:spcBef>
              <a:spcAft>
                <a:spcPts val="300"/>
              </a:spcAft>
            </a:pPr>
            <a:r>
              <a:rPr lang="en-US" sz="1600" dirty="0" smtClean="0"/>
              <a:t>Update on activities as well as onboarding efforts from key Stakeholders</a:t>
            </a:r>
          </a:p>
          <a:p>
            <a:pPr>
              <a:spcBef>
                <a:spcPts val="300"/>
              </a:spcBef>
              <a:spcAft>
                <a:spcPts val="300"/>
              </a:spcAft>
            </a:pPr>
            <a:r>
              <a:rPr lang="en-US" sz="2000" dirty="0" smtClean="0"/>
              <a:t>Lunch</a:t>
            </a:r>
          </a:p>
          <a:p>
            <a:pPr lvl="1">
              <a:spcBef>
                <a:spcPts val="300"/>
              </a:spcBef>
              <a:spcAft>
                <a:spcPts val="300"/>
              </a:spcAft>
            </a:pPr>
            <a:r>
              <a:rPr lang="en-US" sz="1600" dirty="0" smtClean="0"/>
              <a:t>Most vocal audience member during my presentation is buying for everyone</a:t>
            </a:r>
          </a:p>
          <a:p>
            <a:pPr>
              <a:spcBef>
                <a:spcPts val="300"/>
              </a:spcBef>
              <a:spcAft>
                <a:spcPts val="300"/>
              </a:spcAft>
            </a:pPr>
            <a:r>
              <a:rPr lang="en-US" sz="2000" dirty="0" smtClean="0"/>
              <a:t>Federal Intragovernmental Data Standard update</a:t>
            </a:r>
          </a:p>
          <a:p>
            <a:pPr lvl="1">
              <a:spcBef>
                <a:spcPts val="300"/>
              </a:spcBef>
              <a:spcAft>
                <a:spcPts val="300"/>
              </a:spcAft>
            </a:pPr>
            <a:r>
              <a:rPr lang="en-US" sz="1600" dirty="0" smtClean="0"/>
              <a:t>An update on our data standardization activities</a:t>
            </a:r>
          </a:p>
          <a:p>
            <a:pPr>
              <a:spcBef>
                <a:spcPts val="300"/>
              </a:spcBef>
              <a:spcAft>
                <a:spcPts val="300"/>
              </a:spcAft>
            </a:pPr>
            <a:r>
              <a:rPr lang="en-US" sz="2000" dirty="0" smtClean="0"/>
              <a:t>Onboarding Discussion</a:t>
            </a:r>
          </a:p>
          <a:p>
            <a:pPr lvl="1">
              <a:spcBef>
                <a:spcPts val="300"/>
              </a:spcBef>
              <a:spcAft>
                <a:spcPts val="300"/>
              </a:spcAft>
            </a:pPr>
            <a:r>
              <a:rPr lang="en-US" sz="1600" dirty="0" smtClean="0"/>
              <a:t>G-Invoicing is open for business – how to get involved</a:t>
            </a:r>
          </a:p>
          <a:p>
            <a:pPr>
              <a:spcBef>
                <a:spcPts val="300"/>
              </a:spcBef>
              <a:spcAft>
                <a:spcPts val="300"/>
              </a:spcAft>
            </a:pPr>
            <a:r>
              <a:rPr lang="en-US" sz="2000" dirty="0" smtClean="0"/>
              <a:t>Agreement Brokering Discussion and Demo</a:t>
            </a:r>
          </a:p>
          <a:p>
            <a:pPr lvl="1">
              <a:spcBef>
                <a:spcPts val="300"/>
              </a:spcBef>
              <a:spcAft>
                <a:spcPts val="300"/>
              </a:spcAft>
            </a:pPr>
            <a:r>
              <a:rPr lang="en-US" sz="1600" dirty="0" smtClean="0"/>
              <a:t>Yes G-Invoicing does actually exist – and you’ll get to see it in action</a:t>
            </a:r>
          </a:p>
          <a:p>
            <a:pPr>
              <a:spcBef>
                <a:spcPts val="300"/>
              </a:spcBef>
              <a:spcAft>
                <a:spcPts val="300"/>
              </a:spcAft>
            </a:pPr>
            <a:r>
              <a:rPr lang="en-US" sz="2000" dirty="0" smtClean="0"/>
              <a:t>A look ahead to what the G-Invoicing Program will be up to this year</a:t>
            </a:r>
          </a:p>
          <a:p>
            <a:pPr lvl="1">
              <a:spcBef>
                <a:spcPts val="300"/>
              </a:spcBef>
              <a:spcAft>
                <a:spcPts val="300"/>
              </a:spcAft>
            </a:pPr>
            <a:r>
              <a:rPr lang="en-US" sz="1600" dirty="0" smtClean="0"/>
              <a:t>System Development, ITWG, Outreach, and Customer Engagement</a:t>
            </a:r>
          </a:p>
          <a:p>
            <a:pPr>
              <a:spcBef>
                <a:spcPts val="300"/>
              </a:spcBef>
              <a:spcAft>
                <a:spcPts val="300"/>
              </a:spcAft>
            </a:pPr>
            <a:r>
              <a:rPr lang="en-US" sz="2000" dirty="0" smtClean="0"/>
              <a:t>IGT Automation</a:t>
            </a:r>
          </a:p>
          <a:p>
            <a:pPr lvl="1">
              <a:spcBef>
                <a:spcPts val="300"/>
              </a:spcBef>
              <a:spcAft>
                <a:spcPts val="300"/>
              </a:spcAft>
            </a:pPr>
            <a:r>
              <a:rPr lang="en-US" sz="1600" dirty="0" smtClean="0"/>
              <a:t>Discussion on interfacing your ERP with G-Invoicing </a:t>
            </a:r>
          </a:p>
          <a:p>
            <a:pPr lvl="1">
              <a:spcBef>
                <a:spcPts val="300"/>
              </a:spcBef>
              <a:spcAft>
                <a:spcPts val="300"/>
              </a:spcAft>
            </a:pPr>
            <a:endParaRPr lang="en-US" sz="1800" dirty="0"/>
          </a:p>
          <a:p>
            <a:pPr lvl="1">
              <a:spcBef>
                <a:spcPts val="300"/>
              </a:spcBef>
              <a:spcAft>
                <a:spcPts val="300"/>
              </a:spcAft>
            </a:pPr>
            <a:endParaRPr lang="en-US" sz="1800" dirty="0"/>
          </a:p>
          <a:p>
            <a:pPr>
              <a:spcBef>
                <a:spcPts val="300"/>
              </a:spcBef>
              <a:spcAft>
                <a:spcPts val="300"/>
              </a:spcAft>
            </a:pPr>
            <a:endParaRPr lang="en-US" sz="2000" dirty="0" smtClean="0"/>
          </a:p>
        </p:txBody>
      </p:sp>
      <p:sp>
        <p:nvSpPr>
          <p:cNvPr id="3" name="Content Placeholder 2"/>
          <p:cNvSpPr>
            <a:spLocks noGrp="1"/>
          </p:cNvSpPr>
          <p:nvPr>
            <p:ph sz="quarter" idx="11"/>
          </p:nvPr>
        </p:nvSpPr>
        <p:spPr/>
        <p:txBody>
          <a:bodyPr/>
          <a:lstStyle/>
          <a:p>
            <a:pPr algn="ctr"/>
            <a:r>
              <a:rPr lang="en-US" dirty="0" smtClean="0"/>
              <a:t>What’s on Deck Today…</a:t>
            </a:r>
            <a:endParaRPr lang="en-US" dirty="0"/>
          </a:p>
        </p:txBody>
      </p:sp>
    </p:spTree>
    <p:extLst>
      <p:ext uri="{BB962C8B-B14F-4D97-AF65-F5344CB8AC3E}">
        <p14:creationId xmlns:p14="http://schemas.microsoft.com/office/powerpoint/2010/main" val="37529993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2743200"/>
            <a:ext cx="8153400" cy="1238250"/>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3200" kern="1200">
                <a:solidFill>
                  <a:srgbClr val="043253"/>
                </a:solidFill>
                <a:latin typeface="Arial" panose="020B0604020202020204" pitchFamily="34" charset="0"/>
                <a:ea typeface="+mj-ea"/>
                <a:cs typeface="Arial" panose="020B0604020202020204" pitchFamily="34" charset="0"/>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3600" b="1" dirty="0" smtClean="0"/>
              <a:t>Collaborative IGT Working Groups</a:t>
            </a:r>
            <a:endParaRPr kumimoji="0" lang="en-US" sz="3600" b="1" i="0" u="none" strike="noStrike" kern="1200" cap="none" spc="0" normalizeH="0" baseline="0" noProof="0" dirty="0" smtClean="0">
              <a:ln>
                <a:noFill/>
              </a:ln>
              <a:solidFill>
                <a:srgbClr val="043253"/>
              </a:solidFill>
              <a:effectLst/>
              <a:uLnTx/>
              <a:uFillTx/>
            </a:endParaRPr>
          </a:p>
        </p:txBody>
      </p:sp>
      <p:sp>
        <p:nvSpPr>
          <p:cNvPr id="7" name="Subtitle 2"/>
          <p:cNvSpPr txBox="1">
            <a:spLocks/>
          </p:cNvSpPr>
          <p:nvPr/>
        </p:nvSpPr>
        <p:spPr>
          <a:xfrm>
            <a:off x="695221" y="4191000"/>
            <a:ext cx="8296379" cy="1295400"/>
          </a:xfrm>
          <a:prstGeom prst="rect">
            <a:avLst/>
          </a:prstGeom>
          <a:noFill/>
        </p:spPr>
        <p:txBody>
          <a:bodyPr vert="horz" lIns="91440" tIns="45720" rIns="91440" bIns="45720" rtlCol="0">
            <a:noAutofit/>
          </a:bodyPr>
          <a:lstStyle>
            <a:lvl1pPr marL="0" indent="0" algn="r" defTabSz="914400" rtl="0" eaLnBrk="1" latinLnBrk="0" hangingPunct="1">
              <a:spcBef>
                <a:spcPct val="20000"/>
              </a:spcBef>
              <a:buFont typeface="Arial" panose="020B0604020202020204" pitchFamily="34" charset="0"/>
              <a:buNone/>
              <a:defRPr sz="1800" kern="1200" baseline="0">
                <a:solidFill>
                  <a:srgbClr val="043253"/>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200" noProof="0" dirty="0" smtClean="0"/>
              <a:t>IGT Day</a:t>
            </a:r>
          </a:p>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200" b="0" i="0" u="none" strike="noStrike" kern="1200" cap="none" spc="0" normalizeH="0" baseline="0" dirty="0" smtClean="0">
                <a:ln>
                  <a:noFill/>
                </a:ln>
                <a:solidFill>
                  <a:srgbClr val="043253"/>
                </a:solidFill>
                <a:effectLst/>
                <a:uLnTx/>
                <a:uFillTx/>
              </a:rPr>
              <a:t>April</a:t>
            </a:r>
            <a:r>
              <a:rPr kumimoji="0" lang="en-US" sz="2200" b="0" i="0" u="none" strike="noStrike" kern="1200" cap="none" spc="0" normalizeH="0" dirty="0" smtClean="0">
                <a:ln>
                  <a:noFill/>
                </a:ln>
                <a:solidFill>
                  <a:srgbClr val="043253"/>
                </a:solidFill>
                <a:effectLst/>
                <a:uLnTx/>
                <a:uFillTx/>
              </a:rPr>
              <a:t> 17, 2018</a:t>
            </a:r>
            <a:endParaRPr kumimoji="0" lang="en-US" sz="2200" b="0" i="0" u="none" strike="noStrike" kern="1200" cap="none" spc="0" normalizeH="0" baseline="0" noProof="0" dirty="0">
              <a:ln>
                <a:noFill/>
              </a:ln>
              <a:solidFill>
                <a:srgbClr val="043253"/>
              </a:solidFill>
              <a:effectLst/>
              <a:uLnTx/>
              <a:uFillTx/>
            </a:endParaRPr>
          </a:p>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4325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528242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192506" y="914400"/>
            <a:ext cx="8722894" cy="5334000"/>
          </a:xfrm>
        </p:spPr>
        <p:txBody>
          <a:bodyPr rIns="0"/>
          <a:lstStyle/>
          <a:p>
            <a:pPr>
              <a:spcBef>
                <a:spcPts val="600"/>
              </a:spcBef>
              <a:spcAft>
                <a:spcPts val="600"/>
              </a:spcAft>
            </a:pPr>
            <a:r>
              <a:rPr lang="en-US" sz="2000" b="1" dirty="0" smtClean="0"/>
              <a:t>Intragovernmental Transactions Working Group</a:t>
            </a:r>
          </a:p>
          <a:p>
            <a:pPr lvl="1">
              <a:spcBef>
                <a:spcPts val="600"/>
              </a:spcBef>
              <a:spcAft>
                <a:spcPts val="600"/>
              </a:spcAft>
            </a:pPr>
            <a:r>
              <a:rPr lang="en-US" sz="1800" dirty="0" smtClean="0"/>
              <a:t>Led by the G-Invoicing Program, this working group </a:t>
            </a:r>
            <a:r>
              <a:rPr lang="en-US" sz="1800" dirty="0"/>
              <a:t>is leveraged </a:t>
            </a:r>
            <a:r>
              <a:rPr lang="en-US" sz="1800" dirty="0" smtClean="0"/>
              <a:t>to assist in defining Federal Intragovernmental Data Standards (FIDS) and related functionality implemented through G-Invoicing solution</a:t>
            </a:r>
            <a:endParaRPr lang="en-US" sz="1800" dirty="0"/>
          </a:p>
          <a:p>
            <a:pPr lvl="1">
              <a:spcBef>
                <a:spcPts val="600"/>
              </a:spcBef>
              <a:spcAft>
                <a:spcPts val="600"/>
              </a:spcAft>
            </a:pPr>
            <a:r>
              <a:rPr lang="en-US" sz="1800" dirty="0"/>
              <a:t>Join the ITWG Focus Group by sending an email to IGT@Fiscal.Treasury.gov</a:t>
            </a:r>
            <a:endParaRPr lang="en-US" sz="1800" dirty="0" smtClean="0"/>
          </a:p>
          <a:p>
            <a:pPr>
              <a:spcBef>
                <a:spcPts val="600"/>
              </a:spcBef>
              <a:spcAft>
                <a:spcPts val="600"/>
              </a:spcAft>
            </a:pPr>
            <a:r>
              <a:rPr lang="en-US" sz="2000" b="1" dirty="0" smtClean="0"/>
              <a:t>Financial Management Standards Committee</a:t>
            </a:r>
          </a:p>
          <a:p>
            <a:pPr lvl="1">
              <a:spcBef>
                <a:spcPts val="600"/>
              </a:spcBef>
              <a:spcAft>
                <a:spcPts val="600"/>
              </a:spcAft>
            </a:pPr>
            <a:r>
              <a:rPr lang="en-US" sz="1800" dirty="0" smtClean="0"/>
              <a:t>A collaborative forum to discuss Financial Management needs, to share best-practices</a:t>
            </a:r>
            <a:r>
              <a:rPr lang="en-US" sz="1800" dirty="0"/>
              <a:t>, and </a:t>
            </a:r>
            <a:r>
              <a:rPr lang="en-US" sz="1800" dirty="0" smtClean="0"/>
              <a:t>to weigh </a:t>
            </a:r>
            <a:r>
              <a:rPr lang="en-US" sz="1800" dirty="0"/>
              <a:t>in on changes to p</a:t>
            </a:r>
            <a:r>
              <a:rPr lang="en-US" sz="1800" dirty="0" smtClean="0"/>
              <a:t>olicy</a:t>
            </a:r>
          </a:p>
          <a:p>
            <a:pPr lvl="1">
              <a:spcBef>
                <a:spcPts val="600"/>
              </a:spcBef>
              <a:spcAft>
                <a:spcPts val="600"/>
              </a:spcAft>
            </a:pPr>
            <a:r>
              <a:rPr lang="en-US" sz="1800" dirty="0" smtClean="0"/>
              <a:t>It </a:t>
            </a:r>
            <a:r>
              <a:rPr lang="en-US" sz="1800" dirty="0"/>
              <a:t>functions as the </a:t>
            </a:r>
            <a:r>
              <a:rPr lang="en-US" sz="1800" dirty="0" smtClean="0"/>
              <a:t>Financial Management Community’s </a:t>
            </a:r>
            <a:r>
              <a:rPr lang="en-US" sz="1800" dirty="0"/>
              <a:t>platform to discuss </a:t>
            </a:r>
            <a:r>
              <a:rPr lang="en-US" sz="1800" dirty="0" smtClean="0"/>
              <a:t>and </a:t>
            </a:r>
            <a:r>
              <a:rPr lang="en-US" sz="1800" dirty="0"/>
              <a:t>develop standardized solutions that promote financial integrity and operational efficiency across </a:t>
            </a:r>
            <a:r>
              <a:rPr lang="en-US" sz="1800" dirty="0" smtClean="0"/>
              <a:t>government</a:t>
            </a:r>
          </a:p>
          <a:p>
            <a:pPr lvl="1">
              <a:spcBef>
                <a:spcPts val="600"/>
              </a:spcBef>
              <a:spcAft>
                <a:spcPts val="600"/>
              </a:spcAft>
            </a:pPr>
            <a:r>
              <a:rPr lang="en-US" sz="1800" dirty="0"/>
              <a:t>https://www.fiscal.treasury.gov/fsservices/gov/fit/fit_fmsc.htm</a:t>
            </a:r>
            <a:endParaRPr lang="en-US" sz="1800" dirty="0" smtClean="0"/>
          </a:p>
          <a:p>
            <a:pPr>
              <a:spcBef>
                <a:spcPts val="600"/>
              </a:spcBef>
              <a:spcAft>
                <a:spcPts val="600"/>
              </a:spcAft>
            </a:pPr>
            <a:r>
              <a:rPr lang="en-US" sz="2000" b="1" dirty="0" smtClean="0"/>
              <a:t>Agency Level Working Groups</a:t>
            </a:r>
          </a:p>
          <a:p>
            <a:pPr marL="457200" lvl="1" indent="0">
              <a:spcBef>
                <a:spcPts val="300"/>
              </a:spcBef>
              <a:spcAft>
                <a:spcPts val="300"/>
              </a:spcAft>
              <a:buNone/>
            </a:pPr>
            <a:endParaRPr lang="en-US" sz="1800" dirty="0"/>
          </a:p>
          <a:p>
            <a:pPr lvl="1">
              <a:spcBef>
                <a:spcPts val="300"/>
              </a:spcBef>
              <a:spcAft>
                <a:spcPts val="300"/>
              </a:spcAft>
            </a:pPr>
            <a:endParaRPr lang="en-US" sz="1800" dirty="0"/>
          </a:p>
          <a:p>
            <a:pPr>
              <a:spcBef>
                <a:spcPts val="300"/>
              </a:spcBef>
              <a:spcAft>
                <a:spcPts val="300"/>
              </a:spcAft>
            </a:pPr>
            <a:endParaRPr lang="en-US" sz="2000" dirty="0" smtClean="0"/>
          </a:p>
        </p:txBody>
      </p:sp>
      <p:sp>
        <p:nvSpPr>
          <p:cNvPr id="3" name="Content Placeholder 2"/>
          <p:cNvSpPr>
            <a:spLocks noGrp="1"/>
          </p:cNvSpPr>
          <p:nvPr>
            <p:ph sz="quarter" idx="11"/>
          </p:nvPr>
        </p:nvSpPr>
        <p:spPr/>
        <p:txBody>
          <a:bodyPr/>
          <a:lstStyle/>
          <a:p>
            <a:pPr algn="ctr"/>
            <a:r>
              <a:rPr lang="en-US" dirty="0" smtClean="0"/>
              <a:t>A Collection of Voices</a:t>
            </a:r>
            <a:r>
              <a:rPr lang="en-US" b="1" dirty="0" smtClean="0"/>
              <a:t>	</a:t>
            </a:r>
            <a:endParaRPr lang="en-US" b="1" dirty="0"/>
          </a:p>
        </p:txBody>
      </p:sp>
    </p:spTree>
    <p:extLst>
      <p:ext uri="{BB962C8B-B14F-4D97-AF65-F5344CB8AC3E}">
        <p14:creationId xmlns:p14="http://schemas.microsoft.com/office/powerpoint/2010/main" val="1907894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3081" y="287614"/>
            <a:ext cx="8543930" cy="6400800"/>
          </a:xfrm>
          <a:prstGeom prst="rect">
            <a:avLst/>
          </a:prstGeom>
        </p:spPr>
      </p:pic>
    </p:spTree>
    <p:extLst>
      <p:ext uri="{BB962C8B-B14F-4D97-AF65-F5344CB8AC3E}">
        <p14:creationId xmlns:p14="http://schemas.microsoft.com/office/powerpoint/2010/main" val="39836608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900000" scaled="1"/>
          <a:tileRect/>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229068" y="2796988"/>
            <a:ext cx="2567963" cy="2528047"/>
          </a:xfrm>
          <a:prstGeom prst="rect">
            <a:avLst/>
          </a:prstGeom>
        </p:spPr>
      </p:pic>
      <p:sp>
        <p:nvSpPr>
          <p:cNvPr id="4" name="Rectangle 3"/>
          <p:cNvSpPr/>
          <p:nvPr/>
        </p:nvSpPr>
        <p:spPr>
          <a:xfrm>
            <a:off x="6006353" y="5396787"/>
            <a:ext cx="3173372"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sto MT" panose="02040603050505030304"/>
                <a:ea typeface="+mn-ea"/>
                <a:cs typeface="+mn-cs"/>
              </a:rPr>
              <a:t>Momentum Baseline Functionality</a:t>
            </a:r>
          </a:p>
        </p:txBody>
      </p:sp>
      <p:pic>
        <p:nvPicPr>
          <p:cNvPr id="5" name="Picture 4"/>
          <p:cNvPicPr>
            <a:picLocks noChangeAspect="1"/>
          </p:cNvPicPr>
          <p:nvPr/>
        </p:nvPicPr>
        <p:blipFill>
          <a:blip r:embed="rId3"/>
          <a:stretch>
            <a:fillRect/>
          </a:stretch>
        </p:blipFill>
        <p:spPr>
          <a:xfrm>
            <a:off x="1347235" y="175706"/>
            <a:ext cx="6712952" cy="1142106"/>
          </a:xfrm>
          <a:prstGeom prst="ellipse">
            <a:avLst/>
          </a:prstGeom>
          <a:ln>
            <a:noFill/>
          </a:ln>
          <a:effectLst>
            <a:softEdge rad="112500"/>
          </a:effectLst>
        </p:spPr>
      </p:pic>
      <p:sp>
        <p:nvSpPr>
          <p:cNvPr id="17" name="Title 16"/>
          <p:cNvSpPr>
            <a:spLocks noGrp="1"/>
          </p:cNvSpPr>
          <p:nvPr>
            <p:ph type="title"/>
          </p:nvPr>
        </p:nvSpPr>
        <p:spPr>
          <a:xfrm>
            <a:off x="655545" y="790709"/>
            <a:ext cx="7886700" cy="1325563"/>
          </a:xfrm>
        </p:spPr>
        <p:txBody>
          <a:bodyPr/>
          <a:lstStyle/>
          <a:p>
            <a:r>
              <a:rPr lang="en-US" dirty="0" smtClean="0"/>
              <a:t>Government / CGI Collaboration</a:t>
            </a:r>
            <a:endParaRPr lang="en-US" dirty="0"/>
          </a:p>
        </p:txBody>
      </p:sp>
      <p:sp>
        <p:nvSpPr>
          <p:cNvPr id="11" name="Oval 10"/>
          <p:cNvSpPr/>
          <p:nvPr/>
        </p:nvSpPr>
        <p:spPr>
          <a:xfrm>
            <a:off x="655545" y="1872562"/>
            <a:ext cx="1656334" cy="971985"/>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sto MT" panose="02040603050505030304"/>
                <a:ea typeface="+mn-ea"/>
                <a:cs typeface="+mn-cs"/>
              </a:rPr>
              <a:t>FMSC Momentum Working Group</a:t>
            </a:r>
            <a:endParaRPr kumimoji="0" lang="en-US" sz="120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sp>
        <p:nvSpPr>
          <p:cNvPr id="13" name="Oval 12"/>
          <p:cNvSpPr/>
          <p:nvPr/>
        </p:nvSpPr>
        <p:spPr>
          <a:xfrm>
            <a:off x="655545" y="3074766"/>
            <a:ext cx="1656334" cy="971985"/>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sto MT" panose="02040603050505030304"/>
                <a:ea typeface="+mn-ea"/>
                <a:cs typeface="+mn-cs"/>
              </a:rPr>
              <a:t>Agency-Funded Enhancements with Baseline Value</a:t>
            </a:r>
            <a:endParaRPr kumimoji="0" lang="en-US" sz="120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sp>
        <p:nvSpPr>
          <p:cNvPr id="14" name="Oval 13"/>
          <p:cNvSpPr/>
          <p:nvPr/>
        </p:nvSpPr>
        <p:spPr>
          <a:xfrm>
            <a:off x="657059" y="4276970"/>
            <a:ext cx="1656334" cy="971985"/>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sto MT" panose="02040603050505030304"/>
                <a:ea typeface="+mn-ea"/>
                <a:cs typeface="+mn-cs"/>
              </a:rPr>
              <a:t>Momentum User Group</a:t>
            </a:r>
            <a:endParaRPr kumimoji="0" lang="en-US" sz="120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sp>
        <p:nvSpPr>
          <p:cNvPr id="15" name="Oval 14"/>
          <p:cNvSpPr/>
          <p:nvPr/>
        </p:nvSpPr>
        <p:spPr>
          <a:xfrm>
            <a:off x="655545" y="5479175"/>
            <a:ext cx="1656334" cy="971985"/>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sto MT" panose="02040603050505030304"/>
                <a:ea typeface="+mn-ea"/>
                <a:cs typeface="+mn-cs"/>
              </a:rPr>
              <a:t>Ideas Day and Agency Votes</a:t>
            </a:r>
            <a:endParaRPr kumimoji="0" lang="en-US" sz="120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sp>
        <p:nvSpPr>
          <p:cNvPr id="12" name="Right Arrow 11"/>
          <p:cNvSpPr/>
          <p:nvPr/>
        </p:nvSpPr>
        <p:spPr>
          <a:xfrm>
            <a:off x="2515001" y="2295771"/>
            <a:ext cx="1466490" cy="87497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sto MT" panose="02040603050505030304"/>
                <a:ea typeface="+mn-ea"/>
                <a:cs typeface="+mn-cs"/>
              </a:rPr>
              <a:t>Strategic Priorities</a:t>
            </a:r>
            <a:endParaRPr kumimoji="0" lang="en-US" sz="1200" b="0" i="0" u="none" strike="noStrike" kern="1200" cap="none" spc="0" normalizeH="0" baseline="0" noProof="0" dirty="0">
              <a:ln>
                <a:noFill/>
              </a:ln>
              <a:solidFill>
                <a:prstClr val="black"/>
              </a:solidFill>
              <a:effectLst/>
              <a:uLnTx/>
              <a:uFillTx/>
              <a:latin typeface="Calisto MT" panose="02040603050505030304"/>
              <a:ea typeface="+mn-ea"/>
              <a:cs typeface="+mn-cs"/>
            </a:endParaRPr>
          </a:p>
        </p:txBody>
      </p:sp>
      <p:sp>
        <p:nvSpPr>
          <p:cNvPr id="18" name="Right Arrow 17"/>
          <p:cNvSpPr/>
          <p:nvPr/>
        </p:nvSpPr>
        <p:spPr>
          <a:xfrm>
            <a:off x="2515001" y="3260435"/>
            <a:ext cx="1466490" cy="87497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sto MT" panose="02040603050505030304"/>
                <a:ea typeface="+mn-ea"/>
                <a:cs typeface="+mn-cs"/>
              </a:rPr>
              <a:t>Tactical Enhancements</a:t>
            </a:r>
            <a:endParaRPr kumimoji="0" lang="en-US" sz="1200" b="0" i="0" u="none" strike="noStrike" kern="1200" cap="none" spc="0" normalizeH="0" baseline="0" noProof="0" dirty="0">
              <a:ln>
                <a:noFill/>
              </a:ln>
              <a:solidFill>
                <a:prstClr val="black"/>
              </a:solidFill>
              <a:effectLst/>
              <a:uLnTx/>
              <a:uFillTx/>
              <a:latin typeface="Calisto MT" panose="02040603050505030304"/>
              <a:ea typeface="+mn-ea"/>
              <a:cs typeface="+mn-cs"/>
            </a:endParaRPr>
          </a:p>
        </p:txBody>
      </p:sp>
      <p:sp>
        <p:nvSpPr>
          <p:cNvPr id="20" name="Right Arrow 19"/>
          <p:cNvSpPr/>
          <p:nvPr/>
        </p:nvSpPr>
        <p:spPr>
          <a:xfrm>
            <a:off x="2515001" y="4207847"/>
            <a:ext cx="1466490" cy="87497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sto MT" panose="02040603050505030304"/>
                <a:ea typeface="+mn-ea"/>
                <a:cs typeface="+mn-cs"/>
              </a:rPr>
              <a:t>Priority Fixes</a:t>
            </a:r>
            <a:endParaRPr kumimoji="0" lang="en-US" sz="1200" b="0" i="0" u="none" strike="noStrike" kern="1200" cap="none" spc="0" normalizeH="0" baseline="0" noProof="0" dirty="0">
              <a:ln>
                <a:noFill/>
              </a:ln>
              <a:solidFill>
                <a:prstClr val="black"/>
              </a:solidFill>
              <a:effectLst/>
              <a:uLnTx/>
              <a:uFillTx/>
              <a:latin typeface="Calisto MT" panose="02040603050505030304"/>
              <a:ea typeface="+mn-ea"/>
              <a:cs typeface="+mn-cs"/>
            </a:endParaRPr>
          </a:p>
        </p:txBody>
      </p:sp>
      <p:sp>
        <p:nvSpPr>
          <p:cNvPr id="21" name="Right Arrow 20"/>
          <p:cNvSpPr/>
          <p:nvPr/>
        </p:nvSpPr>
        <p:spPr>
          <a:xfrm>
            <a:off x="2515001" y="5162501"/>
            <a:ext cx="1466490" cy="87497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sto MT" panose="02040603050505030304"/>
                <a:ea typeface="+mn-ea"/>
                <a:cs typeface="+mn-cs"/>
              </a:rPr>
              <a:t>Best Practices</a:t>
            </a:r>
            <a:endParaRPr kumimoji="0" lang="en-US" sz="1200" b="0" i="0" u="none" strike="noStrike" kern="1200" cap="none" spc="0" normalizeH="0" baseline="0" noProof="0" dirty="0">
              <a:ln>
                <a:noFill/>
              </a:ln>
              <a:solidFill>
                <a:prstClr val="black"/>
              </a:solidFill>
              <a:effectLst/>
              <a:uLnTx/>
              <a:uFillTx/>
              <a:latin typeface="Calisto MT" panose="02040603050505030304"/>
              <a:ea typeface="+mn-ea"/>
              <a:cs typeface="+mn-cs"/>
            </a:endParaRPr>
          </a:p>
        </p:txBody>
      </p:sp>
      <p:sp>
        <p:nvSpPr>
          <p:cNvPr id="16" name="Flowchart: Process 15"/>
          <p:cNvSpPr/>
          <p:nvPr/>
        </p:nvSpPr>
        <p:spPr>
          <a:xfrm>
            <a:off x="4183099" y="3024101"/>
            <a:ext cx="1570720" cy="2308432"/>
          </a:xfrm>
          <a:prstGeom prst="flowChartProcess">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BC451B"/>
                </a:solidFill>
                <a:effectLst/>
                <a:uLnTx/>
                <a:uFillTx/>
                <a:latin typeface="Calisto MT" panose="02040603050505030304"/>
                <a:ea typeface="+mn-ea"/>
                <a:cs typeface="+mn-cs"/>
              </a:rPr>
              <a:t>CGI Federal Momentum Product Planning and Development</a:t>
            </a:r>
            <a:endParaRPr kumimoji="0" lang="en-US" sz="1800" b="0" i="0" u="none" strike="noStrike" kern="1200" cap="none" spc="0" normalizeH="0" baseline="0" noProof="0" dirty="0">
              <a:ln>
                <a:noFill/>
              </a:ln>
              <a:solidFill>
                <a:srgbClr val="BC451B"/>
              </a:solidFill>
              <a:effectLst/>
              <a:uLnTx/>
              <a:uFillTx/>
              <a:latin typeface="Calisto MT" panose="02040603050505030304"/>
              <a:ea typeface="+mn-ea"/>
              <a:cs typeface="+mn-cs"/>
            </a:endParaRPr>
          </a:p>
        </p:txBody>
      </p:sp>
      <p:sp>
        <p:nvSpPr>
          <p:cNvPr id="22" name="Striped Right Arrow 21"/>
          <p:cNvSpPr/>
          <p:nvPr/>
        </p:nvSpPr>
        <p:spPr>
          <a:xfrm>
            <a:off x="5883215" y="3950898"/>
            <a:ext cx="276045" cy="77637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Tree>
    <p:extLst>
      <p:ext uri="{BB962C8B-B14F-4D97-AF65-F5344CB8AC3E}">
        <p14:creationId xmlns:p14="http://schemas.microsoft.com/office/powerpoint/2010/main" val="1306534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3101" y="4210777"/>
            <a:ext cx="1061991" cy="836008"/>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21" y="3769786"/>
            <a:ext cx="2156369" cy="1889764"/>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5384" y="3769786"/>
            <a:ext cx="2156369" cy="1889764"/>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4848" y="3769786"/>
            <a:ext cx="2156369" cy="1889764"/>
          </a:xfrm>
          <a:prstGeom prst="rect">
            <a:avLst/>
          </a:prstGeom>
        </p:spPr>
      </p:pic>
      <p:sp>
        <p:nvSpPr>
          <p:cNvPr id="3" name="Content Placeholder 2"/>
          <p:cNvSpPr>
            <a:spLocks noGrp="1"/>
          </p:cNvSpPr>
          <p:nvPr>
            <p:ph sz="quarter" idx="11"/>
          </p:nvPr>
        </p:nvSpPr>
        <p:spPr/>
        <p:txBody>
          <a:bodyPr>
            <a:normAutofit fontScale="92500" lnSpcReduction="20000"/>
          </a:bodyPr>
          <a:lstStyle/>
          <a:p>
            <a:pPr algn="ctr"/>
            <a:r>
              <a:rPr lang="en-US" sz="2800" dirty="0" smtClean="0">
                <a:solidFill>
                  <a:srgbClr val="043253"/>
                </a:solidFill>
              </a:rPr>
              <a:t>IGT Material Weakness</a:t>
            </a:r>
          </a:p>
          <a:p>
            <a:pPr algn="ctr"/>
            <a:r>
              <a:rPr lang="en-US" sz="2000" dirty="0" smtClean="0">
                <a:solidFill>
                  <a:srgbClr val="036A37"/>
                </a:solidFill>
              </a:rPr>
              <a:t>History of Material Weakness for the U.S. Government</a:t>
            </a:r>
          </a:p>
          <a:p>
            <a:endParaRPr lang="en-US" dirty="0"/>
          </a:p>
        </p:txBody>
      </p:sp>
      <p:sp>
        <p:nvSpPr>
          <p:cNvPr id="11" name="Content Placeholder 2"/>
          <p:cNvSpPr txBox="1">
            <a:spLocks/>
          </p:cNvSpPr>
          <p:nvPr/>
        </p:nvSpPr>
        <p:spPr>
          <a:xfrm>
            <a:off x="228600" y="1035886"/>
            <a:ext cx="8544799" cy="4878344"/>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R="0" lvl="0" algn="l" defTabSz="914400" rtl="0" eaLnBrk="1" fontAlgn="auto" latinLnBrk="0" hangingPunct="1">
              <a:lnSpc>
                <a:spcPct val="100000"/>
              </a:lnSpc>
              <a:spcBef>
                <a:spcPct val="20000"/>
              </a:spcBef>
              <a:spcAft>
                <a:spcPts val="0"/>
              </a:spcAft>
              <a:buClrTx/>
              <a:buSzPct val="85000"/>
              <a:buFont typeface="Wingdings" panose="05000000000000000000" pitchFamily="2" charset="2"/>
              <a:buChar char="§"/>
              <a:tabLst/>
              <a:defRPr/>
            </a:pPr>
            <a:r>
              <a:rPr kumimoji="0" lang="en-US" sz="1800" b="0" i="0" u="none" strike="noStrike" kern="1200" cap="none" spc="0" normalizeH="0" baseline="0" noProof="0" dirty="0" smtClean="0">
                <a:ln>
                  <a:noFill/>
                </a:ln>
                <a:solidFill>
                  <a:srgbClr val="292934"/>
                </a:solidFill>
                <a:effectLst/>
                <a:uLnTx/>
                <a:uFillTx/>
                <a:latin typeface="Arial"/>
                <a:ea typeface="+mn-ea"/>
                <a:cs typeface="+mn-cs"/>
              </a:rPr>
              <a:t>As it has for each of the past </a:t>
            </a:r>
            <a:r>
              <a:rPr lang="en-US" sz="1800" b="1" dirty="0" smtClean="0">
                <a:solidFill>
                  <a:srgbClr val="292934"/>
                </a:solidFill>
                <a:latin typeface="Arial"/>
              </a:rPr>
              <a:t>21</a:t>
            </a:r>
            <a:r>
              <a:rPr kumimoji="0" lang="en-US" sz="1800" b="1" i="0" u="none" strike="noStrike" kern="1200" cap="none" spc="0" normalizeH="0" baseline="0" noProof="0" dirty="0" smtClean="0">
                <a:ln>
                  <a:noFill/>
                </a:ln>
                <a:solidFill>
                  <a:srgbClr val="292934"/>
                </a:solidFill>
                <a:effectLst/>
                <a:uLnTx/>
                <a:uFillTx/>
                <a:latin typeface="Arial"/>
                <a:ea typeface="+mn-ea"/>
                <a:cs typeface="+mn-cs"/>
              </a:rPr>
              <a:t> fiscal years</a:t>
            </a:r>
            <a:r>
              <a:rPr kumimoji="0" lang="en-US" sz="1800" b="0" i="0" u="none" strike="noStrike" kern="1200" cap="none" spc="0" normalizeH="0" baseline="0" noProof="0" dirty="0" smtClean="0">
                <a:ln>
                  <a:noFill/>
                </a:ln>
                <a:solidFill>
                  <a:srgbClr val="292934"/>
                </a:solidFill>
                <a:effectLst/>
                <a:uLnTx/>
                <a:uFillTx/>
                <a:latin typeface="Arial"/>
                <a:ea typeface="+mn-ea"/>
                <a:cs typeface="+mn-cs"/>
              </a:rPr>
              <a:t>, the U.S. Government Accountability Office (GAO) issued a disclaimer of opinion on the FY 2017 Financial Report of the U.S. Government. In its report, GAO cited the government's difficulty to "</a:t>
            </a:r>
            <a:r>
              <a:rPr kumimoji="0" lang="en-US" sz="1800" b="1" i="1" u="none" strike="noStrike" kern="1200" cap="none" spc="0" normalizeH="0" baseline="0" noProof="0" dirty="0" smtClean="0">
                <a:ln>
                  <a:noFill/>
                </a:ln>
                <a:solidFill>
                  <a:srgbClr val="292934"/>
                </a:solidFill>
                <a:effectLst/>
                <a:uLnTx/>
                <a:uFillTx/>
                <a:latin typeface="Arial"/>
                <a:ea typeface="+mn-ea"/>
                <a:cs typeface="+mn-cs"/>
              </a:rPr>
              <a:t>adequately account for and reconcile intragovernmental activity and balances between federal entities</a:t>
            </a:r>
            <a:r>
              <a:rPr kumimoji="0" lang="en-US" sz="1800" b="0" i="0" u="none" strike="noStrike" kern="1200" cap="none" spc="0" normalizeH="0" baseline="0" noProof="0" dirty="0" smtClean="0">
                <a:ln>
                  <a:noFill/>
                </a:ln>
                <a:solidFill>
                  <a:srgbClr val="292934"/>
                </a:solidFill>
                <a:effectLst/>
                <a:uLnTx/>
                <a:uFillTx/>
                <a:latin typeface="Arial"/>
                <a:ea typeface="+mn-ea"/>
                <a:cs typeface="+mn-cs"/>
              </a:rPr>
              <a:t>"</a:t>
            </a:r>
            <a:r>
              <a:rPr kumimoji="0" lang="en-US" sz="1800" b="1" i="0" u="none" strike="noStrike" kern="1200" cap="none" spc="0" normalizeH="0" baseline="0" noProof="0" dirty="0" smtClean="0">
                <a:ln>
                  <a:noFill/>
                </a:ln>
                <a:solidFill>
                  <a:srgbClr val="292934"/>
                </a:solidFill>
                <a:effectLst/>
                <a:uLnTx/>
                <a:uFillTx/>
                <a:latin typeface="Arial"/>
                <a:ea typeface="+mn-ea"/>
                <a:cs typeface="+mn-cs"/>
              </a:rPr>
              <a:t> </a:t>
            </a:r>
            <a:r>
              <a:rPr kumimoji="0" lang="en-US" sz="1800" b="0" i="0" u="none" strike="noStrike" kern="1200" cap="none" spc="0" normalizeH="0" baseline="0" noProof="0" dirty="0" smtClean="0">
                <a:ln>
                  <a:noFill/>
                </a:ln>
                <a:solidFill>
                  <a:srgbClr val="292934"/>
                </a:solidFill>
                <a:effectLst/>
                <a:uLnTx/>
                <a:uFillTx/>
                <a:latin typeface="Arial"/>
                <a:ea typeface="+mn-ea"/>
                <a:cs typeface="+mn-cs"/>
              </a:rPr>
              <a:t>as a material weakness and a major impediment to expressing an opinion.</a:t>
            </a:r>
          </a:p>
          <a:p>
            <a:pPr marL="182880" marR="0" lvl="0" indent="-182880" algn="l" defTabSz="914400" rtl="0" eaLnBrk="1" fontAlgn="auto" latinLnBrk="0" hangingPunct="1">
              <a:lnSpc>
                <a:spcPct val="100000"/>
              </a:lnSpc>
              <a:spcBef>
                <a:spcPct val="20000"/>
              </a:spcBef>
              <a:spcAft>
                <a:spcPts val="0"/>
              </a:spcAft>
              <a:buClr>
                <a:srgbClr val="9D9F98"/>
              </a:buClr>
              <a:buSzPct val="85000"/>
              <a:buFont typeface="Arial" pitchFamily="34" charset="0"/>
              <a:buChar char="•"/>
              <a:tabLst/>
              <a:defRPr/>
            </a:pPr>
            <a:endParaRPr kumimoji="0" lang="en-US" sz="1600" b="0" i="0" u="none" strike="noStrike" kern="1200" cap="none" spc="0" normalizeH="0" baseline="0" noProof="0" dirty="0" smtClean="0">
              <a:ln>
                <a:noFill/>
              </a:ln>
              <a:solidFill>
                <a:srgbClr val="292934"/>
              </a:solidFill>
              <a:effectLst/>
              <a:uLnTx/>
              <a:uFillTx/>
              <a:latin typeface="Arial"/>
              <a:ea typeface="+mn-ea"/>
              <a:cs typeface="+mn-cs"/>
            </a:endParaRPr>
          </a:p>
          <a:p>
            <a:pPr marL="182880" marR="0" lvl="0" indent="-182880" algn="l" defTabSz="914400" rtl="0" eaLnBrk="1" fontAlgn="auto" latinLnBrk="0" hangingPunct="1">
              <a:lnSpc>
                <a:spcPct val="100000"/>
              </a:lnSpc>
              <a:spcBef>
                <a:spcPct val="20000"/>
              </a:spcBef>
              <a:spcAft>
                <a:spcPts val="0"/>
              </a:spcAft>
              <a:buClr>
                <a:srgbClr val="9D9F98"/>
              </a:buClr>
              <a:buSzPct val="85000"/>
              <a:buFont typeface="Arial" pitchFamily="34" charset="0"/>
              <a:buChar char="•"/>
              <a:tabLst/>
              <a:defRPr/>
            </a:pPr>
            <a:endParaRPr kumimoji="0" lang="en-US" sz="1600" b="0" i="0" u="none" strike="noStrike" kern="1200" cap="none" spc="0" normalizeH="0" baseline="0" noProof="0" dirty="0" smtClean="0">
              <a:ln>
                <a:noFill/>
              </a:ln>
              <a:solidFill>
                <a:srgbClr val="292934"/>
              </a:solidFill>
              <a:effectLst/>
              <a:uLnTx/>
              <a:uFillTx/>
              <a:latin typeface="Arial"/>
              <a:ea typeface="+mn-ea"/>
              <a:cs typeface="+mn-cs"/>
            </a:endParaRPr>
          </a:p>
          <a:p>
            <a:pPr marL="182880" marR="0" lvl="0" indent="-182880" algn="l" defTabSz="914400" rtl="0" eaLnBrk="1" fontAlgn="auto" latinLnBrk="0" hangingPunct="1">
              <a:lnSpc>
                <a:spcPct val="100000"/>
              </a:lnSpc>
              <a:spcBef>
                <a:spcPct val="20000"/>
              </a:spcBef>
              <a:spcAft>
                <a:spcPts val="0"/>
              </a:spcAft>
              <a:buClr>
                <a:srgbClr val="9D9F98"/>
              </a:buClr>
              <a:buSzPct val="85000"/>
              <a:buFont typeface="Arial" pitchFamily="34" charset="0"/>
              <a:buChar char="•"/>
              <a:tabLst/>
              <a:defRPr/>
            </a:pPr>
            <a:endParaRPr kumimoji="0" lang="en-US" sz="1600" b="0" i="0" u="none" strike="noStrike" kern="1200" cap="none" spc="0" normalizeH="0" baseline="0" noProof="0" dirty="0">
              <a:ln>
                <a:noFill/>
              </a:ln>
              <a:solidFill>
                <a:srgbClr val="292934"/>
              </a:solidFill>
              <a:effectLst/>
              <a:uLnTx/>
              <a:uFillTx/>
              <a:latin typeface="Arial"/>
              <a:ea typeface="+mn-ea"/>
              <a:cs typeface="+mn-cs"/>
            </a:endParaRPr>
          </a:p>
        </p:txBody>
      </p:sp>
      <p:sp>
        <p:nvSpPr>
          <p:cNvPr id="14" name="Oval 13"/>
          <p:cNvSpPr/>
          <p:nvPr/>
        </p:nvSpPr>
        <p:spPr bwMode="auto">
          <a:xfrm>
            <a:off x="244182" y="3712657"/>
            <a:ext cx="1849950" cy="690960"/>
          </a:xfrm>
          <a:prstGeom prst="ellipse">
            <a:avLst/>
          </a:prstGeom>
          <a:noFill/>
          <a:ln w="19050" cap="sq" cmpd="sng" algn="ctr">
            <a:noFill/>
            <a:prstDash val="solid"/>
            <a:round/>
            <a:headEnd type="none" w="sm" len="sm"/>
            <a:tailEnd type="none" w="sm" len="sm"/>
          </a:ln>
          <a:effectLst/>
          <a:ex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chemeClr val="bg1"/>
                </a:solidFill>
                <a:effectLst/>
                <a:uLnTx/>
                <a:uFillTx/>
                <a:latin typeface="Albertus Extra Bold" pitchFamily="34" charset="0"/>
              </a:rPr>
              <a:t>DoD</a:t>
            </a:r>
          </a:p>
        </p:txBody>
      </p:sp>
      <p:sp>
        <p:nvSpPr>
          <p:cNvPr id="15" name="Oval 14"/>
          <p:cNvSpPr/>
          <p:nvPr/>
        </p:nvSpPr>
        <p:spPr bwMode="auto">
          <a:xfrm>
            <a:off x="2270593" y="3703869"/>
            <a:ext cx="1849950" cy="669783"/>
          </a:xfrm>
          <a:prstGeom prst="ellipse">
            <a:avLst/>
          </a:prstGeom>
          <a:noFill/>
          <a:ln w="19050" cap="sq" cmpd="sng" algn="ctr">
            <a:noFill/>
            <a:prstDash val="solid"/>
            <a:round/>
            <a:headEnd type="none" w="sm" len="sm"/>
            <a:tailEnd type="none" w="sm" len="sm"/>
          </a:ln>
          <a:effectLst/>
          <a:ex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chemeClr val="bg1"/>
                </a:solidFill>
                <a:effectLst/>
                <a:uLnTx/>
                <a:uFillTx/>
                <a:latin typeface="Albertus Extra Bold" pitchFamily="34" charset="0"/>
              </a:rPr>
              <a:t>Compilation</a:t>
            </a:r>
          </a:p>
        </p:txBody>
      </p:sp>
      <p:sp>
        <p:nvSpPr>
          <p:cNvPr id="17" name="Oval 16"/>
          <p:cNvSpPr/>
          <p:nvPr/>
        </p:nvSpPr>
        <p:spPr bwMode="auto">
          <a:xfrm>
            <a:off x="4334263" y="3846540"/>
            <a:ext cx="1849950" cy="408937"/>
          </a:xfrm>
          <a:prstGeom prst="ellipse">
            <a:avLst/>
          </a:prstGeom>
          <a:noFill/>
          <a:ln w="19050" cap="sq" cmpd="sng" algn="ctr">
            <a:noFill/>
            <a:prstDash val="solid"/>
            <a:round/>
            <a:headEnd type="none" w="sm" len="sm"/>
            <a:tailEnd type="none" w="sm" len="sm"/>
          </a:ln>
          <a:effectLst/>
          <a:ex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chemeClr val="bg1"/>
                </a:solidFill>
                <a:effectLst/>
                <a:uLnTx/>
                <a:uFillTx/>
                <a:latin typeface="Albertus Extra Bold" pitchFamily="34" charset="0"/>
              </a:rPr>
              <a:t>IGT</a:t>
            </a:r>
          </a:p>
        </p:txBody>
      </p:sp>
      <p:sp>
        <p:nvSpPr>
          <p:cNvPr id="18" name="Content Placeholder 2"/>
          <p:cNvSpPr txBox="1">
            <a:spLocks/>
          </p:cNvSpPr>
          <p:nvPr/>
        </p:nvSpPr>
        <p:spPr>
          <a:xfrm>
            <a:off x="363494" y="2913464"/>
            <a:ext cx="5459792" cy="685800"/>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b="1" u="sng" dirty="0" smtClean="0">
                <a:solidFill>
                  <a:srgbClr val="292934"/>
                </a:solidFill>
                <a:effectLst>
                  <a:outerShdw blurRad="38100" dist="38100" dir="2700000" algn="tl">
                    <a:srgbClr val="000000">
                      <a:alpha val="43137"/>
                    </a:srgbClr>
                  </a:outerShdw>
                </a:effectLst>
                <a:latin typeface="Arial"/>
              </a:rPr>
              <a:t>Three Primary Impediments</a:t>
            </a:r>
            <a:endParaRPr lang="en-US" sz="2800" b="1" u="sng" dirty="0">
              <a:solidFill>
                <a:srgbClr val="292934"/>
              </a:solidFill>
              <a:effectLst>
                <a:outerShdw blurRad="38100" dist="38100" dir="2700000" algn="tl">
                  <a:srgbClr val="000000">
                    <a:alpha val="43137"/>
                  </a:srgbClr>
                </a:outerShdw>
              </a:effectLst>
              <a:latin typeface="Arial"/>
            </a:endParaRPr>
          </a:p>
        </p:txBody>
      </p:sp>
      <p:pic>
        <p:nvPicPr>
          <p:cNvPr id="16" name="Picture 15"/>
          <p:cNvPicPr/>
          <p:nvPr/>
        </p:nvPicPr>
        <p:blipFill>
          <a:blip r:embed="rId5">
            <a:extLst>
              <a:ext uri="{28A0092B-C50C-407E-A947-70E740481C1C}">
                <a14:useLocalDpi xmlns:a14="http://schemas.microsoft.com/office/drawing/2010/main" val="0"/>
              </a:ext>
            </a:extLst>
          </a:blip>
          <a:stretch>
            <a:fillRect/>
          </a:stretch>
        </p:blipFill>
        <p:spPr>
          <a:xfrm>
            <a:off x="7105092" y="3339694"/>
            <a:ext cx="1886507" cy="2319856"/>
          </a:xfrm>
          <a:prstGeom prst="rect">
            <a:avLst/>
          </a:prstGeom>
        </p:spPr>
      </p:pic>
      <p:sp>
        <p:nvSpPr>
          <p:cNvPr id="23" name="TextBox 22"/>
          <p:cNvSpPr txBox="1"/>
          <p:nvPr/>
        </p:nvSpPr>
        <p:spPr>
          <a:xfrm rot="2568956">
            <a:off x="6554648" y="4305615"/>
            <a:ext cx="3095823" cy="646331"/>
          </a:xfrm>
          <a:prstGeom prst="rect">
            <a:avLst/>
          </a:prstGeom>
          <a:noFill/>
        </p:spPr>
        <p:txBody>
          <a:bodyPr wrap="square" rtlCol="0">
            <a:spAutoFit/>
          </a:bodyPr>
          <a:lstStyle/>
          <a:p>
            <a:pPr algn="ctr"/>
            <a:r>
              <a:rPr lang="en-US" sz="3600" b="1" dirty="0" smtClean="0">
                <a:solidFill>
                  <a:srgbClr val="FF0000"/>
                </a:solidFill>
              </a:rPr>
              <a:t>Disclaimer</a:t>
            </a:r>
            <a:endParaRPr lang="en-US" sz="3200" b="1" dirty="0">
              <a:solidFill>
                <a:srgbClr val="FF0000"/>
              </a:solidFill>
            </a:endParaRPr>
          </a:p>
        </p:txBody>
      </p:sp>
    </p:spTree>
    <p:extLst>
      <p:ext uri="{BB962C8B-B14F-4D97-AF65-F5344CB8AC3E}">
        <p14:creationId xmlns:p14="http://schemas.microsoft.com/office/powerpoint/2010/main" val="9394585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192506" y="1066800"/>
            <a:ext cx="8722894" cy="5334000"/>
          </a:xfrm>
        </p:spPr>
        <p:txBody>
          <a:bodyPr rIns="0"/>
          <a:lstStyle/>
          <a:p>
            <a:pPr marL="457200" lvl="1" indent="0">
              <a:spcBef>
                <a:spcPts val="300"/>
              </a:spcBef>
              <a:spcAft>
                <a:spcPts val="300"/>
              </a:spcAft>
              <a:buNone/>
            </a:pPr>
            <a:r>
              <a:rPr lang="en-US" sz="2000" b="1" dirty="0" smtClean="0"/>
              <a:t>Debbie Daniell</a:t>
            </a:r>
          </a:p>
          <a:p>
            <a:pPr marL="914400" lvl="2" indent="0">
              <a:spcBef>
                <a:spcPts val="300"/>
              </a:spcBef>
              <a:spcAft>
                <a:spcPts val="300"/>
              </a:spcAft>
              <a:buNone/>
            </a:pPr>
            <a:r>
              <a:rPr lang="en-US" sz="1600" dirty="0" smtClean="0"/>
              <a:t>Director – Agency Reporting and Analysis Division</a:t>
            </a:r>
          </a:p>
          <a:p>
            <a:pPr marL="914400" lvl="2" indent="0">
              <a:spcBef>
                <a:spcPts val="300"/>
              </a:spcBef>
              <a:spcAft>
                <a:spcPts val="300"/>
              </a:spcAft>
              <a:buNone/>
            </a:pPr>
            <a:r>
              <a:rPr lang="en-US" sz="1600" dirty="0" smtClean="0"/>
              <a:t>Department of the Treasury – Fiscal Service</a:t>
            </a:r>
          </a:p>
          <a:p>
            <a:pPr marL="914400" lvl="2" indent="0">
              <a:spcBef>
                <a:spcPts val="300"/>
              </a:spcBef>
              <a:spcAft>
                <a:spcPts val="300"/>
              </a:spcAft>
              <a:buNone/>
            </a:pPr>
            <a:r>
              <a:rPr lang="en-US" sz="1600" dirty="0" smtClean="0"/>
              <a:t>	</a:t>
            </a:r>
            <a:r>
              <a:rPr lang="en-US" sz="1600" b="1" dirty="0" smtClean="0"/>
              <a:t>Oracle Sub-Working Group Lead</a:t>
            </a:r>
            <a:endParaRPr lang="en-US" sz="1800" b="1" dirty="0" smtClean="0"/>
          </a:p>
          <a:p>
            <a:pPr marL="457200" lvl="1" indent="0">
              <a:spcBef>
                <a:spcPts val="300"/>
              </a:spcBef>
              <a:spcAft>
                <a:spcPts val="300"/>
              </a:spcAft>
              <a:buNone/>
            </a:pPr>
            <a:endParaRPr lang="en-US" sz="1800" b="1" dirty="0" smtClean="0"/>
          </a:p>
          <a:p>
            <a:pPr marL="457200" lvl="1" indent="0">
              <a:spcBef>
                <a:spcPts val="300"/>
              </a:spcBef>
              <a:spcAft>
                <a:spcPts val="300"/>
              </a:spcAft>
              <a:buNone/>
            </a:pPr>
            <a:r>
              <a:rPr lang="en-US" sz="2000" b="1" dirty="0" smtClean="0"/>
              <a:t>Reed Waller</a:t>
            </a:r>
          </a:p>
          <a:p>
            <a:pPr marL="914400" lvl="2" indent="0">
              <a:spcBef>
                <a:spcPts val="300"/>
              </a:spcBef>
              <a:spcAft>
                <a:spcPts val="300"/>
              </a:spcAft>
              <a:buNone/>
            </a:pPr>
            <a:r>
              <a:rPr lang="en-US" sz="1600" dirty="0" smtClean="0"/>
              <a:t>Assistant Director, Financial Management Initiatives Group</a:t>
            </a:r>
          </a:p>
          <a:p>
            <a:pPr marL="914400" lvl="2" indent="0">
              <a:spcBef>
                <a:spcPts val="300"/>
              </a:spcBef>
              <a:spcAft>
                <a:spcPts val="300"/>
              </a:spcAft>
              <a:buNone/>
            </a:pPr>
            <a:r>
              <a:rPr lang="en-US" sz="1600" dirty="0" smtClean="0"/>
              <a:t>U.S</a:t>
            </a:r>
            <a:r>
              <a:rPr lang="en-US" sz="1600" dirty="0"/>
              <a:t>. Department of </a:t>
            </a:r>
            <a:r>
              <a:rPr lang="en-US" sz="1600" dirty="0" smtClean="0"/>
              <a:t>Justice - Finance Staff, Justice Management Division</a:t>
            </a:r>
          </a:p>
          <a:p>
            <a:pPr marL="914400" lvl="2" indent="0">
              <a:spcBef>
                <a:spcPts val="300"/>
              </a:spcBef>
              <a:spcAft>
                <a:spcPts val="300"/>
              </a:spcAft>
              <a:buNone/>
            </a:pPr>
            <a:r>
              <a:rPr lang="en-US" sz="1600" dirty="0"/>
              <a:t>	</a:t>
            </a:r>
            <a:r>
              <a:rPr lang="en-US" sz="1600" b="1" dirty="0" smtClean="0"/>
              <a:t>CGI-Momentum Sub-Working Group Lead</a:t>
            </a:r>
          </a:p>
          <a:p>
            <a:pPr marL="457200" lvl="1" indent="0">
              <a:spcBef>
                <a:spcPts val="300"/>
              </a:spcBef>
              <a:spcAft>
                <a:spcPts val="300"/>
              </a:spcAft>
              <a:buNone/>
            </a:pPr>
            <a:endParaRPr lang="en-US" sz="1800" b="1" dirty="0" smtClean="0"/>
          </a:p>
        </p:txBody>
      </p:sp>
      <p:sp>
        <p:nvSpPr>
          <p:cNvPr id="3" name="Content Placeholder 2"/>
          <p:cNvSpPr>
            <a:spLocks noGrp="1"/>
          </p:cNvSpPr>
          <p:nvPr>
            <p:ph sz="quarter" idx="11"/>
          </p:nvPr>
        </p:nvSpPr>
        <p:spPr/>
        <p:txBody>
          <a:bodyPr/>
          <a:lstStyle/>
          <a:p>
            <a:pPr algn="ctr"/>
            <a:r>
              <a:rPr lang="en-US" dirty="0" smtClean="0"/>
              <a:t>FMSC Sub-Working Group Chairs</a:t>
            </a:r>
            <a:r>
              <a:rPr lang="en-US" b="1" dirty="0" smtClean="0"/>
              <a:t>	</a:t>
            </a:r>
            <a:endParaRPr lang="en-US" b="1" dirty="0"/>
          </a:p>
        </p:txBody>
      </p:sp>
    </p:spTree>
    <p:extLst>
      <p:ext uri="{BB962C8B-B14F-4D97-AF65-F5344CB8AC3E}">
        <p14:creationId xmlns:p14="http://schemas.microsoft.com/office/powerpoint/2010/main" val="1081212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normAutofit fontScale="55000" lnSpcReduction="20000"/>
          </a:bodyPr>
          <a:lstStyle/>
          <a:p>
            <a:pPr algn="ctr"/>
            <a:r>
              <a:rPr lang="en-US" sz="5100" dirty="0">
                <a:solidFill>
                  <a:srgbClr val="043253"/>
                </a:solidFill>
              </a:rPr>
              <a:t>IGT Material Weakness</a:t>
            </a:r>
          </a:p>
          <a:p>
            <a:pPr algn="ctr"/>
            <a:r>
              <a:rPr lang="en-US" dirty="0" smtClean="0">
                <a:solidFill>
                  <a:srgbClr val="036A37"/>
                </a:solidFill>
              </a:rPr>
              <a:t>The Issue</a:t>
            </a:r>
            <a:endParaRPr lang="en-US" dirty="0">
              <a:solidFill>
                <a:srgbClr val="036A37"/>
              </a:solidFill>
            </a:endParaRPr>
          </a:p>
          <a:p>
            <a:endParaRPr lang="en-US" dirty="0"/>
          </a:p>
        </p:txBody>
      </p:sp>
      <p:sp>
        <p:nvSpPr>
          <p:cNvPr id="7" name="Vertical Scroll 6"/>
          <p:cNvSpPr/>
          <p:nvPr/>
        </p:nvSpPr>
        <p:spPr>
          <a:xfrm>
            <a:off x="1066800" y="1447800"/>
            <a:ext cx="6781800" cy="4191000"/>
          </a:xfrm>
          <a:prstGeom prst="vertic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
            </a:r>
            <a:br>
              <a:rPr lang="en-US" sz="2400" dirty="0" smtClean="0"/>
            </a:br>
            <a:r>
              <a:rPr lang="en-US" sz="2400" dirty="0" smtClean="0"/>
              <a:t>“If </a:t>
            </a:r>
            <a:r>
              <a:rPr lang="en-US" sz="2400" dirty="0"/>
              <a:t>two federal entities engaged in an intragovernmental transaction do not both record the same intragovernmental transaction in the same year and for the same amount, the intragovernmental transactions will not be in agreement, resulting in errors in the consolidated financial statements</a:t>
            </a:r>
            <a:r>
              <a:rPr lang="en-US" sz="2400" dirty="0" smtClean="0"/>
              <a:t>.”</a:t>
            </a:r>
          </a:p>
          <a:p>
            <a:pPr algn="ctr"/>
            <a:endParaRPr lang="en-US" sz="1400" dirty="0" smtClean="0"/>
          </a:p>
          <a:p>
            <a:pPr algn="r"/>
            <a:r>
              <a:rPr lang="en-US" sz="1100" dirty="0" smtClean="0"/>
              <a:t> -  FY 2017 U.S</a:t>
            </a:r>
            <a:r>
              <a:rPr lang="en-US" sz="1100" dirty="0"/>
              <a:t>. GOVERNMENT ACCOUNTABILITY OFFICE INDEPENDENT AUDITOR’S REPORT</a:t>
            </a:r>
          </a:p>
        </p:txBody>
      </p:sp>
      <p:sp>
        <p:nvSpPr>
          <p:cNvPr id="6" name="Content Placeholder 2"/>
          <p:cNvSpPr txBox="1">
            <a:spLocks/>
          </p:cNvSpPr>
          <p:nvPr/>
        </p:nvSpPr>
        <p:spPr>
          <a:xfrm>
            <a:off x="1981200" y="1295400"/>
            <a:ext cx="5459792" cy="685800"/>
          </a:xfrm>
          <a:prstGeom prst="rect">
            <a:avLst/>
          </a:prstGeom>
        </p:spPr>
        <p:txBody>
          <a:bodyPr vert="horz" lIns="91440" tIns="45720" rIns="91440" bIns="45720" rtlCol="0" anchor="ctr">
            <a:normAutofit fontScale="92500"/>
          </a:bodyPr>
          <a:lstStyle>
            <a:defPPr>
              <a:defRPr lang="en-US"/>
            </a:defPPr>
            <a:lvl1pPr marL="0" algn="ct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b="1" u="sng" dirty="0" smtClean="0">
                <a:solidFill>
                  <a:srgbClr val="292934"/>
                </a:solidFill>
                <a:effectLst>
                  <a:outerShdw blurRad="38100" dist="38100" dir="2700000" algn="tl">
                    <a:srgbClr val="000000">
                      <a:alpha val="43137"/>
                    </a:srgbClr>
                  </a:outerShdw>
                </a:effectLst>
                <a:latin typeface="Arial"/>
              </a:rPr>
              <a:t>The Simplicity of the IGT Issue:</a:t>
            </a:r>
            <a:endParaRPr lang="en-US" sz="2800" b="1" u="sng" dirty="0">
              <a:solidFill>
                <a:srgbClr val="292934"/>
              </a:solidFill>
              <a:effectLst>
                <a:outerShdw blurRad="38100" dist="38100" dir="2700000" algn="tl">
                  <a:srgbClr val="000000">
                    <a:alpha val="43137"/>
                  </a:srgbClr>
                </a:outerShdw>
              </a:effectLst>
              <a:latin typeface="Arial"/>
            </a:endParaRPr>
          </a:p>
        </p:txBody>
      </p:sp>
    </p:spTree>
    <p:extLst>
      <p:ext uri="{BB962C8B-B14F-4D97-AF65-F5344CB8AC3E}">
        <p14:creationId xmlns:p14="http://schemas.microsoft.com/office/powerpoint/2010/main" val="338404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noAutofit/>
          </a:bodyPr>
          <a:lstStyle/>
          <a:p>
            <a:pPr algn="ctr"/>
            <a:r>
              <a:rPr lang="en-US" dirty="0" smtClean="0">
                <a:solidFill>
                  <a:srgbClr val="043253"/>
                </a:solidFill>
              </a:rPr>
              <a:t>The Issue</a:t>
            </a:r>
            <a:endParaRPr lang="en-US" dirty="0">
              <a:solidFill>
                <a:srgbClr val="043253"/>
              </a:solidFill>
            </a:endParaRPr>
          </a:p>
          <a:p>
            <a:endParaRPr lang="en-US" sz="4000" b="1" dirty="0">
              <a:solidFill>
                <a:srgbClr val="036A37"/>
              </a:solidFill>
            </a:endParaRPr>
          </a:p>
          <a:p>
            <a:endParaRPr lang="en-US" sz="4000" b="1" dirty="0"/>
          </a:p>
        </p:txBody>
      </p:sp>
      <p:sp>
        <p:nvSpPr>
          <p:cNvPr id="6" name="Content Placeholder 2"/>
          <p:cNvSpPr txBox="1">
            <a:spLocks/>
          </p:cNvSpPr>
          <p:nvPr/>
        </p:nvSpPr>
        <p:spPr>
          <a:xfrm>
            <a:off x="311388" y="1030147"/>
            <a:ext cx="8458200" cy="4648200"/>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800" b="1" u="sng" dirty="0">
              <a:solidFill>
                <a:srgbClr val="292934"/>
              </a:solidFill>
              <a:effectLst>
                <a:outerShdw blurRad="38100" dist="38100" dir="2700000" algn="tl">
                  <a:srgbClr val="000000">
                    <a:alpha val="43137"/>
                  </a:srgbClr>
                </a:outerShdw>
              </a:effectLst>
              <a:latin typeface="Arial"/>
            </a:endParaRPr>
          </a:p>
        </p:txBody>
      </p:sp>
      <p:sp>
        <p:nvSpPr>
          <p:cNvPr id="2" name="Rectangle 1"/>
          <p:cNvSpPr/>
          <p:nvPr/>
        </p:nvSpPr>
        <p:spPr>
          <a:xfrm rot="20609151">
            <a:off x="-457788" y="2614257"/>
            <a:ext cx="9996553" cy="1446550"/>
          </a:xfrm>
          <a:prstGeom prst="rect">
            <a:avLst/>
          </a:prstGeom>
          <a:noFill/>
        </p:spPr>
        <p:txBody>
          <a:bodyPr wrap="square" lIns="91440" tIns="45720" rIns="91440" bIns="45720">
            <a:spAutoFit/>
          </a:bodyPr>
          <a:lstStyle/>
          <a:p>
            <a:pPr algn="ctr"/>
            <a:r>
              <a:rPr lang="en-US" sz="8800" b="1" cap="none" spc="0" dirty="0" err="1" smtClean="0">
                <a:ln w="10541" cmpd="sng">
                  <a:solidFill>
                    <a:schemeClr val="accent1">
                      <a:shade val="88000"/>
                      <a:satMod val="110000"/>
                    </a:schemeClr>
                  </a:solidFill>
                  <a:prstDash val="solid"/>
                </a:ln>
                <a:gradFill flip="none" rotWithShape="1">
                  <a:gsLst>
                    <a:gs pos="0">
                      <a:srgbClr val="AFFFD1"/>
                    </a:gs>
                    <a:gs pos="50000">
                      <a:srgbClr val="036A37">
                        <a:shade val="67500"/>
                        <a:satMod val="115000"/>
                      </a:srgbClr>
                    </a:gs>
                    <a:gs pos="100000">
                      <a:schemeClr val="accent3">
                        <a:lumMod val="40000"/>
                        <a:lumOff val="60000"/>
                      </a:schemeClr>
                    </a:gs>
                  </a:gsLst>
                  <a:lin ang="5400000" scaled="1"/>
                  <a:tileRect/>
                </a:gradFill>
                <a:effectLst/>
                <a:latin typeface="Arial"/>
              </a:rPr>
              <a:t>IGT</a:t>
            </a:r>
            <a:r>
              <a:rPr lang="en-US" sz="8800" b="1" cap="none" spc="0" dirty="0" smtClean="0">
                <a:ln w="10541" cmpd="sng">
                  <a:solidFill>
                    <a:schemeClr val="accent1">
                      <a:shade val="88000"/>
                      <a:satMod val="110000"/>
                    </a:schemeClr>
                  </a:solidFill>
                  <a:prstDash val="solid"/>
                </a:ln>
                <a:gradFill flip="none" rotWithShape="1">
                  <a:gsLst>
                    <a:gs pos="0">
                      <a:srgbClr val="AFFFD1"/>
                    </a:gs>
                    <a:gs pos="50000">
                      <a:srgbClr val="036A37">
                        <a:shade val="67500"/>
                        <a:satMod val="115000"/>
                      </a:srgbClr>
                    </a:gs>
                    <a:gs pos="100000">
                      <a:schemeClr val="accent3">
                        <a:lumMod val="40000"/>
                        <a:lumOff val="60000"/>
                      </a:schemeClr>
                    </a:gs>
                  </a:gsLst>
                  <a:lin ang="5400000" scaled="1"/>
                  <a:tileRect/>
                </a:gradFill>
                <a:effectLst/>
                <a:latin typeface="Arial"/>
              </a:rPr>
              <a:t> Data Quality</a:t>
            </a:r>
            <a:endParaRPr lang="en-US" sz="8800" b="1" cap="none" spc="0" dirty="0">
              <a:ln w="10541" cmpd="sng">
                <a:solidFill>
                  <a:schemeClr val="accent1">
                    <a:shade val="88000"/>
                    <a:satMod val="110000"/>
                  </a:schemeClr>
                </a:solidFill>
                <a:prstDash val="solid"/>
              </a:ln>
              <a:gradFill flip="none" rotWithShape="1">
                <a:gsLst>
                  <a:gs pos="0">
                    <a:srgbClr val="AFFFD1"/>
                  </a:gs>
                  <a:gs pos="50000">
                    <a:srgbClr val="036A37">
                      <a:shade val="67500"/>
                      <a:satMod val="115000"/>
                    </a:srgbClr>
                  </a:gs>
                  <a:gs pos="100000">
                    <a:schemeClr val="accent3">
                      <a:lumMod val="40000"/>
                      <a:lumOff val="60000"/>
                    </a:schemeClr>
                  </a:gs>
                </a:gsLst>
                <a:lin ang="5400000" scaled="1"/>
                <a:tileRect/>
              </a:gradFill>
              <a:effectLst/>
            </a:endParaRPr>
          </a:p>
        </p:txBody>
      </p:sp>
      <p:pic>
        <p:nvPicPr>
          <p:cNvPr id="1026" name="Picture 2" descr="C:\Users\kpottm01\AppData\Local\Microsoft\Windows\INetCache\IE\K3IYD079\hobie4_thum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2831" y="3777205"/>
            <a:ext cx="230505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006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0571" y="4038600"/>
            <a:ext cx="2748571"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1"/>
          </p:nvPr>
        </p:nvSpPr>
        <p:spPr/>
        <p:txBody>
          <a:bodyPr/>
          <a:lstStyle/>
          <a:p>
            <a:pPr algn="ctr">
              <a:lnSpc>
                <a:spcPct val="80000"/>
              </a:lnSpc>
            </a:pPr>
            <a:r>
              <a:rPr lang="en-US" sz="2600" dirty="0">
                <a:solidFill>
                  <a:srgbClr val="043253"/>
                </a:solidFill>
              </a:rPr>
              <a:t>Completing the IGT Model</a:t>
            </a:r>
          </a:p>
          <a:p>
            <a:pPr algn="ctr">
              <a:lnSpc>
                <a:spcPct val="80000"/>
              </a:lnSpc>
            </a:pPr>
            <a:r>
              <a:rPr lang="en-US" sz="1900" dirty="0">
                <a:solidFill>
                  <a:srgbClr val="036A37"/>
                </a:solidFill>
              </a:rPr>
              <a:t>IGT Accomplishments – Trend Analysis</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4286" y="1219200"/>
            <a:ext cx="4715729"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
          <p:cNvSpPr txBox="1">
            <a:spLocks noChangeArrowheads="1"/>
          </p:cNvSpPr>
          <p:nvPr/>
        </p:nvSpPr>
        <p:spPr bwMode="auto">
          <a:xfrm>
            <a:off x="189966" y="1219200"/>
            <a:ext cx="3930308" cy="12192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182880" rIns="91440" bIns="45720" anchor="t" anchorCtr="0">
            <a:noAutofit/>
          </a:bodyPr>
          <a:lstStyle/>
          <a:p>
            <a:pPr marL="0" marR="0" algn="ctr">
              <a:lnSpc>
                <a:spcPct val="107000"/>
              </a:lnSpc>
              <a:spcBef>
                <a:spcPts val="500"/>
              </a:spcBef>
              <a:spcAft>
                <a:spcPts val="800"/>
              </a:spcAft>
            </a:pPr>
            <a:r>
              <a:rPr lang="en-US" dirty="0" smtClean="0">
                <a:effectLst/>
                <a:latin typeface="Arial" panose="020B0604020202020204" pitchFamily="34" charset="0"/>
                <a:ea typeface="Calibri"/>
                <a:cs typeface="Arial" panose="020B0604020202020204" pitchFamily="34" charset="0"/>
              </a:rPr>
              <a:t>Pre-JV </a:t>
            </a:r>
            <a:r>
              <a:rPr lang="en-US" dirty="0">
                <a:effectLst/>
                <a:latin typeface="Arial" panose="020B0604020202020204" pitchFamily="34" charset="0"/>
                <a:ea typeface="Calibri"/>
                <a:cs typeface="Arial" panose="020B0604020202020204" pitchFamily="34" charset="0"/>
              </a:rPr>
              <a:t>Differences between FY16 and FY17 reduced by 23% or $321Billion.</a:t>
            </a:r>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845" y="2497137"/>
            <a:ext cx="3935688" cy="177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4773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35974" y="990601"/>
            <a:ext cx="8732935" cy="24384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marR="0" lvl="0" indent="0" fontAlgn="auto">
              <a:spcAft>
                <a:spcPts val="0"/>
              </a:spcAft>
              <a:buNone/>
              <a:tabLst/>
              <a:defRPr/>
            </a:pPr>
            <a:endParaRPr lang="en-US" sz="2000" dirty="0" smtClean="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947" y="1447800"/>
            <a:ext cx="4327494" cy="3200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1416" y="1447800"/>
            <a:ext cx="4327493" cy="3200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a:spLocks noGrp="1"/>
          </p:cNvSpPr>
          <p:nvPr>
            <p:ph sz="quarter" idx="11"/>
          </p:nvPr>
        </p:nvSpPr>
        <p:spPr>
          <a:xfrm>
            <a:off x="202304" y="152400"/>
            <a:ext cx="8686800" cy="685800"/>
          </a:xfrm>
        </p:spPr>
        <p:txBody>
          <a:bodyPr>
            <a:normAutofit fontScale="92500" lnSpcReduction="20000"/>
          </a:bodyPr>
          <a:lstStyle/>
          <a:p>
            <a:pPr algn="ctr"/>
            <a:r>
              <a:rPr lang="en-US" sz="2800" dirty="0" smtClean="0">
                <a:solidFill>
                  <a:srgbClr val="043253"/>
                </a:solidFill>
              </a:rPr>
              <a:t>Sub-Category Statistics</a:t>
            </a:r>
          </a:p>
          <a:p>
            <a:pPr algn="ctr"/>
            <a:r>
              <a:rPr lang="en-US" sz="2000" dirty="0" smtClean="0">
                <a:solidFill>
                  <a:srgbClr val="036A37"/>
                </a:solidFill>
              </a:rPr>
              <a:t>Total IGT Differences– FY2018</a:t>
            </a:r>
          </a:p>
          <a:p>
            <a:endParaRPr lang="en-US" dirty="0"/>
          </a:p>
        </p:txBody>
      </p:sp>
    </p:spTree>
    <p:extLst>
      <p:ext uri="{BB962C8B-B14F-4D97-AF65-F5344CB8AC3E}">
        <p14:creationId xmlns:p14="http://schemas.microsoft.com/office/powerpoint/2010/main" val="3686322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35974" y="990601"/>
            <a:ext cx="8732935" cy="24384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marR="0" lvl="0" indent="0" fontAlgn="auto">
              <a:spcAft>
                <a:spcPts val="0"/>
              </a:spcAft>
              <a:buNone/>
              <a:tabLst/>
              <a:defRPr/>
            </a:pPr>
            <a:endParaRPr lang="en-US" sz="2000" dirty="0" smtClean="0">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235974" y="990600"/>
            <a:ext cx="4259826" cy="5258274"/>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lvl="0">
              <a:spcAft>
                <a:spcPts val="600"/>
              </a:spcAft>
              <a:buClrTx/>
              <a:buFont typeface="Wingdings" panose="05000000000000000000" pitchFamily="2" charset="2"/>
              <a:buChar char="§"/>
              <a:defRPr/>
            </a:pPr>
            <a:r>
              <a:rPr lang="en-US" dirty="0">
                <a:latin typeface="Arial" panose="020B0604020202020204" pitchFamily="34" charset="0"/>
                <a:cs typeface="Arial" panose="020B0604020202020204" pitchFamily="34" charset="0"/>
              </a:rPr>
              <a:t>General Fund of the U.S. Government</a:t>
            </a:r>
          </a:p>
          <a:p>
            <a:pPr lvl="2">
              <a:spcAft>
                <a:spcPts val="600"/>
              </a:spcAft>
              <a:buClrTx/>
              <a:buFont typeface="Wingdings" panose="05000000000000000000" pitchFamily="2" charset="2"/>
              <a:buChar char="Ø"/>
              <a:defRPr/>
            </a:pPr>
            <a:r>
              <a:rPr lang="en-US" sz="2200" dirty="0">
                <a:latin typeface="Arial" panose="020B0604020202020204" pitchFamily="34" charset="0"/>
                <a:cs typeface="Arial" panose="020B0604020202020204" pitchFamily="34" charset="0"/>
              </a:rPr>
              <a:t>Fund Balance with Treasury, Authority</a:t>
            </a:r>
            <a:r>
              <a:rPr lang="en-US" sz="2200" dirty="0" smtClean="0">
                <a:latin typeface="Arial" panose="020B0604020202020204" pitchFamily="34" charset="0"/>
                <a:cs typeface="Arial" panose="020B0604020202020204" pitchFamily="34" charset="0"/>
              </a:rPr>
              <a:t>, Non-entity Transactions, </a:t>
            </a:r>
            <a:r>
              <a:rPr lang="en-US" sz="2200" dirty="0">
                <a:latin typeface="Arial" panose="020B0604020202020204" pitchFamily="34" charset="0"/>
                <a:cs typeface="Arial" panose="020B0604020202020204" pitchFamily="34" charset="0"/>
              </a:rPr>
              <a:t>etc</a:t>
            </a:r>
            <a:r>
              <a:rPr lang="en-US" sz="2200" dirty="0" smtClean="0">
                <a:latin typeface="Arial" panose="020B0604020202020204" pitchFamily="34" charset="0"/>
                <a:cs typeface="Arial" panose="020B0604020202020204" pitchFamily="34" charset="0"/>
              </a:rPr>
              <a:t>.</a:t>
            </a:r>
          </a:p>
          <a:p>
            <a:pPr lvl="2">
              <a:spcAft>
                <a:spcPts val="600"/>
              </a:spcAft>
              <a:buClrTx/>
              <a:buFont typeface="Wingdings" panose="05000000000000000000" pitchFamily="2" charset="2"/>
              <a:buChar char="Ø"/>
              <a:defRPr/>
            </a:pPr>
            <a:r>
              <a:rPr lang="en-US" sz="2200" dirty="0" smtClean="0">
                <a:latin typeface="Arial" panose="020B0604020202020204" pitchFamily="34" charset="0"/>
                <a:cs typeface="Arial" panose="020B0604020202020204" pitchFamily="34" charset="0"/>
              </a:rPr>
              <a:t>$974 Billion out of the $1,048 Billion</a:t>
            </a:r>
            <a:endParaRPr lang="en-US" sz="2200" dirty="0">
              <a:latin typeface="Arial" panose="020B0604020202020204" pitchFamily="34" charset="0"/>
              <a:cs typeface="Arial" panose="020B0604020202020204" pitchFamily="34" charset="0"/>
            </a:endParaRPr>
          </a:p>
          <a:p>
            <a:pPr marL="548640" lvl="2" indent="0">
              <a:spcAft>
                <a:spcPts val="600"/>
              </a:spcAft>
              <a:buClrTx/>
              <a:buNone/>
              <a:defRPr/>
            </a:pPr>
            <a:endParaRPr lang="en-US" sz="2200"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2440" y="966216"/>
            <a:ext cx="4359821" cy="3224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a:spLocks noGrp="1"/>
          </p:cNvSpPr>
          <p:nvPr>
            <p:ph sz="quarter" idx="11"/>
          </p:nvPr>
        </p:nvSpPr>
        <p:spPr>
          <a:xfrm>
            <a:off x="282109" y="63500"/>
            <a:ext cx="8686800" cy="685800"/>
          </a:xfrm>
        </p:spPr>
        <p:txBody>
          <a:bodyPr>
            <a:normAutofit fontScale="70000" lnSpcReduction="20000"/>
          </a:bodyPr>
          <a:lstStyle/>
          <a:p>
            <a:pPr algn="ctr"/>
            <a:r>
              <a:rPr lang="en-US" b="1" dirty="0" smtClean="0">
                <a:solidFill>
                  <a:srgbClr val="043253"/>
                </a:solidFill>
              </a:rPr>
              <a:t>Top Sub-Category </a:t>
            </a:r>
            <a:r>
              <a:rPr lang="en-US" b="1" dirty="0">
                <a:solidFill>
                  <a:srgbClr val="043253"/>
                </a:solidFill>
              </a:rPr>
              <a:t>Statistics</a:t>
            </a:r>
          </a:p>
          <a:p>
            <a:pPr algn="ctr"/>
            <a:r>
              <a:rPr lang="en-US" sz="2800" b="1" dirty="0" smtClean="0">
                <a:solidFill>
                  <a:srgbClr val="036A37"/>
                </a:solidFill>
              </a:rPr>
              <a:t>General Fund Activities</a:t>
            </a:r>
            <a:endParaRPr lang="en-US" sz="2800" b="1" dirty="0">
              <a:solidFill>
                <a:srgbClr val="036A37"/>
              </a:solidFill>
            </a:endParaRPr>
          </a:p>
          <a:p>
            <a:endParaRPr lang="en-US" dirty="0"/>
          </a:p>
        </p:txBody>
      </p:sp>
    </p:spTree>
    <p:extLst>
      <p:ext uri="{BB962C8B-B14F-4D97-AF65-F5344CB8AC3E}">
        <p14:creationId xmlns:p14="http://schemas.microsoft.com/office/powerpoint/2010/main" val="1234585399"/>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10597</TotalTime>
  <Words>2532</Words>
  <Application>Microsoft Office PowerPoint</Application>
  <PresentationFormat>On-screen Show (4:3)</PresentationFormat>
  <Paragraphs>405</Paragraphs>
  <Slides>40</Slides>
  <Notes>36</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40</vt:i4>
      </vt:variant>
    </vt:vector>
  </HeadingPairs>
  <TitlesOfParts>
    <vt:vector size="55" baseType="lpstr">
      <vt:lpstr>Albertus Extra Bold</vt:lpstr>
      <vt:lpstr>Arial</vt:lpstr>
      <vt:lpstr>Arial Black</vt:lpstr>
      <vt:lpstr>Arial Narrow</vt:lpstr>
      <vt:lpstr>Calibri</vt:lpstr>
      <vt:lpstr>Calisto MT</vt:lpstr>
      <vt:lpstr>Courier New</vt:lpstr>
      <vt:lpstr>Gill Sans MT Condensed</vt:lpstr>
      <vt:lpstr>Script MT Bold</vt:lpstr>
      <vt:lpstr>Times New Roman</vt:lpstr>
      <vt:lpstr>Trebuchet MS</vt:lpstr>
      <vt:lpstr>Wingdings</vt:lpstr>
      <vt:lpstr>Wingdings 2</vt:lpstr>
      <vt:lpstr>Office Theme</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Government / CGI Collaboration</vt:lpstr>
      <vt:lpstr>PowerPoint Presentation</vt:lpstr>
    </vt:vector>
  </TitlesOfParts>
  <Company>BPD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Delbaugh</dc:creator>
  <cp:lastModifiedBy>Karen S. Walters</cp:lastModifiedBy>
  <cp:revision>126</cp:revision>
  <cp:lastPrinted>2017-03-20T16:57:54Z</cp:lastPrinted>
  <dcterms:created xsi:type="dcterms:W3CDTF">2016-03-16T15:34:42Z</dcterms:created>
  <dcterms:modified xsi:type="dcterms:W3CDTF">2018-04-19T11:29:03Z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