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ags/tag1.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8" r:id="rId5"/>
  </p:sldMasterIdLst>
  <p:notesMasterIdLst>
    <p:notesMasterId r:id="rId9"/>
  </p:notesMasterIdLst>
  <p:sldIdLst>
    <p:sldId id="1228" r:id="rId6"/>
    <p:sldId id="725" r:id="rId7"/>
    <p:sldId id="72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37EF66-240C-4244-AD7B-197D96ED23EF}" v="54" dt="2021-03-08T22:47:10.888"/>
    <p1510:client id="{6CFA4D26-D334-4F8E-B03C-34A6547E24A1}" v="1" dt="2021-03-08T17:35:20.696"/>
    <p1510:client id="{8D1A4B30-914E-4A7B-934F-C412C32BBDFE}" v="1" dt="2021-03-08T18:48:39.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6" d="100"/>
          <a:sy n="86" d="100"/>
        </p:scale>
        <p:origin x="422"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ilton, Christopher" userId="e606fd8d-f7a8-4521-94cb-f429d4b64cd7" providerId="ADAL" clId="{6CFA4D26-D334-4F8E-B03C-34A6547E24A1}"/>
    <pc:docChg chg="custSel modMainMaster">
      <pc:chgData name="Hamilton, Christopher" userId="e606fd8d-f7a8-4521-94cb-f429d4b64cd7" providerId="ADAL" clId="{6CFA4D26-D334-4F8E-B03C-34A6547E24A1}" dt="2021-03-08T17:35:20.695" v="4" actId="478"/>
      <pc:docMkLst>
        <pc:docMk/>
      </pc:docMkLst>
      <pc:sldMasterChg chg="modSldLayout">
        <pc:chgData name="Hamilton, Christopher" userId="e606fd8d-f7a8-4521-94cb-f429d4b64cd7" providerId="ADAL" clId="{6CFA4D26-D334-4F8E-B03C-34A6547E24A1}" dt="2021-03-08T17:35:20.695" v="4" actId="478"/>
        <pc:sldMasterMkLst>
          <pc:docMk/>
          <pc:sldMasterMk cId="3752510523" sldId="2147483660"/>
        </pc:sldMasterMkLst>
        <pc:sldLayoutChg chg="delSp">
          <pc:chgData name="Hamilton, Christopher" userId="e606fd8d-f7a8-4521-94cb-f429d4b64cd7" providerId="ADAL" clId="{6CFA4D26-D334-4F8E-B03C-34A6547E24A1}" dt="2021-03-08T17:34:55.164" v="1" actId="478"/>
          <pc:sldLayoutMkLst>
            <pc:docMk/>
            <pc:sldMasterMk cId="3752510523" sldId="2147483660"/>
            <pc:sldLayoutMk cId="3389446945" sldId="2147483692"/>
          </pc:sldLayoutMkLst>
          <pc:spChg chg="del">
            <ac:chgData name="Hamilton, Christopher" userId="e606fd8d-f7a8-4521-94cb-f429d4b64cd7" providerId="ADAL" clId="{6CFA4D26-D334-4F8E-B03C-34A6547E24A1}" dt="2021-03-08T17:34:55.164" v="1" actId="478"/>
            <ac:spMkLst>
              <pc:docMk/>
              <pc:sldMasterMk cId="3752510523" sldId="2147483660"/>
              <pc:sldLayoutMk cId="3389446945" sldId="2147483692"/>
              <ac:spMk id="7" creationId="{452A60FA-C95E-401E-9AF3-D27C8C88BCCB}"/>
            </ac:spMkLst>
          </pc:spChg>
          <pc:spChg chg="del">
            <ac:chgData name="Hamilton, Christopher" userId="e606fd8d-f7a8-4521-94cb-f429d4b64cd7" providerId="ADAL" clId="{6CFA4D26-D334-4F8E-B03C-34A6547E24A1}" dt="2021-03-08T17:34:55.164" v="1" actId="478"/>
            <ac:spMkLst>
              <pc:docMk/>
              <pc:sldMasterMk cId="3752510523" sldId="2147483660"/>
              <pc:sldLayoutMk cId="3389446945" sldId="2147483692"/>
              <ac:spMk id="8" creationId="{CA24B28E-5B13-4779-8D72-C52A20B99FE7}"/>
            </ac:spMkLst>
          </pc:spChg>
          <pc:spChg chg="del">
            <ac:chgData name="Hamilton, Christopher" userId="e606fd8d-f7a8-4521-94cb-f429d4b64cd7" providerId="ADAL" clId="{6CFA4D26-D334-4F8E-B03C-34A6547E24A1}" dt="2021-03-08T17:34:55.164" v="1" actId="478"/>
            <ac:spMkLst>
              <pc:docMk/>
              <pc:sldMasterMk cId="3752510523" sldId="2147483660"/>
              <pc:sldLayoutMk cId="3389446945" sldId="2147483692"/>
              <ac:spMk id="9" creationId="{6C32543E-E807-47A4-A234-D5C7012187B4}"/>
            </ac:spMkLst>
          </pc:spChg>
        </pc:sldLayoutChg>
        <pc:sldLayoutChg chg="delSp">
          <pc:chgData name="Hamilton, Christopher" userId="e606fd8d-f7a8-4521-94cb-f429d4b64cd7" providerId="ADAL" clId="{6CFA4D26-D334-4F8E-B03C-34A6547E24A1}" dt="2021-03-08T17:34:57.894" v="2" actId="478"/>
          <pc:sldLayoutMkLst>
            <pc:docMk/>
            <pc:sldMasterMk cId="3752510523" sldId="2147483660"/>
            <pc:sldLayoutMk cId="3380544817" sldId="2147483693"/>
          </pc:sldLayoutMkLst>
          <pc:spChg chg="del">
            <ac:chgData name="Hamilton, Christopher" userId="e606fd8d-f7a8-4521-94cb-f429d4b64cd7" providerId="ADAL" clId="{6CFA4D26-D334-4F8E-B03C-34A6547E24A1}" dt="2021-03-08T17:34:57.894" v="2" actId="478"/>
            <ac:spMkLst>
              <pc:docMk/>
              <pc:sldMasterMk cId="3752510523" sldId="2147483660"/>
              <pc:sldLayoutMk cId="3380544817" sldId="2147483693"/>
              <ac:spMk id="7" creationId="{E8E60749-A3E0-4E09-BF50-6D6B361BEF91}"/>
            </ac:spMkLst>
          </pc:spChg>
          <pc:spChg chg="del">
            <ac:chgData name="Hamilton, Christopher" userId="e606fd8d-f7a8-4521-94cb-f429d4b64cd7" providerId="ADAL" clId="{6CFA4D26-D334-4F8E-B03C-34A6547E24A1}" dt="2021-03-08T17:34:57.894" v="2" actId="478"/>
            <ac:spMkLst>
              <pc:docMk/>
              <pc:sldMasterMk cId="3752510523" sldId="2147483660"/>
              <pc:sldLayoutMk cId="3380544817" sldId="2147483693"/>
              <ac:spMk id="8" creationId="{2AD12011-8F73-49BB-8C12-BDC820477529}"/>
            </ac:spMkLst>
          </pc:spChg>
          <pc:spChg chg="del">
            <ac:chgData name="Hamilton, Christopher" userId="e606fd8d-f7a8-4521-94cb-f429d4b64cd7" providerId="ADAL" clId="{6CFA4D26-D334-4F8E-B03C-34A6547E24A1}" dt="2021-03-08T17:34:57.894" v="2" actId="478"/>
            <ac:spMkLst>
              <pc:docMk/>
              <pc:sldMasterMk cId="3752510523" sldId="2147483660"/>
              <pc:sldLayoutMk cId="3380544817" sldId="2147483693"/>
              <ac:spMk id="9" creationId="{8194F347-CBED-4284-9EC5-49E7D0DE163A}"/>
            </ac:spMkLst>
          </pc:spChg>
        </pc:sldLayoutChg>
        <pc:sldLayoutChg chg="delSp">
          <pc:chgData name="Hamilton, Christopher" userId="e606fd8d-f7a8-4521-94cb-f429d4b64cd7" providerId="ADAL" clId="{6CFA4D26-D334-4F8E-B03C-34A6547E24A1}" dt="2021-03-08T17:35:20.695" v="4" actId="478"/>
          <pc:sldLayoutMkLst>
            <pc:docMk/>
            <pc:sldMasterMk cId="3752510523" sldId="2147483660"/>
            <pc:sldLayoutMk cId="22365101" sldId="2147483716"/>
          </pc:sldLayoutMkLst>
          <pc:grpChg chg="del">
            <ac:chgData name="Hamilton, Christopher" userId="e606fd8d-f7a8-4521-94cb-f429d4b64cd7" providerId="ADAL" clId="{6CFA4D26-D334-4F8E-B03C-34A6547E24A1}" dt="2021-03-08T17:35:20.695" v="4" actId="478"/>
            <ac:grpSpMkLst>
              <pc:docMk/>
              <pc:sldMasterMk cId="3752510523" sldId="2147483660"/>
              <pc:sldLayoutMk cId="22365101" sldId="2147483716"/>
              <ac:grpSpMk id="20" creationId="{42709ED3-84FD-4AF8-92AD-CD005917B5F3}"/>
            </ac:grpSpMkLst>
          </pc:grpChg>
        </pc:sldLayoutChg>
      </pc:sldMasterChg>
      <pc:sldMasterChg chg="delSp delSldLayout">
        <pc:chgData name="Hamilton, Christopher" userId="e606fd8d-f7a8-4521-94cb-f429d4b64cd7" providerId="ADAL" clId="{6CFA4D26-D334-4F8E-B03C-34A6547E24A1}" dt="2021-03-08T17:35:06.648" v="3" actId="2696"/>
        <pc:sldMasterMkLst>
          <pc:docMk/>
          <pc:sldMasterMk cId="59536535" sldId="2147483718"/>
        </pc:sldMasterMkLst>
        <pc:spChg chg="del">
          <ac:chgData name="Hamilton, Christopher" userId="e606fd8d-f7a8-4521-94cb-f429d4b64cd7" providerId="ADAL" clId="{6CFA4D26-D334-4F8E-B03C-34A6547E24A1}" dt="2021-03-08T17:34:35.958" v="0" actId="478"/>
          <ac:spMkLst>
            <pc:docMk/>
            <pc:sldMasterMk cId="59536535" sldId="2147483718"/>
            <ac:spMk id="8" creationId="{00000000-0000-0000-0000-000000000000}"/>
          </ac:spMkLst>
        </pc:spChg>
        <pc:sldLayoutChg chg="del">
          <pc:chgData name="Hamilton, Christopher" userId="e606fd8d-f7a8-4521-94cb-f429d4b64cd7" providerId="ADAL" clId="{6CFA4D26-D334-4F8E-B03C-34A6547E24A1}" dt="2021-03-08T17:35:06.648" v="3" actId="2696"/>
          <pc:sldLayoutMkLst>
            <pc:docMk/>
            <pc:sldMasterMk cId="59536535" sldId="2147483718"/>
            <pc:sldLayoutMk cId="3573725221" sldId="2147483725"/>
          </pc:sldLayoutMkLst>
        </pc:sldLayoutChg>
      </pc:sldMasterChg>
    </pc:docChg>
  </pc:docChgLst>
  <pc:docChgLst>
    <pc:chgData name="Cables, Joseph" userId="0f185b65-0f4c-4319-bb13-8c9fc62cc7ec" providerId="ADAL" clId="{AEBD6ED9-D290-49F3-830A-F700E9F901A5}"/>
    <pc:docChg chg="addSld delSld modSld">
      <pc:chgData name="Cables, Joseph" userId="0f185b65-0f4c-4319-bb13-8c9fc62cc7ec" providerId="ADAL" clId="{AEBD6ED9-D290-49F3-830A-F700E9F901A5}" dt="2021-03-04T16:00:02.509" v="4" actId="2696"/>
      <pc:docMkLst>
        <pc:docMk/>
      </pc:docMkLst>
      <pc:sldChg chg="del">
        <pc:chgData name="Cables, Joseph" userId="0f185b65-0f4c-4319-bb13-8c9fc62cc7ec" providerId="ADAL" clId="{AEBD6ED9-D290-49F3-830A-F700E9F901A5}" dt="2021-03-04T16:00:02.508" v="3" actId="2696"/>
        <pc:sldMkLst>
          <pc:docMk/>
          <pc:sldMk cId="4245726780" sldId="478"/>
        </pc:sldMkLst>
      </pc:sldChg>
      <pc:sldChg chg="add del">
        <pc:chgData name="Cables, Joseph" userId="0f185b65-0f4c-4319-bb13-8c9fc62cc7ec" providerId="ADAL" clId="{AEBD6ED9-D290-49F3-830A-F700E9F901A5}" dt="2021-03-04T16:00:00.798" v="2"/>
        <pc:sldMkLst>
          <pc:docMk/>
          <pc:sldMk cId="1996465508" sldId="725"/>
        </pc:sldMkLst>
      </pc:sldChg>
      <pc:sldMasterChg chg="delSldLayout">
        <pc:chgData name="Cables, Joseph" userId="0f185b65-0f4c-4319-bb13-8c9fc62cc7ec" providerId="ADAL" clId="{AEBD6ED9-D290-49F3-830A-F700E9F901A5}" dt="2021-03-04T16:00:02.509" v="4" actId="2696"/>
        <pc:sldMasterMkLst>
          <pc:docMk/>
          <pc:sldMasterMk cId="3752510523" sldId="2147483660"/>
        </pc:sldMasterMkLst>
        <pc:sldLayoutChg chg="del">
          <pc:chgData name="Cables, Joseph" userId="0f185b65-0f4c-4319-bb13-8c9fc62cc7ec" providerId="ADAL" clId="{AEBD6ED9-D290-49F3-830A-F700E9F901A5}" dt="2021-03-04T16:00:02.509" v="4" actId="2696"/>
          <pc:sldLayoutMkLst>
            <pc:docMk/>
            <pc:sldMasterMk cId="3752510523" sldId="2147483660"/>
            <pc:sldLayoutMk cId="2491065091" sldId="2147483690"/>
          </pc:sldLayoutMkLst>
        </pc:sldLayoutChg>
      </pc:sldMasterChg>
    </pc:docChg>
  </pc:docChgLst>
  <pc:docChgLst>
    <pc:chgData name="Buege, Nick" userId="73621854-5e50-42f8-929c-e02fd469aba2" providerId="ADAL" clId="{8D1A4B30-914E-4A7B-934F-C412C32BBDFE}"/>
    <pc:docChg chg="">
      <pc:chgData name="Buege, Nick" userId="73621854-5e50-42f8-929c-e02fd469aba2" providerId="ADAL" clId="{8D1A4B30-914E-4A7B-934F-C412C32BBDFE}" dt="2021-03-08T18:48:51.997" v="1" actId="2696"/>
      <pc:docMkLst>
        <pc:docMk/>
      </pc:docMkLst>
      <pc:sldMasterChg chg="delSldLayout">
        <pc:chgData name="Buege, Nick" userId="73621854-5e50-42f8-929c-e02fd469aba2" providerId="ADAL" clId="{8D1A4B30-914E-4A7B-934F-C412C32BBDFE}" dt="2021-03-08T18:48:51.997" v="1" actId="2696"/>
        <pc:sldMasterMkLst>
          <pc:docMk/>
          <pc:sldMasterMk cId="3752510523" sldId="2147483660"/>
        </pc:sldMasterMkLst>
        <pc:sldLayoutChg chg="del">
          <pc:chgData name="Buege, Nick" userId="73621854-5e50-42f8-929c-e02fd469aba2" providerId="ADAL" clId="{8D1A4B30-914E-4A7B-934F-C412C32BBDFE}" dt="2021-03-08T18:48:51.997" v="1" actId="2696"/>
          <pc:sldLayoutMkLst>
            <pc:docMk/>
            <pc:sldMasterMk cId="3752510523" sldId="2147483660"/>
            <pc:sldLayoutMk cId="1783035388" sldId="2147483661"/>
          </pc:sldLayoutMkLst>
        </pc:sldLayoutChg>
        <pc:sldLayoutChg chg="del">
          <pc:chgData name="Buege, Nick" userId="73621854-5e50-42f8-929c-e02fd469aba2" providerId="ADAL" clId="{8D1A4B30-914E-4A7B-934F-C412C32BBDFE}" dt="2021-03-08T18:48:51.447" v="0" actId="2696"/>
          <pc:sldLayoutMkLst>
            <pc:docMk/>
            <pc:sldMasterMk cId="3752510523" sldId="2147483660"/>
            <pc:sldLayoutMk cId="4242868263" sldId="2147483662"/>
          </pc:sldLayoutMkLst>
        </pc:sldLayoutChg>
      </pc:sldMasterChg>
    </pc:docChg>
  </pc:docChgLst>
  <pc:docChgLst>
    <pc:chgData name="Cables, Joseph" userId="0f185b65-0f4c-4319-bb13-8c9fc62cc7ec" providerId="ADAL" clId="{3737EF66-240C-4244-AD7B-197D96ED23EF}"/>
    <pc:docChg chg="addSld delSld modSld modMainMaster">
      <pc:chgData name="Cables, Joseph" userId="0f185b65-0f4c-4319-bb13-8c9fc62cc7ec" providerId="ADAL" clId="{3737EF66-240C-4244-AD7B-197D96ED23EF}" dt="2021-03-08T22:46:55.851" v="47"/>
      <pc:docMkLst>
        <pc:docMk/>
      </pc:docMkLst>
      <pc:sldChg chg="addSp delSp modSp add del modTransition">
        <pc:chgData name="Cables, Joseph" userId="0f185b65-0f4c-4319-bb13-8c9fc62cc7ec" providerId="ADAL" clId="{3737EF66-240C-4244-AD7B-197D96ED23EF}" dt="2021-03-08T22:46:55.851" v="47"/>
        <pc:sldMkLst>
          <pc:docMk/>
          <pc:sldMk cId="1996465508" sldId="725"/>
        </pc:sldMkLst>
        <pc:spChg chg="add del mod">
          <ac:chgData name="Cables, Joseph" userId="0f185b65-0f4c-4319-bb13-8c9fc62cc7ec" providerId="ADAL" clId="{3737EF66-240C-4244-AD7B-197D96ED23EF}" dt="2021-03-08T22:46:40.128" v="43"/>
          <ac:spMkLst>
            <pc:docMk/>
            <pc:sldMk cId="1996465508" sldId="725"/>
            <ac:spMk id="5" creationId="{AD21A914-9701-426C-A05F-E00170C30674}"/>
          </ac:spMkLst>
        </pc:spChg>
        <pc:spChg chg="add del mod">
          <ac:chgData name="Cables, Joseph" userId="0f185b65-0f4c-4319-bb13-8c9fc62cc7ec" providerId="ADAL" clId="{3737EF66-240C-4244-AD7B-197D96ED23EF}" dt="2021-03-08T22:46:40.128" v="43"/>
          <ac:spMkLst>
            <pc:docMk/>
            <pc:sldMk cId="1996465508" sldId="725"/>
            <ac:spMk id="6" creationId="{A8CA282D-0718-443E-B9EB-176DA211DA69}"/>
          </ac:spMkLst>
        </pc:spChg>
        <pc:spChg chg="add del mod">
          <ac:chgData name="Cables, Joseph" userId="0f185b65-0f4c-4319-bb13-8c9fc62cc7ec" providerId="ADAL" clId="{3737EF66-240C-4244-AD7B-197D96ED23EF}" dt="2021-03-08T22:46:40.128" v="43"/>
          <ac:spMkLst>
            <pc:docMk/>
            <pc:sldMk cId="1996465508" sldId="725"/>
            <ac:spMk id="7" creationId="{1FC6DEB6-6ADD-4699-B0BB-CDEBDE69343E}"/>
          </ac:spMkLst>
        </pc:spChg>
        <pc:spChg chg="add del mod">
          <ac:chgData name="Cables, Joseph" userId="0f185b65-0f4c-4319-bb13-8c9fc62cc7ec" providerId="ADAL" clId="{3737EF66-240C-4244-AD7B-197D96ED23EF}" dt="2021-03-08T22:46:47.414" v="45"/>
          <ac:spMkLst>
            <pc:docMk/>
            <pc:sldMk cId="1996465508" sldId="725"/>
            <ac:spMk id="8" creationId="{32BFE0B7-4102-4902-938B-3E8FFD948468}"/>
          </ac:spMkLst>
        </pc:spChg>
      </pc:sldChg>
      <pc:sldChg chg="addSp delSp modSp modTransition">
        <pc:chgData name="Cables, Joseph" userId="0f185b65-0f4c-4319-bb13-8c9fc62cc7ec" providerId="ADAL" clId="{3737EF66-240C-4244-AD7B-197D96ED23EF}" dt="2021-03-08T22:44:02.080" v="24"/>
        <pc:sldMkLst>
          <pc:docMk/>
          <pc:sldMk cId="3078212607" sldId="1228"/>
        </pc:sldMkLst>
        <pc:spChg chg="add del mod">
          <ac:chgData name="Cables, Joseph" userId="0f185b65-0f4c-4319-bb13-8c9fc62cc7ec" providerId="ADAL" clId="{3737EF66-240C-4244-AD7B-197D96ED23EF}" dt="2021-03-08T22:41:56.418" v="12"/>
          <ac:spMkLst>
            <pc:docMk/>
            <pc:sldMk cId="3078212607" sldId="1228"/>
            <ac:spMk id="2" creationId="{56D36A29-3492-44A7-A5DF-D7EF86113919}"/>
          </ac:spMkLst>
        </pc:spChg>
        <pc:spChg chg="add del mod">
          <ac:chgData name="Cables, Joseph" userId="0f185b65-0f4c-4319-bb13-8c9fc62cc7ec" providerId="ADAL" clId="{3737EF66-240C-4244-AD7B-197D96ED23EF}" dt="2021-03-08T22:41:55.920" v="11"/>
          <ac:spMkLst>
            <pc:docMk/>
            <pc:sldMk cId="3078212607" sldId="1228"/>
            <ac:spMk id="4" creationId="{3D631623-C44B-4C7D-98FF-10DB318F7456}"/>
          </ac:spMkLst>
        </pc:spChg>
        <pc:spChg chg="add del mod">
          <ac:chgData name="Cables, Joseph" userId="0f185b65-0f4c-4319-bb13-8c9fc62cc7ec" providerId="ADAL" clId="{3737EF66-240C-4244-AD7B-197D96ED23EF}" dt="2021-03-08T22:42:16.249" v="14"/>
          <ac:spMkLst>
            <pc:docMk/>
            <pc:sldMk cId="3078212607" sldId="1228"/>
            <ac:spMk id="5" creationId="{A9527DB0-40FB-4D67-9D0C-CF5528AC7C1E}"/>
          </ac:spMkLst>
        </pc:spChg>
        <pc:spChg chg="add del mod">
          <ac:chgData name="Cables, Joseph" userId="0f185b65-0f4c-4319-bb13-8c9fc62cc7ec" providerId="ADAL" clId="{3737EF66-240C-4244-AD7B-197D96ED23EF}" dt="2021-03-08T22:42:25.250" v="16"/>
          <ac:spMkLst>
            <pc:docMk/>
            <pc:sldMk cId="3078212607" sldId="1228"/>
            <ac:spMk id="6" creationId="{D17C08CF-E109-4316-9D40-80F1036E84EF}"/>
          </ac:spMkLst>
        </pc:spChg>
        <pc:spChg chg="add del mod">
          <ac:chgData name="Cables, Joseph" userId="0f185b65-0f4c-4319-bb13-8c9fc62cc7ec" providerId="ADAL" clId="{3737EF66-240C-4244-AD7B-197D96ED23EF}" dt="2021-03-08T22:42:25.250" v="16"/>
          <ac:spMkLst>
            <pc:docMk/>
            <pc:sldMk cId="3078212607" sldId="1228"/>
            <ac:spMk id="8" creationId="{C6A4EDB6-20BF-4E12-8ADC-03769D7165F5}"/>
          </ac:spMkLst>
        </pc:spChg>
        <pc:spChg chg="add del mod">
          <ac:chgData name="Cables, Joseph" userId="0f185b65-0f4c-4319-bb13-8c9fc62cc7ec" providerId="ADAL" clId="{3737EF66-240C-4244-AD7B-197D96ED23EF}" dt="2021-03-08T22:42:43.498" v="18"/>
          <ac:spMkLst>
            <pc:docMk/>
            <pc:sldMk cId="3078212607" sldId="1228"/>
            <ac:spMk id="9" creationId="{BA1E5B65-54D5-4276-A46D-6524BBA85C0A}"/>
          </ac:spMkLst>
        </pc:spChg>
        <pc:spChg chg="add del mod">
          <ac:chgData name="Cables, Joseph" userId="0f185b65-0f4c-4319-bb13-8c9fc62cc7ec" providerId="ADAL" clId="{3737EF66-240C-4244-AD7B-197D96ED23EF}" dt="2021-03-08T22:44:02.080" v="24"/>
          <ac:spMkLst>
            <pc:docMk/>
            <pc:sldMk cId="3078212607" sldId="1228"/>
            <ac:spMk id="10" creationId="{B7CBFB83-B9FA-43FF-A409-61EA727A03E3}"/>
          </ac:spMkLst>
        </pc:spChg>
      </pc:sldChg>
      <pc:sldMasterChg chg="delSldLayout modSldLayout">
        <pc:chgData name="Cables, Joseph" userId="0f185b65-0f4c-4319-bb13-8c9fc62cc7ec" providerId="ADAL" clId="{3737EF66-240C-4244-AD7B-197D96ED23EF}" dt="2021-03-08T22:45:50.418" v="41"/>
        <pc:sldMasterMkLst>
          <pc:docMk/>
          <pc:sldMasterMk cId="3752510523" sldId="2147483660"/>
        </pc:sldMasterMkLst>
        <pc:sldLayoutChg chg="addSp delSp modSp setBg">
          <pc:chgData name="Cables, Joseph" userId="0f185b65-0f4c-4319-bb13-8c9fc62cc7ec" providerId="ADAL" clId="{3737EF66-240C-4244-AD7B-197D96ED23EF}" dt="2021-03-08T22:45:50.418" v="41"/>
          <pc:sldLayoutMkLst>
            <pc:docMk/>
            <pc:sldMasterMk cId="3752510523" sldId="2147483660"/>
            <pc:sldLayoutMk cId="1712900082" sldId="2147483717"/>
          </pc:sldLayoutMkLst>
          <pc:picChg chg="add del mod">
            <ac:chgData name="Cables, Joseph" userId="0f185b65-0f4c-4319-bb13-8c9fc62cc7ec" providerId="ADAL" clId="{3737EF66-240C-4244-AD7B-197D96ED23EF}" dt="2021-03-08T22:44:48.820" v="29" actId="14100"/>
            <ac:picMkLst>
              <pc:docMk/>
              <pc:sldMasterMk cId="3752510523" sldId="2147483660"/>
              <pc:sldLayoutMk cId="1712900082" sldId="2147483717"/>
              <ac:picMk id="2050" creationId="{00000000-0000-0000-0000-000000000000}"/>
            </ac:picMkLst>
          </pc:picChg>
        </pc:sldLayoutChg>
        <pc:sldLayoutChg chg="del">
          <pc:chgData name="Cables, Joseph" userId="0f185b65-0f4c-4319-bb13-8c9fc62cc7ec" providerId="ADAL" clId="{3737EF66-240C-4244-AD7B-197D96ED23EF}" dt="2021-03-08T22:39:15.924" v="1" actId="2696"/>
          <pc:sldLayoutMkLst>
            <pc:docMk/>
            <pc:sldMasterMk cId="3752510523" sldId="2147483660"/>
            <pc:sldLayoutMk cId="38276679" sldId="2147483729"/>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1686B-8FD6-4822-8CDF-A74D73E733F7}" type="datetimeFigureOut">
              <a:rPr lang="en-US" smtClean="0"/>
              <a:t>3/9/2021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D296-02BF-4DF0-B60E-23B9BD9771C3}" type="slidenum">
              <a:rPr lang="en-US" smtClean="0"/>
              <a:t>‹#›</a:t>
            </a:fld>
            <a:endParaRPr lang="en-US" dirty="0"/>
          </a:p>
        </p:txBody>
      </p:sp>
    </p:spTree>
    <p:extLst>
      <p:ext uri="{BB962C8B-B14F-4D97-AF65-F5344CB8AC3E}">
        <p14:creationId xmlns:p14="http://schemas.microsoft.com/office/powerpoint/2010/main" val="196712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Ingrid</a:t>
            </a:r>
          </a:p>
          <a:p>
            <a:r>
              <a:rPr lang="en-US" dirty="0"/>
              <a:t>-Example journey map job aid</a:t>
            </a:r>
          </a:p>
          <a:p>
            <a:r>
              <a:rPr lang="en-US" dirty="0"/>
              <a:t>-Blends HCD with traditional process analysis to visualize findings</a:t>
            </a:r>
          </a:p>
          <a:p>
            <a:r>
              <a:rPr lang="en-US" dirty="0"/>
              <a:t>-Activities can be documented from traditional analysis, tying in user first hand emotions and perspective</a:t>
            </a:r>
          </a:p>
          <a:p>
            <a:r>
              <a:rPr lang="en-US" dirty="0"/>
              <a:t>-Layers information from users within different roles to visualize one streamlined process</a:t>
            </a:r>
          </a:p>
          <a:p>
            <a:r>
              <a:rPr lang="en-US" dirty="0"/>
              <a:t>-Would this template be helpful?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78CC17-0D04-4E2C-AFCF-5F47C3091B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635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normAutofit/>
          </a:bodyPr>
          <a:lstStyle/>
          <a:p>
            <a:pPr defTabSz="450121">
              <a:defRPr/>
            </a:pPr>
            <a:r>
              <a:rPr lang="en-US" dirty="0"/>
              <a:t>Presenter – Ryan J.</a:t>
            </a:r>
          </a:p>
        </p:txBody>
      </p:sp>
      <p:sp>
        <p:nvSpPr>
          <p:cNvPr id="4" name="Slide Number Placeholder 3"/>
          <p:cNvSpPr>
            <a:spLocks noGrp="1"/>
          </p:cNvSpPr>
          <p:nvPr>
            <p:ph type="sldNum" sz="quarter" idx="10"/>
          </p:nvPr>
        </p:nvSpPr>
        <p:spPr>
          <a:xfrm>
            <a:off x="3970938" y="8772668"/>
            <a:ext cx="3037840" cy="46180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4CBCF-CDBF-4776-9D1D-1E18CB16AA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80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normAutofit/>
          </a:bodyPr>
          <a:lstStyle/>
          <a:p>
            <a:pPr defTabSz="450121">
              <a:defRPr/>
            </a:pPr>
            <a:r>
              <a:rPr lang="en-US" dirty="0"/>
              <a:t>Ingrid</a:t>
            </a:r>
          </a:p>
        </p:txBody>
      </p:sp>
      <p:sp>
        <p:nvSpPr>
          <p:cNvPr id="4" name="Slide Number Placeholder 3"/>
          <p:cNvSpPr>
            <a:spLocks noGrp="1"/>
          </p:cNvSpPr>
          <p:nvPr>
            <p:ph type="sldNum" sz="quarter" idx="10"/>
          </p:nvPr>
        </p:nvSpPr>
        <p:spPr>
          <a:xfrm>
            <a:off x="3970938" y="8772668"/>
            <a:ext cx="3037840" cy="46180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4CBCF-CDBF-4776-9D1D-1E18CB16AA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80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4748930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16075309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9505599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US"/>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493748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341223" y="2125013"/>
            <a:ext cx="5349128" cy="3996000"/>
          </a:xfrm>
        </p:spPr>
        <p:txBody>
          <a:bodyPr/>
          <a:lstStyle/>
          <a:p>
            <a:r>
              <a:rPr lang="en-US" noProof="0" dirty="0"/>
              <a:t>Click icon to add chart</a:t>
            </a:r>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1100"/>
            </a:lvl1pPr>
          </a:lstStyle>
          <a:p>
            <a:pPr lvl="0"/>
            <a:r>
              <a:rPr lang="en-US"/>
              <a:t>Click to edit Master text styles</a:t>
            </a:r>
          </a:p>
        </p:txBody>
      </p:sp>
    </p:spTree>
    <p:extLst>
      <p:ext uri="{BB962C8B-B14F-4D97-AF65-F5344CB8AC3E}">
        <p14:creationId xmlns:p14="http://schemas.microsoft.com/office/powerpoint/2010/main" val="35503482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dirty="0"/>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1100"/>
            </a:lvl1pPr>
          </a:lstStyle>
          <a:p>
            <a:pPr lvl="0"/>
            <a:r>
              <a:rPr lang="en-US"/>
              <a:t>Click to 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dirty="0"/>
              <a:t>Click icon to add chart</a:t>
            </a:r>
            <a:endParaRPr lang="en-GB" dirty="0"/>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a:t>Click to edit Master text styles</a:t>
            </a:r>
          </a:p>
        </p:txBody>
      </p:sp>
    </p:spTree>
    <p:extLst>
      <p:ext uri="{BB962C8B-B14F-4D97-AF65-F5344CB8AC3E}">
        <p14:creationId xmlns:p14="http://schemas.microsoft.com/office/powerpoint/2010/main" val="280381163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Tree>
    <p:extLst>
      <p:ext uri="{BB962C8B-B14F-4D97-AF65-F5344CB8AC3E}">
        <p14:creationId xmlns:p14="http://schemas.microsoft.com/office/powerpoint/2010/main" val="14906287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Tree>
    <p:extLst>
      <p:ext uri="{BB962C8B-B14F-4D97-AF65-F5344CB8AC3E}">
        <p14:creationId xmlns:p14="http://schemas.microsoft.com/office/powerpoint/2010/main" val="31572285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a:t>Click to edit Master title style</a:t>
            </a:r>
            <a:endParaRPr lang="en-GB"/>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Tree>
    <p:extLst>
      <p:ext uri="{BB962C8B-B14F-4D97-AF65-F5344CB8AC3E}">
        <p14:creationId xmlns:p14="http://schemas.microsoft.com/office/powerpoint/2010/main" val="30809213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a:t>Click to edit Master title style</a:t>
            </a:r>
          </a:p>
        </p:txBody>
      </p:sp>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dirty="0"/>
              <a:t>Click icon to add picture</a:t>
            </a:r>
            <a:endParaRPr lang="en-GB" dirty="0"/>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dirty="0"/>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dirty="0"/>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dirty="0"/>
              <a:t>Click icon to add picture</a:t>
            </a:r>
            <a:endParaRPr lang="en-GB" dirty="0"/>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atin typeface="+mj-lt"/>
              </a:defRPr>
            </a:lvl1pPr>
            <a:lvl2pPr>
              <a:spcAft>
                <a:spcPts val="0"/>
              </a:spcAft>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atin typeface="+mj-lt"/>
              </a:defRPr>
            </a:lvl1pPr>
            <a:lvl2pPr>
              <a:spcAft>
                <a:spcPts val="0"/>
              </a:spcAft>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atin typeface="+mj-lt"/>
              </a:defRPr>
            </a:lvl1pPr>
            <a:lvl2pPr>
              <a:spcAft>
                <a:spcPts val="0"/>
              </a:spcAft>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atin typeface="+mj-lt"/>
              </a:defRPr>
            </a:lvl1pPr>
            <a:lvl2pPr>
              <a:spcAft>
                <a:spcPts val="0"/>
              </a:spcAft>
              <a:defRPr b="0"/>
            </a:lvl2pPr>
          </a:lstStyle>
          <a:p>
            <a:pPr lvl="0"/>
            <a:r>
              <a:rPr lang="en-US"/>
              <a:t>Click to edit Master text styles</a:t>
            </a:r>
          </a:p>
          <a:p>
            <a:pPr lvl="1"/>
            <a:r>
              <a:rPr lang="en-US"/>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8" name="Rectangle 17">
            <a:extLst>
              <a:ext uri="{FF2B5EF4-FFF2-40B4-BE49-F238E27FC236}">
                <a16:creationId xmlns:a16="http://schemas.microsoft.com/office/drawing/2014/main" id="{59D67354-589A-4134-9BF4-49073EF6916F}"/>
              </a:ext>
            </a:extLst>
          </p:cNvPr>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9" name="Rectangle 18">
            <a:extLst>
              <a:ext uri="{FF2B5EF4-FFF2-40B4-BE49-F238E27FC236}">
                <a16:creationId xmlns:a16="http://schemas.microsoft.com/office/drawing/2014/main" id="{8508A8FC-38F0-4C2F-8341-81E110B7DDFA}"/>
              </a:ext>
            </a:extLst>
          </p:cNvPr>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D65299EA-E622-4E9E-AFE3-61DB41B094B4}"/>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1" name="Rectangle 20">
            <a:extLst>
              <a:ext uri="{FF2B5EF4-FFF2-40B4-BE49-F238E27FC236}">
                <a16:creationId xmlns:a16="http://schemas.microsoft.com/office/drawing/2014/main" id="{E897B3BB-FEAA-48F4-A091-7980D1AB72E6}"/>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77210803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US" noProof="0"/>
              <a:t>Click to edit Master title style</a:t>
            </a:r>
          </a:p>
        </p:txBody>
      </p:sp>
      <p:sp>
        <p:nvSpPr>
          <p:cNvPr id="4" name="Picture Placeholder 7"/>
          <p:cNvSpPr>
            <a:spLocks noGrp="1"/>
          </p:cNvSpPr>
          <p:nvPr>
            <p:ph type="pic" sz="quarter" idx="13"/>
          </p:nvPr>
        </p:nvSpPr>
        <p:spPr>
          <a:xfrm>
            <a:off x="501651" y="1700214"/>
            <a:ext cx="3695700" cy="1971675"/>
          </a:xfrm>
        </p:spPr>
        <p:txBody>
          <a:bodyPr/>
          <a:lstStyle/>
          <a:p>
            <a:r>
              <a:rPr lang="en-US" noProof="0" dirty="0"/>
              <a:t>Click icon to add picture</a:t>
            </a:r>
          </a:p>
        </p:txBody>
      </p:sp>
      <p:sp>
        <p:nvSpPr>
          <p:cNvPr id="5" name="Picture Placeholder 7"/>
          <p:cNvSpPr>
            <a:spLocks noGrp="1"/>
          </p:cNvSpPr>
          <p:nvPr>
            <p:ph type="pic" sz="quarter" idx="14"/>
          </p:nvPr>
        </p:nvSpPr>
        <p:spPr>
          <a:xfrm>
            <a:off x="8006398" y="1700214"/>
            <a:ext cx="3683953" cy="1971675"/>
          </a:xfrm>
        </p:spPr>
        <p:txBody>
          <a:bodyPr/>
          <a:lstStyle/>
          <a:p>
            <a:r>
              <a:rPr lang="en-US" noProof="0" dirty="0"/>
              <a:t>Click icon to add picture</a:t>
            </a:r>
          </a:p>
        </p:txBody>
      </p:sp>
      <p:sp>
        <p:nvSpPr>
          <p:cNvPr id="6" name="Picture Placeholder 7"/>
          <p:cNvSpPr>
            <a:spLocks noGrp="1"/>
          </p:cNvSpPr>
          <p:nvPr>
            <p:ph type="pic" sz="quarter" idx="15"/>
          </p:nvPr>
        </p:nvSpPr>
        <p:spPr>
          <a:xfrm>
            <a:off x="4273075" y="1700214"/>
            <a:ext cx="3657600" cy="1971675"/>
          </a:xfrm>
        </p:spPr>
        <p:txBody>
          <a:bodyPr/>
          <a:lstStyle/>
          <a:p>
            <a:r>
              <a:rPr lang="en-US" noProof="0" dirty="0"/>
              <a:t>Click icon to add picture</a:t>
            </a:r>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181780678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426636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299038991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501651" y="317502"/>
            <a:ext cx="11188700" cy="698499"/>
          </a:xfrm>
        </p:spPr>
        <p:txBody>
          <a:bodyPr/>
          <a:lstStyle/>
          <a:p>
            <a:r>
              <a:rPr lang="en-US" noProof="0"/>
              <a:t>Click to edit Master title style</a:t>
            </a:r>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0" name="Rectangle 9">
            <a:extLst>
              <a:ext uri="{FF2B5EF4-FFF2-40B4-BE49-F238E27FC236}">
                <a16:creationId xmlns:a16="http://schemas.microsoft.com/office/drawing/2014/main" id="{FE6CB728-6065-4211-9B5B-36BB7061087A}"/>
              </a:ext>
            </a:extLst>
          </p:cNvPr>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1" name="Rectangle 10">
            <a:extLst>
              <a:ext uri="{FF2B5EF4-FFF2-40B4-BE49-F238E27FC236}">
                <a16:creationId xmlns:a16="http://schemas.microsoft.com/office/drawing/2014/main" id="{D5A45E81-7BCD-47BF-8332-21EC55FAE8C3}"/>
              </a:ext>
            </a:extLst>
          </p:cNvPr>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Tree>
    <p:extLst>
      <p:ext uri="{BB962C8B-B14F-4D97-AF65-F5344CB8AC3E}">
        <p14:creationId xmlns:p14="http://schemas.microsoft.com/office/powerpoint/2010/main" val="103140371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1651" y="317501"/>
            <a:ext cx="11188700" cy="697888"/>
          </a:xfrm>
        </p:spPr>
        <p:txBody>
          <a:bodyPr/>
          <a:lstStyle/>
          <a:p>
            <a:r>
              <a:rPr lang="en-US"/>
              <a:t>Click to edit Master title style</a:t>
            </a:r>
            <a:endParaRPr lang="en-GB"/>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8" name="Rectangle 17">
            <a:extLst>
              <a:ext uri="{FF2B5EF4-FFF2-40B4-BE49-F238E27FC236}">
                <a16:creationId xmlns:a16="http://schemas.microsoft.com/office/drawing/2014/main" id="{B458C70C-38AA-41B8-857D-2E80BDDEEE7B}"/>
              </a:ext>
            </a:extLst>
          </p:cNvPr>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9" name="Rectangle 18">
            <a:extLst>
              <a:ext uri="{FF2B5EF4-FFF2-40B4-BE49-F238E27FC236}">
                <a16:creationId xmlns:a16="http://schemas.microsoft.com/office/drawing/2014/main" id="{6F97A482-F480-4FC9-89FA-30A1D342305A}"/>
              </a:ext>
            </a:extLst>
          </p:cNvPr>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0" name="Rectangle 19">
            <a:extLst>
              <a:ext uri="{FF2B5EF4-FFF2-40B4-BE49-F238E27FC236}">
                <a16:creationId xmlns:a16="http://schemas.microsoft.com/office/drawing/2014/main" id="{43BBAB48-2058-4E95-A60B-2E1C9F63F370}"/>
              </a:ext>
            </a:extLst>
          </p:cNvPr>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1" name="Rectangle 20">
            <a:extLst>
              <a:ext uri="{FF2B5EF4-FFF2-40B4-BE49-F238E27FC236}">
                <a16:creationId xmlns:a16="http://schemas.microsoft.com/office/drawing/2014/main" id="{EC9CCB69-A035-447D-BC34-A5F5BC7D949A}"/>
              </a:ext>
            </a:extLst>
          </p:cNvPr>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Tree>
    <p:extLst>
      <p:ext uri="{BB962C8B-B14F-4D97-AF65-F5344CB8AC3E}">
        <p14:creationId xmlns:p14="http://schemas.microsoft.com/office/powerpoint/2010/main" val="290863924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Rectangle 10">
            <a:extLst>
              <a:ext uri="{FF2B5EF4-FFF2-40B4-BE49-F238E27FC236}">
                <a16:creationId xmlns:a16="http://schemas.microsoft.com/office/drawing/2014/main" id="{9BDBA2A0-079F-412F-A73A-75B5BF79EE89}"/>
              </a:ext>
            </a:extLst>
          </p:cNvPr>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2" name="Rectangle 11">
            <a:extLst>
              <a:ext uri="{FF2B5EF4-FFF2-40B4-BE49-F238E27FC236}">
                <a16:creationId xmlns:a16="http://schemas.microsoft.com/office/drawing/2014/main" id="{859B26C1-E233-44AD-B9EC-FA94D6DBF298}"/>
              </a:ext>
            </a:extLst>
          </p:cNvPr>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3" name="Rectangle 12">
            <a:extLst>
              <a:ext uri="{FF2B5EF4-FFF2-40B4-BE49-F238E27FC236}">
                <a16:creationId xmlns:a16="http://schemas.microsoft.com/office/drawing/2014/main" id="{7F367FCF-B4F9-4FB7-A8BD-27363E526B49}"/>
              </a:ext>
            </a:extLst>
          </p:cNvPr>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69739940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a:t>Click to edit Master title style</a:t>
            </a:r>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16244912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309737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9184327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7189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65033154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3894469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525586" y="1700214"/>
            <a:ext cx="2766255" cy="4656835"/>
          </a:xfrm>
        </p:spPr>
        <p:txBody>
          <a:bodyPr>
            <a:normAutofit/>
          </a:bodyPr>
          <a:lstStyle>
            <a:lvl1pPr>
              <a:spcBef>
                <a:spcPts val="0"/>
              </a:spcBef>
              <a:spcAft>
                <a:spcPts val="554"/>
              </a:spcAft>
              <a:defRPr sz="1300"/>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700212"/>
            <a:ext cx="7886049" cy="4657726"/>
          </a:xfrm>
        </p:spPr>
        <p:txBody>
          <a:bodyPr/>
          <a:lstStyle>
            <a:lvl1pPr>
              <a:spcBef>
                <a:spcPts val="1662"/>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973453"/>
      </p:ext>
    </p:extLst>
  </p:cSld>
  <p:clrMapOvr>
    <a:masterClrMapping/>
  </p:clrMapOvr>
  <p:transition>
    <p:fade/>
  </p:transition>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3805448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6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23798983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36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6611972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
        <p:nvSpPr>
          <p:cNvPr id="8" name="Text Placeholder 18"/>
          <p:cNvSpPr>
            <a:spLocks noGrp="1"/>
          </p:cNvSpPr>
          <p:nvPr>
            <p:ph idx="1"/>
          </p:nvPr>
        </p:nvSpPr>
        <p:spPr>
          <a:xfrm>
            <a:off x="502920" y="1665818"/>
            <a:ext cx="11252200" cy="463338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3173341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50292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16427253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2920" y="2054581"/>
            <a:ext cx="11252200" cy="3928209"/>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502920" y="1659816"/>
            <a:ext cx="11252200"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7"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63128254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2920" y="2051999"/>
            <a:ext cx="3600000" cy="3930791"/>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502920" y="1665289"/>
            <a:ext cx="3600000"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Click to 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3"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33052047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292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47002518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50292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01958492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292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2"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7318059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atin typeface="+mn-lt"/>
              </a:defRPr>
            </a:lvl1pPr>
            <a:lvl2pPr>
              <a:tabLst>
                <a:tab pos="6729413" algn="r"/>
              </a:tabLst>
              <a:defRPr>
                <a:latin typeface="+mj-lt"/>
              </a:defRPr>
            </a:lvl2pPr>
            <a:lvl3pPr>
              <a:tabLst>
                <a:tab pos="6729413" algn="r"/>
              </a:tabLst>
              <a:defRPr>
                <a:latin typeface="+mn-lt"/>
              </a:defRPr>
            </a:lvl3pPr>
            <a:lvl4pPr>
              <a:tabLst>
                <a:tab pos="6729413" algn="r"/>
              </a:tabLst>
              <a:defRPr>
                <a:latin typeface="+mn-lt"/>
              </a:defRPr>
            </a:lvl4pPr>
            <a:lvl5pP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1215602507"/>
      </p:ext>
    </p:extLst>
  </p:cSld>
  <p:clrMapOvr>
    <a:masterClrMapping/>
  </p:clrMapOvr>
  <p:transition>
    <p:fade/>
  </p:transition>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502920" y="2125013"/>
            <a:ext cx="5482517" cy="3857777"/>
          </a:xfr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502920" y="1665288"/>
            <a:ext cx="5534662" cy="409427"/>
          </a:xfrm>
        </p:spPr>
        <p:txBody>
          <a:bodyPr>
            <a:noAutofit/>
          </a:bodyPr>
          <a:lstStyle/>
          <a:p>
            <a:pPr lvl="0"/>
            <a:r>
              <a:rPr lang="en-US" noProof="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76435357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0292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86348344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292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4787623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2920" y="1700213"/>
            <a:ext cx="2664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502920" y="3076573"/>
            <a:ext cx="2640000" cy="3222628"/>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74325911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atin typeface="+mj-lt"/>
              </a:defRPr>
            </a:lvl1pPr>
            <a:lvl2pPr>
              <a:spcAft>
                <a:spcPts val="0"/>
              </a:spcAft>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atin typeface="+mj-lt"/>
              </a:defRPr>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64896959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2920" y="1700213"/>
            <a:ext cx="3627438" cy="2052830"/>
          </a:xfrm>
        </p:spPr>
        <p:txBody>
          <a:bodyPr/>
          <a:lstStyle/>
          <a:p>
            <a:r>
              <a:rPr lang="en-US" noProof="0" dirty="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US" noProof="0" dirty="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US" noProof="0" dirty="0"/>
              <a:t>Click icon to add picture</a:t>
            </a:r>
          </a:p>
        </p:txBody>
      </p:sp>
      <p:sp>
        <p:nvSpPr>
          <p:cNvPr id="9" name="Text Placeholder 18"/>
          <p:cNvSpPr>
            <a:spLocks noGrp="1"/>
          </p:cNvSpPr>
          <p:nvPr>
            <p:ph idx="1" hasCustomPrompt="1"/>
          </p:nvPr>
        </p:nvSpPr>
        <p:spPr>
          <a:xfrm>
            <a:off x="502920" y="3832225"/>
            <a:ext cx="3627438" cy="218144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7625890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428791373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
        <p:nvSpPr>
          <p:cNvPr id="14" name="Text Placeholder 8"/>
          <p:cNvSpPr>
            <a:spLocks noGrp="1"/>
          </p:cNvSpPr>
          <p:nvPr>
            <p:ph type="body" sz="quarter" idx="17"/>
          </p:nvPr>
        </p:nvSpPr>
        <p:spPr>
          <a:xfrm>
            <a:off x="502920" y="1857892"/>
            <a:ext cx="5544000" cy="1695451"/>
          </a:xfrm>
        </p:spPr>
        <p:txBody>
          <a:bodyPr/>
          <a:lstStyle>
            <a:lvl1pPr>
              <a:spcAft>
                <a:spcPts val="1333"/>
              </a:spcAft>
              <a:defRPr b="1">
                <a:solidFill>
                  <a:schemeClr val="accent1"/>
                </a:solidFill>
                <a:latin typeface="+mj-lt"/>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502920"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Tree>
    <p:extLst>
      <p:ext uri="{BB962C8B-B14F-4D97-AF65-F5344CB8AC3E}">
        <p14:creationId xmlns:p14="http://schemas.microsoft.com/office/powerpoint/2010/main" val="277510259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2920"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502920"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50292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502920"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423959291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50292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50292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4727082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dirty="0"/>
              <a:t>Click icon to add picture</a:t>
            </a:r>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atin typeface="+mn-lt"/>
              </a:defRPr>
            </a:lvl1pPr>
            <a:lvl2pPr>
              <a:tabLst>
                <a:tab pos="5029200" algn="r"/>
              </a:tabLst>
              <a:defRPr>
                <a:latin typeface="+mj-lt"/>
              </a:defRPr>
            </a:lvl2pPr>
            <a:lvl3pPr>
              <a:tabLst>
                <a:tab pos="5029200" algn="r"/>
              </a:tabLst>
              <a:defRPr>
                <a:latin typeface="+mn-lt"/>
              </a:defRPr>
            </a:lvl3pPr>
            <a:lvl4pPr>
              <a:tabLst>
                <a:tab pos="5029200" algn="r"/>
              </a:tabLst>
              <a:defRPr>
                <a:latin typeface="+mn-lt"/>
              </a:defRPr>
            </a:lvl4pPr>
            <a:lvl5pPr>
              <a:tabLst>
                <a:tab pos="5029200"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4454982"/>
      </p:ext>
    </p:extLst>
  </p:cSld>
  <p:clrMapOvr>
    <a:masterClrMapping/>
  </p:clrMapOvr>
  <p:transition>
    <p:fade/>
  </p:transition>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292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2218630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2920" y="1665817"/>
            <a:ext cx="5537730" cy="463338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02342874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320040"/>
            <a:ext cx="11252200" cy="6985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52271854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1_End slide">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solidFill>
                  <a:schemeClr val="bg1"/>
                </a:solidFill>
              </a:defRPr>
            </a:lvl1pPr>
          </a:lstStyle>
          <a:p>
            <a:r>
              <a:rPr lang="en-GB" sz="900" dirty="0"/>
              <a:t>Insert sponsorship mark here</a:t>
            </a:r>
            <a:endParaRPr lang="en-GB" dirty="0"/>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2365101"/>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Text Content">
    <p:bg>
      <p:bgPr>
        <a:solidFill>
          <a:schemeClr val="bg1"/>
        </a:solidFill>
        <a:effectLst/>
      </p:bgPr>
    </p:bg>
    <p:spTree>
      <p:nvGrpSpPr>
        <p:cNvPr id="1" name=""/>
        <p:cNvGrpSpPr/>
        <p:nvPr/>
      </p:nvGrpSpPr>
      <p:grpSpPr>
        <a:xfrm>
          <a:off x="0" y="0"/>
          <a:ext cx="0" cy="0"/>
          <a:chOff x="0" y="0"/>
          <a:chExt cx="0" cy="0"/>
        </a:xfrm>
      </p:grpSpPr>
      <p:sp>
        <p:nvSpPr>
          <p:cNvPr id="9" name="Content Placeholder 2"/>
          <p:cNvSpPr txBox="1">
            <a:spLocks/>
          </p:cNvSpPr>
          <p:nvPr userDrawn="1"/>
        </p:nvSpPr>
        <p:spPr>
          <a:xfrm>
            <a:off x="304800" y="965676"/>
            <a:ext cx="115824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 name="Straight Connector 10"/>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txBox="1">
            <a:spLocks/>
          </p:cNvSpPr>
          <p:nvPr userDrawn="1"/>
        </p:nvSpPr>
        <p:spPr>
          <a:xfrm>
            <a:off x="3449909" y="6389370"/>
            <a:ext cx="5292185"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rPr>
              <a:t>L</a:t>
            </a:r>
            <a:r>
              <a:rPr kumimoji="0" lang="en-US" sz="1200" b="1" i="0" u="none" strike="noStrike" kern="1200" cap="none" spc="30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rPr>
              <a:t>EAD </a:t>
            </a:r>
            <a:r>
              <a:rPr kumimoji="0" lang="en-US" sz="1400" b="1" i="0" u="none" strike="noStrike" kern="1200" cap="none" spc="30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rPr>
              <a:t>T</a:t>
            </a:r>
            <a:r>
              <a:rPr kumimoji="0" lang="en-US" sz="1200" b="1" i="0" u="none" strike="noStrike" kern="1200" cap="none" spc="30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rPr>
              <a:t>RANSFORM </a:t>
            </a:r>
            <a:r>
              <a:rPr kumimoji="0" lang="en-US" sz="1400" b="1" i="0" u="none" strike="noStrike" kern="1200" cap="none" spc="30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rPr>
              <a:t>D</a:t>
            </a:r>
            <a:r>
              <a:rPr kumimoji="0" lang="en-US" sz="1200" b="1" i="0" u="none" strike="noStrike" kern="1200" cap="none" spc="30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rPr>
              <a:t>ELIVER</a:t>
            </a:r>
            <a:endParaRPr kumimoji="0" lang="en-US" sz="1800" b="1" i="0" u="none" strike="noStrike" kern="1200" cap="none" spc="30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endParaRPr>
          </a:p>
        </p:txBody>
      </p:sp>
      <p:cxnSp>
        <p:nvCxnSpPr>
          <p:cNvPr id="13" name="Straight Connector 12"/>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userDrawn="1"/>
        </p:nvSpPr>
        <p:spPr>
          <a:xfrm>
            <a:off x="203200" y="6400800"/>
            <a:ext cx="1524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3A7522CD-E5C1-4745-AB5A-EB3548EF3291}"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Content Placeholder 21"/>
          <p:cNvSpPr>
            <a:spLocks noGrp="1"/>
          </p:cNvSpPr>
          <p:nvPr>
            <p:ph sz="quarter" idx="10" hasCustomPrompt="1"/>
          </p:nvPr>
        </p:nvSpPr>
        <p:spPr>
          <a:xfrm>
            <a:off x="304800" y="965676"/>
            <a:ext cx="11582400" cy="520652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1"/>
          <p:cNvSpPr>
            <a:spLocks noGrp="1"/>
          </p:cNvSpPr>
          <p:nvPr>
            <p:ph sz="quarter" idx="11" hasCustomPrompt="1"/>
          </p:nvPr>
        </p:nvSpPr>
        <p:spPr>
          <a:xfrm>
            <a:off x="304800" y="152400"/>
            <a:ext cx="115824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pic>
        <p:nvPicPr>
          <p:cNvPr id="2050" name="Picture 2" descr="C:\Users\sbrahm01\AppData\Local\Temp\1\notesE31BC0\FI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70720" y="6263014"/>
            <a:ext cx="2316480" cy="59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9000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0493" y="2548130"/>
            <a:ext cx="11071907" cy="1325563"/>
          </a:xfrm>
        </p:spPr>
        <p:txBody>
          <a:bodyPr/>
          <a:lstStyle>
            <a:lvl1pPr>
              <a:defRPr sz="9000"/>
            </a:lvl1pPr>
          </a:lstStyle>
          <a:p>
            <a:r>
              <a:rPr lang="en-US"/>
              <a:t>TITLE</a:t>
            </a:r>
          </a:p>
        </p:txBody>
      </p:sp>
      <p:sp>
        <p:nvSpPr>
          <p:cNvPr id="3" name="Text Placeholder 9"/>
          <p:cNvSpPr>
            <a:spLocks noGrp="1"/>
          </p:cNvSpPr>
          <p:nvPr>
            <p:ph type="body" sz="quarter" idx="14" hasCustomPrompt="1"/>
          </p:nvPr>
        </p:nvSpPr>
        <p:spPr>
          <a:xfrm>
            <a:off x="510493" y="4536626"/>
            <a:ext cx="9188451" cy="657225"/>
          </a:xfrm>
        </p:spPr>
        <p:txBody>
          <a:bodyPr>
            <a:noAutofit/>
          </a:bodyPr>
          <a:lstStyle>
            <a:lvl1pPr marL="0" indent="0" algn="l">
              <a:buFontTx/>
              <a:buNone/>
              <a:defRPr sz="1600">
                <a:solidFill>
                  <a:schemeClr val="accent5"/>
                </a:solidFill>
              </a:defRPr>
            </a:lvl1pPr>
            <a:lvl2pPr marL="609585" indent="0">
              <a:buFontTx/>
              <a:buNone/>
              <a:defRPr sz="1900">
                <a:solidFill>
                  <a:schemeClr val="accent5"/>
                </a:solidFill>
              </a:defRPr>
            </a:lvl2pPr>
            <a:lvl3pPr marL="1219170" indent="0">
              <a:buFontTx/>
              <a:buNone/>
              <a:defRPr sz="1900">
                <a:solidFill>
                  <a:schemeClr val="accent5"/>
                </a:solidFill>
              </a:defRPr>
            </a:lvl3pPr>
            <a:lvl4pPr marL="1828754" indent="0">
              <a:buFontTx/>
              <a:buNone/>
              <a:defRPr sz="1900">
                <a:solidFill>
                  <a:schemeClr val="accent5"/>
                </a:solidFill>
              </a:defRPr>
            </a:lvl4pPr>
            <a:lvl5pPr marL="2438339" indent="0">
              <a:buFontTx/>
              <a:buNone/>
              <a:defRPr sz="1900">
                <a:solidFill>
                  <a:schemeClr val="accent5"/>
                </a:solidFill>
              </a:defRPr>
            </a:lvl5pPr>
          </a:lstStyle>
          <a:p>
            <a:pPr lvl="0"/>
            <a:r>
              <a:rPr lang="en-US"/>
              <a:t>April, 2014</a:t>
            </a:r>
          </a:p>
        </p:txBody>
      </p:sp>
      <p:sp>
        <p:nvSpPr>
          <p:cNvPr id="4" name="Text Placeholder 9"/>
          <p:cNvSpPr>
            <a:spLocks noGrp="1"/>
          </p:cNvSpPr>
          <p:nvPr>
            <p:ph type="body" sz="quarter" idx="15" hasCustomPrompt="1"/>
          </p:nvPr>
        </p:nvSpPr>
        <p:spPr>
          <a:xfrm>
            <a:off x="510493" y="3873693"/>
            <a:ext cx="9188451" cy="386138"/>
          </a:xfrm>
        </p:spPr>
        <p:txBody>
          <a:bodyPr>
            <a:noAutofit/>
          </a:bodyPr>
          <a:lstStyle>
            <a:lvl1pPr marL="0" indent="0" algn="l">
              <a:buFontTx/>
              <a:buNone/>
              <a:defRPr sz="2000">
                <a:solidFill>
                  <a:schemeClr val="bg1">
                    <a:lumMod val="65000"/>
                  </a:schemeClr>
                </a:solidFill>
              </a:defRPr>
            </a:lvl1pPr>
            <a:lvl2pPr marL="609585" indent="0">
              <a:buFontTx/>
              <a:buNone/>
              <a:defRPr sz="1900">
                <a:solidFill>
                  <a:schemeClr val="accent5"/>
                </a:solidFill>
              </a:defRPr>
            </a:lvl2pPr>
            <a:lvl3pPr marL="1219170" indent="0">
              <a:buFontTx/>
              <a:buNone/>
              <a:defRPr sz="1900">
                <a:solidFill>
                  <a:schemeClr val="accent5"/>
                </a:solidFill>
              </a:defRPr>
            </a:lvl3pPr>
            <a:lvl4pPr marL="1828754" indent="0">
              <a:buFontTx/>
              <a:buNone/>
              <a:defRPr sz="1900">
                <a:solidFill>
                  <a:schemeClr val="accent5"/>
                </a:solidFill>
              </a:defRPr>
            </a:lvl4pPr>
            <a:lvl5pPr marL="2438339" indent="0">
              <a:buFontTx/>
              <a:buNone/>
              <a:defRPr sz="1900">
                <a:solidFill>
                  <a:schemeClr val="accent5"/>
                </a:solidFill>
              </a:defRPr>
            </a:lvl5pPr>
          </a:lstStyle>
          <a:p>
            <a:pPr lvl="0"/>
            <a:r>
              <a:rPr lang="en-US"/>
              <a:t>Subtitle</a:t>
            </a:r>
          </a:p>
        </p:txBody>
      </p:sp>
      <p:pic>
        <p:nvPicPr>
          <p:cNvPr id="5" name="Picture 4" descr="DD_RGB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8479" y="6060996"/>
            <a:ext cx="1064527" cy="590708"/>
          </a:xfrm>
          <a:prstGeom prst="rect">
            <a:avLst/>
          </a:prstGeom>
        </p:spPr>
      </p:pic>
    </p:spTree>
    <p:extLst>
      <p:ext uri="{BB962C8B-B14F-4D97-AF65-F5344CB8AC3E}">
        <p14:creationId xmlns:p14="http://schemas.microsoft.com/office/powerpoint/2010/main" val="286389853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8"/>
          <p:cNvSpPr>
            <a:spLocks noGrp="1"/>
          </p:cNvSpPr>
          <p:nvPr>
            <p:ph type="body" sz="quarter" idx="14"/>
          </p:nvPr>
        </p:nvSpPr>
        <p:spPr>
          <a:xfrm>
            <a:off x="511175" y="1279083"/>
            <a:ext cx="11071225" cy="647700"/>
          </a:xfrm>
        </p:spPr>
        <p:txBody>
          <a:bodyPr>
            <a:noAutofit/>
          </a:bodyPr>
          <a:lstStyle>
            <a:lvl1pPr marL="0" indent="0">
              <a:buNone/>
              <a:defRPr sz="2000">
                <a:solidFill>
                  <a:schemeClr val="bg1">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Text Placeholder 5"/>
          <p:cNvSpPr>
            <a:spLocks noGrp="1"/>
          </p:cNvSpPr>
          <p:nvPr>
            <p:ph type="body" sz="quarter" idx="15"/>
          </p:nvPr>
        </p:nvSpPr>
        <p:spPr>
          <a:xfrm>
            <a:off x="510492" y="2212900"/>
            <a:ext cx="11071907" cy="257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81657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0493" y="2294126"/>
            <a:ext cx="11071907" cy="1325563"/>
          </a:xfrm>
        </p:spPr>
        <p:txBody>
          <a:bodyPr/>
          <a:lstStyle>
            <a:lvl1pPr algn="ctr">
              <a:defRPr sz="13000"/>
            </a:lvl1pPr>
          </a:lstStyle>
          <a:p>
            <a:r>
              <a:rPr lang="en-US"/>
              <a:t>TITLE</a:t>
            </a:r>
          </a:p>
        </p:txBody>
      </p:sp>
      <p:sp>
        <p:nvSpPr>
          <p:cNvPr id="5" name="Text Placeholder 4"/>
          <p:cNvSpPr>
            <a:spLocks noGrp="1"/>
          </p:cNvSpPr>
          <p:nvPr>
            <p:ph type="body" sz="quarter" idx="10" hasCustomPrompt="1"/>
          </p:nvPr>
        </p:nvSpPr>
        <p:spPr>
          <a:xfrm>
            <a:off x="510494" y="3806143"/>
            <a:ext cx="11071906" cy="1293812"/>
          </a:xfrm>
        </p:spPr>
        <p:txBody>
          <a:bodyPr/>
          <a:lstStyle>
            <a:lvl1pPr marL="0" indent="0" algn="ctr">
              <a:lnSpc>
                <a:spcPct val="80000"/>
              </a:lnSpc>
              <a:buNone/>
              <a:defRPr sz="4000" baseline="0">
                <a:solidFill>
                  <a:srgbClr val="92D400"/>
                </a:solidFill>
              </a:defRPr>
            </a:lvl1pPr>
          </a:lstStyle>
          <a:p>
            <a:r>
              <a:rPr lang="en-US"/>
              <a:t>A stepping stone in the</a:t>
            </a:r>
          </a:p>
          <a:p>
            <a:r>
              <a:rPr lang="en-US"/>
              <a:t>Exponential evolution of technology</a:t>
            </a:r>
          </a:p>
        </p:txBody>
      </p:sp>
    </p:spTree>
    <p:extLst>
      <p:ext uri="{BB962C8B-B14F-4D97-AF65-F5344CB8AC3E}">
        <p14:creationId xmlns:p14="http://schemas.microsoft.com/office/powerpoint/2010/main" val="15185645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18036"/>
            <a:ext cx="10972800" cy="1421928"/>
          </a:xfrm>
        </p:spPr>
        <p:txBody>
          <a:bodyPr anchor="ctr">
            <a:noAutofit/>
          </a:bodyPr>
          <a:lstStyle>
            <a:lvl1pPr>
              <a:defRPr sz="8000"/>
            </a:lvl1pPr>
          </a:lstStyle>
          <a:p>
            <a:r>
              <a:rPr lang="en-US"/>
              <a:t>Click to edit Master title style</a:t>
            </a:r>
          </a:p>
        </p:txBody>
      </p:sp>
    </p:spTree>
    <p:extLst>
      <p:ext uri="{BB962C8B-B14F-4D97-AF65-F5344CB8AC3E}">
        <p14:creationId xmlns:p14="http://schemas.microsoft.com/office/powerpoint/2010/main" val="32721047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548706"/>
            <a:ext cx="10972800" cy="1421928"/>
          </a:xfrm>
        </p:spPr>
        <p:txBody>
          <a:bodyPr anchor="ctr">
            <a:noAutofit/>
          </a:bodyPr>
          <a:lstStyle>
            <a:lvl1pPr>
              <a:defRPr sz="7200"/>
            </a:lvl1pPr>
          </a:lstStyle>
          <a:p>
            <a:r>
              <a:rPr lang="en-US"/>
              <a:t>Click to edit Master title style</a:t>
            </a:r>
          </a:p>
        </p:txBody>
      </p:sp>
      <p:sp>
        <p:nvSpPr>
          <p:cNvPr id="4" name="Text Placeholder 3"/>
          <p:cNvSpPr>
            <a:spLocks noGrp="1"/>
          </p:cNvSpPr>
          <p:nvPr>
            <p:ph type="body" sz="quarter" idx="10" hasCustomPrompt="1"/>
          </p:nvPr>
        </p:nvSpPr>
        <p:spPr>
          <a:xfrm>
            <a:off x="609600" y="4185187"/>
            <a:ext cx="10972800" cy="2012416"/>
          </a:xfrm>
        </p:spPr>
        <p:txBody>
          <a:bodyPr/>
          <a:lstStyle>
            <a:lvl1pPr marL="0" indent="0">
              <a:buNone/>
              <a:defRPr baseline="0"/>
            </a:lvl1pPr>
          </a:lstStyle>
          <a:p>
            <a:pPr lvl="0"/>
            <a:r>
              <a:rPr lang="en-US"/>
              <a:t>Enter content here</a:t>
            </a:r>
          </a:p>
        </p:txBody>
      </p:sp>
    </p:spTree>
    <p:extLst>
      <p:ext uri="{BB962C8B-B14F-4D97-AF65-F5344CB8AC3E}">
        <p14:creationId xmlns:p14="http://schemas.microsoft.com/office/powerpoint/2010/main" val="180529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6084671"/>
      </p:ext>
    </p:extLst>
  </p:cSld>
  <p:clrMapOvr>
    <a:masterClrMapping/>
  </p:clrMapOvr>
  <p:transition>
    <p:fade/>
  </p:transition>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Contact Us">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510613" y="781159"/>
            <a:ext cx="9933516" cy="1330325"/>
          </a:xfrm>
        </p:spPr>
        <p:txBody>
          <a:bodyPr>
            <a:noAutofit/>
          </a:bodyPr>
          <a:lstStyle>
            <a:lvl1pPr marL="0" indent="0">
              <a:buNone/>
              <a:defRPr sz="7200">
                <a:solidFill>
                  <a:schemeClr val="accent1"/>
                </a:solidFill>
                <a:latin typeface="+mj-lt"/>
              </a:defRPr>
            </a:lvl1pPr>
          </a:lstStyle>
          <a:p>
            <a:pPr lvl="0"/>
            <a:r>
              <a:rPr lang="en-US"/>
              <a:t>THANK YOU</a:t>
            </a:r>
          </a:p>
        </p:txBody>
      </p:sp>
      <p:sp>
        <p:nvSpPr>
          <p:cNvPr id="14" name="Content Placeholder 2"/>
          <p:cNvSpPr>
            <a:spLocks noGrp="1"/>
          </p:cNvSpPr>
          <p:nvPr>
            <p:ph sz="quarter" idx="11" hasCustomPrompt="1"/>
          </p:nvPr>
        </p:nvSpPr>
        <p:spPr>
          <a:xfrm>
            <a:off x="510613" y="2111484"/>
            <a:ext cx="9933516" cy="859125"/>
          </a:xfrm>
        </p:spPr>
        <p:txBody>
          <a:bodyPr>
            <a:noAutofit/>
          </a:bodyPr>
          <a:lstStyle>
            <a:lvl1pPr marL="0" indent="0">
              <a:buNone/>
              <a:defRPr sz="1800">
                <a:solidFill>
                  <a:schemeClr val="tx1"/>
                </a:solidFill>
              </a:defRPr>
            </a:lvl1pPr>
          </a:lstStyle>
          <a:p>
            <a:pPr lvl="0"/>
            <a:r>
              <a:rPr lang="en-US"/>
              <a:t>Contact Us</a:t>
            </a:r>
          </a:p>
        </p:txBody>
      </p:sp>
      <p:sp>
        <p:nvSpPr>
          <p:cNvPr id="15" name="Content Placeholder 2"/>
          <p:cNvSpPr>
            <a:spLocks noGrp="1"/>
          </p:cNvSpPr>
          <p:nvPr>
            <p:ph sz="quarter" idx="12" hasCustomPrompt="1"/>
          </p:nvPr>
        </p:nvSpPr>
        <p:spPr>
          <a:xfrm>
            <a:off x="510612" y="3121278"/>
            <a:ext cx="2542885" cy="305309"/>
          </a:xfrm>
        </p:spPr>
        <p:txBody>
          <a:bodyPr>
            <a:noAutofit/>
          </a:bodyPr>
          <a:lstStyle>
            <a:lvl1pPr marL="0" indent="0">
              <a:buNone/>
              <a:defRPr sz="1200" b="0" i="0" baseline="0">
                <a:solidFill>
                  <a:srgbClr val="92D400"/>
                </a:solidFill>
                <a:latin typeface="Frutiger Next Pro Medium"/>
                <a:cs typeface="Frutiger Next Pro Medium"/>
              </a:defRPr>
            </a:lvl1pPr>
          </a:lstStyle>
          <a:p>
            <a:pPr lvl="0"/>
            <a:r>
              <a:rPr lang="en-US"/>
              <a:t>First Last</a:t>
            </a:r>
          </a:p>
        </p:txBody>
      </p:sp>
      <p:sp>
        <p:nvSpPr>
          <p:cNvPr id="16" name="Content Placeholder 2"/>
          <p:cNvSpPr>
            <a:spLocks noGrp="1"/>
          </p:cNvSpPr>
          <p:nvPr>
            <p:ph sz="quarter" idx="13" hasCustomPrompt="1"/>
          </p:nvPr>
        </p:nvSpPr>
        <p:spPr>
          <a:xfrm>
            <a:off x="510612" y="3412221"/>
            <a:ext cx="2542885" cy="415636"/>
          </a:xfrm>
        </p:spPr>
        <p:txBody>
          <a:bodyPr>
            <a:noAutofit/>
          </a:bodyPr>
          <a:lstStyle>
            <a:lvl1pPr marL="0" indent="0">
              <a:buNone/>
              <a:defRPr sz="1200" baseline="0">
                <a:solidFill>
                  <a:schemeClr val="bg1">
                    <a:lumMod val="50000"/>
                  </a:schemeClr>
                </a:solidFill>
              </a:defRPr>
            </a:lvl1pPr>
          </a:lstStyle>
          <a:p>
            <a:pPr lvl="0"/>
            <a:r>
              <a:rPr lang="en-US"/>
              <a:t>Title</a:t>
            </a:r>
          </a:p>
          <a:p>
            <a:pPr lvl="0"/>
            <a:r>
              <a:rPr lang="en-US"/>
              <a:t>Email Address</a:t>
            </a:r>
          </a:p>
        </p:txBody>
      </p:sp>
      <p:sp>
        <p:nvSpPr>
          <p:cNvPr id="17" name="Content Placeholder 2"/>
          <p:cNvSpPr>
            <a:spLocks noGrp="1"/>
          </p:cNvSpPr>
          <p:nvPr>
            <p:ph sz="quarter" idx="14" hasCustomPrompt="1"/>
          </p:nvPr>
        </p:nvSpPr>
        <p:spPr>
          <a:xfrm>
            <a:off x="510612" y="3994114"/>
            <a:ext cx="2542885" cy="310507"/>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a:t>First Last</a:t>
            </a:r>
          </a:p>
        </p:txBody>
      </p:sp>
      <p:sp>
        <p:nvSpPr>
          <p:cNvPr id="18" name="Content Placeholder 2"/>
          <p:cNvSpPr>
            <a:spLocks noGrp="1"/>
          </p:cNvSpPr>
          <p:nvPr>
            <p:ph sz="quarter" idx="15" hasCustomPrompt="1"/>
          </p:nvPr>
        </p:nvSpPr>
        <p:spPr>
          <a:xfrm>
            <a:off x="510612" y="4285059"/>
            <a:ext cx="2542885" cy="415636"/>
          </a:xfrm>
        </p:spPr>
        <p:txBody>
          <a:bodyPr>
            <a:noAutofit/>
          </a:bodyPr>
          <a:lstStyle>
            <a:lvl1pPr marL="0" indent="0">
              <a:buNone/>
              <a:defRPr sz="1200" baseline="0">
                <a:solidFill>
                  <a:schemeClr val="bg1">
                    <a:lumMod val="50000"/>
                  </a:schemeClr>
                </a:solidFill>
              </a:defRPr>
            </a:lvl1pPr>
          </a:lstStyle>
          <a:p>
            <a:pPr lvl="0"/>
            <a:r>
              <a:rPr lang="en-US"/>
              <a:t>Title</a:t>
            </a:r>
          </a:p>
          <a:p>
            <a:pPr lvl="0"/>
            <a:r>
              <a:rPr lang="en-US"/>
              <a:t>Email Address</a:t>
            </a:r>
          </a:p>
        </p:txBody>
      </p:sp>
      <p:sp>
        <p:nvSpPr>
          <p:cNvPr id="19" name="Content Placeholder 2"/>
          <p:cNvSpPr>
            <a:spLocks noGrp="1"/>
          </p:cNvSpPr>
          <p:nvPr>
            <p:ph sz="quarter" idx="16" hasCustomPrompt="1"/>
          </p:nvPr>
        </p:nvSpPr>
        <p:spPr>
          <a:xfrm>
            <a:off x="3669450" y="3121278"/>
            <a:ext cx="2542885" cy="300749"/>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a:t>First Last</a:t>
            </a:r>
          </a:p>
        </p:txBody>
      </p:sp>
      <p:sp>
        <p:nvSpPr>
          <p:cNvPr id="20" name="Content Placeholder 2"/>
          <p:cNvSpPr>
            <a:spLocks noGrp="1"/>
          </p:cNvSpPr>
          <p:nvPr>
            <p:ph sz="quarter" idx="17" hasCustomPrompt="1"/>
          </p:nvPr>
        </p:nvSpPr>
        <p:spPr>
          <a:xfrm>
            <a:off x="3669450" y="3412221"/>
            <a:ext cx="2542885" cy="415636"/>
          </a:xfrm>
        </p:spPr>
        <p:txBody>
          <a:bodyPr>
            <a:noAutofit/>
          </a:bodyPr>
          <a:lstStyle>
            <a:lvl1pPr marL="0" indent="0">
              <a:buNone/>
              <a:defRPr sz="1200" baseline="0">
                <a:solidFill>
                  <a:schemeClr val="bg1">
                    <a:lumMod val="50000"/>
                  </a:schemeClr>
                </a:solidFill>
              </a:defRPr>
            </a:lvl1pPr>
          </a:lstStyle>
          <a:p>
            <a:pPr lvl="0"/>
            <a:r>
              <a:rPr lang="en-US"/>
              <a:t>Title</a:t>
            </a:r>
          </a:p>
          <a:p>
            <a:pPr lvl="0"/>
            <a:r>
              <a:rPr lang="en-US"/>
              <a:t>Email Address</a:t>
            </a:r>
          </a:p>
        </p:txBody>
      </p:sp>
      <p:sp>
        <p:nvSpPr>
          <p:cNvPr id="21" name="Content Placeholder 2"/>
          <p:cNvSpPr>
            <a:spLocks noGrp="1"/>
          </p:cNvSpPr>
          <p:nvPr>
            <p:ph sz="quarter" idx="18" hasCustomPrompt="1"/>
          </p:nvPr>
        </p:nvSpPr>
        <p:spPr>
          <a:xfrm>
            <a:off x="3669450" y="3994114"/>
            <a:ext cx="2542885" cy="310507"/>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a:t>First Last</a:t>
            </a:r>
          </a:p>
        </p:txBody>
      </p:sp>
      <p:sp>
        <p:nvSpPr>
          <p:cNvPr id="22" name="Content Placeholder 2"/>
          <p:cNvSpPr>
            <a:spLocks noGrp="1"/>
          </p:cNvSpPr>
          <p:nvPr>
            <p:ph sz="quarter" idx="19" hasCustomPrompt="1"/>
          </p:nvPr>
        </p:nvSpPr>
        <p:spPr>
          <a:xfrm>
            <a:off x="3669450" y="4285059"/>
            <a:ext cx="2542885" cy="415636"/>
          </a:xfrm>
        </p:spPr>
        <p:txBody>
          <a:bodyPr>
            <a:noAutofit/>
          </a:bodyPr>
          <a:lstStyle>
            <a:lvl1pPr marL="0" indent="0">
              <a:buNone/>
              <a:defRPr sz="1200" baseline="0">
                <a:solidFill>
                  <a:schemeClr val="bg1">
                    <a:lumMod val="50000"/>
                  </a:schemeClr>
                </a:solidFill>
              </a:defRPr>
            </a:lvl1pPr>
          </a:lstStyle>
          <a:p>
            <a:pPr lvl="0"/>
            <a:r>
              <a:rPr lang="en-US"/>
              <a:t>Title</a:t>
            </a:r>
          </a:p>
          <a:p>
            <a:pPr lvl="0"/>
            <a:r>
              <a:rPr lang="en-US"/>
              <a:t>Email Address</a:t>
            </a:r>
          </a:p>
        </p:txBody>
      </p:sp>
      <p:pic>
        <p:nvPicPr>
          <p:cNvPr id="25" name="Picture 24" descr="DD_RGB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8479" y="6060996"/>
            <a:ext cx="1064527" cy="590708"/>
          </a:xfrm>
          <a:prstGeom prst="rect">
            <a:avLst/>
          </a:prstGeom>
        </p:spPr>
      </p:pic>
    </p:spTree>
    <p:extLst>
      <p:ext uri="{BB962C8B-B14F-4D97-AF65-F5344CB8AC3E}">
        <p14:creationId xmlns:p14="http://schemas.microsoft.com/office/powerpoint/2010/main" val="4095984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D closing slide white logo on black">
    <p:spTree>
      <p:nvGrpSpPr>
        <p:cNvPr id="1" name=""/>
        <p:cNvGrpSpPr/>
        <p:nvPr/>
      </p:nvGrpSpPr>
      <p:grpSpPr>
        <a:xfrm>
          <a:off x="0" y="0"/>
          <a:ext cx="0" cy="0"/>
          <a:chOff x="0" y="0"/>
          <a:chExt cx="0" cy="0"/>
        </a:xfrm>
      </p:grpSpPr>
      <p:sp>
        <p:nvSpPr>
          <p:cNvPr id="23" name="Rectangle 22"/>
          <p:cNvSpPr/>
          <p:nvPr userDrawn="1"/>
        </p:nvSpPr>
        <p:spPr>
          <a:xfrm>
            <a:off x="94130" y="0"/>
            <a:ext cx="1219200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p>
        </p:txBody>
      </p:sp>
      <p:pic>
        <p:nvPicPr>
          <p:cNvPr id="24" name="Picture 23" descr="DD_RGB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88252" y="2087634"/>
            <a:ext cx="5197793" cy="2884265"/>
          </a:xfrm>
          <a:prstGeom prst="rect">
            <a:avLst/>
          </a:prstGeom>
        </p:spPr>
      </p:pic>
    </p:spTree>
    <p:extLst>
      <p:ext uri="{BB962C8B-B14F-4D97-AF65-F5344CB8AC3E}">
        <p14:creationId xmlns:p14="http://schemas.microsoft.com/office/powerpoint/2010/main" val="7766737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Basic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Basic slide format (title only)</a:t>
            </a:r>
          </a:p>
        </p:txBody>
      </p:sp>
    </p:spTree>
    <p:extLst>
      <p:ext uri="{BB962C8B-B14F-4D97-AF65-F5344CB8AC3E}">
        <p14:creationId xmlns:p14="http://schemas.microsoft.com/office/powerpoint/2010/main" val="33288851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_no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a:solidFill>
                  <a:schemeClr val="bg2"/>
                </a:solidFill>
              </a:defRPr>
            </a:lvl1pPr>
          </a:lstStyle>
          <a:p>
            <a:fld id="{95922EAA-9DB7-4759-A39E-BD4002B6CA88}" type="datetimeFigureOut">
              <a:rPr lang="en-US" smtClean="0">
                <a:solidFill>
                  <a:srgbClr val="E7E7E8"/>
                </a:solidFill>
              </a:rPr>
              <a:pPr/>
              <a:t>3/9/2021</a:t>
            </a:fld>
            <a:endParaRPr lang="en-US" dirty="0">
              <a:solidFill>
                <a:srgbClr val="E7E7E8"/>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solidFill>
                <a:srgbClr val="5C5C5C">
                  <a:tint val="75000"/>
                </a:srgbClr>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6C0D935-D802-48C2-BA0B-1A8DBFF4C45B}" type="slidenum">
              <a:rPr lang="en-US" smtClean="0">
                <a:solidFill>
                  <a:srgbClr val="5C5C5C">
                    <a:tint val="75000"/>
                  </a:srgbClr>
                </a:solidFill>
              </a:rPr>
              <a:pPr/>
              <a:t>‹#›</a:t>
            </a:fld>
            <a:endParaRPr lang="en-US" dirty="0">
              <a:solidFill>
                <a:srgbClr val="5C5C5C">
                  <a:tint val="75000"/>
                </a:srgbClr>
              </a:solidFill>
            </a:endParaRPr>
          </a:p>
        </p:txBody>
      </p:sp>
    </p:spTree>
    <p:extLst>
      <p:ext uri="{BB962C8B-B14F-4D97-AF65-F5344CB8AC3E}">
        <p14:creationId xmlns:p14="http://schemas.microsoft.com/office/powerpoint/2010/main" val="1832935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ection Divider">
    <p:bg>
      <p:bgPr>
        <a:solidFill>
          <a:schemeClr val="accent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p:nvPr>
        </p:nvSpPr>
        <p:spPr>
          <a:xfrm>
            <a:off x="355601" y="2718036"/>
            <a:ext cx="11264900" cy="1421928"/>
          </a:xfrm>
        </p:spPr>
        <p:txBody>
          <a:bodyPr anchor="ctr">
            <a:noAutofit/>
          </a:bodyPr>
          <a:lstStyle>
            <a:lvl1pPr>
              <a:defRPr sz="7200">
                <a:solidFill>
                  <a:schemeClr val="tx1"/>
                </a:solidFill>
              </a:defRPr>
            </a:lvl1pPr>
          </a:lstStyle>
          <a:p>
            <a:r>
              <a:rPr lang="en-US"/>
              <a:t>Click to edit Master title style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5922EAA-9DB7-4759-A39E-BD4002B6CA88}" type="datetimeFigureOut">
              <a:rPr lang="en-US" smtClean="0"/>
              <a:t>3/9/2021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6C0D935-D802-48C2-BA0B-1A8DBFF4C45B}" type="slidenum">
              <a:rPr lang="en-US" smtClean="0"/>
              <a:t>‹#›</a:t>
            </a:fld>
            <a:endParaRPr lang="en-US" dirty="0"/>
          </a:p>
        </p:txBody>
      </p:sp>
    </p:spTree>
    <p:extLst>
      <p:ext uri="{BB962C8B-B14F-4D97-AF65-F5344CB8AC3E}">
        <p14:creationId xmlns:p14="http://schemas.microsoft.com/office/powerpoint/2010/main" val="169423356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69996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5681768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dirty="0"/>
              <a:t>Click icon to add chart</a:t>
            </a:r>
            <a:endParaRPr lang="en-GB" dirty="0"/>
          </a:p>
        </p:txBody>
      </p:sp>
      <p:sp>
        <p:nvSpPr>
          <p:cNvPr id="18" name="Text Placeholder 8"/>
          <p:cNvSpPr>
            <a:spLocks noGrp="1"/>
          </p:cNvSpPr>
          <p:nvPr>
            <p:ph type="body" sz="quarter" idx="18"/>
          </p:nvPr>
        </p:nvSpPr>
        <p:spPr>
          <a:xfrm>
            <a:off x="501652" y="1700214"/>
            <a:ext cx="11188699"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8773380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oleObject" Target="../embeddings/oleObject1.bin"/><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vmlDrawing" Target="../drawings/vmlDrawing1.v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2.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7"/>
            </p:custDataLst>
            <p:extLst>
              <p:ext uri="{D42A27DB-BD31-4B8C-83A1-F6EECF244321}">
                <p14:modId xmlns:p14="http://schemas.microsoft.com/office/powerpoint/2010/main" val="168698963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7" name="think-cell Slide" r:id="rId58" imgW="270" imgH="270" progId="TCLayout.ActiveDocument.1">
                  <p:embed/>
                </p:oleObj>
              </mc:Choice>
              <mc:Fallback>
                <p:oleObj name="think-cell Slide" r:id="rId58" imgW="270" imgH="270" progId="TCLayout.ActiveDocument.1">
                  <p:embed/>
                  <p:pic>
                    <p:nvPicPr>
                      <p:cNvPr id="4" name="Object 3" hidden="1"/>
                      <p:cNvPicPr/>
                      <p:nvPr/>
                    </p:nvPicPr>
                    <p:blipFill>
                      <a:blip r:embed="rId59"/>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tx1"/>
              </a:solidFill>
              <a:latin typeface="Calibri" panose="020F0502020204030204" pitchFamily="34" charset="0"/>
              <a:cs typeface="Calibri" panose="020F0502020204030204" pitchFamily="34" charset="0"/>
            </a:endParaRPr>
          </a:p>
        </p:txBody>
      </p:sp>
      <p:pic>
        <p:nvPicPr>
          <p:cNvPr id="8" name="Picture 2" descr="C:\Users\sbrahm01\AppData\Local\Temp\1\notesE31BC0\FIT.jpg">
            <a:extLst>
              <a:ext uri="{FF2B5EF4-FFF2-40B4-BE49-F238E27FC236}">
                <a16:creationId xmlns:a16="http://schemas.microsoft.com/office/drawing/2014/main" id="{8B7EC9EF-9E0B-4D3C-9B40-958E05EE5A93}"/>
              </a:ext>
            </a:extLst>
          </p:cNvPr>
          <p:cNvPicPr>
            <a:picLocks noChangeAspect="1" noChangeArrowheads="1"/>
          </p:cNvPicPr>
          <p:nvPr userDrawn="1"/>
        </p:nvPicPr>
        <p:blipFill>
          <a:blip r:embed="rId60" cstate="print">
            <a:extLst>
              <a:ext uri="{28A0092B-C50C-407E-A947-70E740481C1C}">
                <a14:useLocalDpi xmlns:a14="http://schemas.microsoft.com/office/drawing/2010/main" val="0"/>
              </a:ext>
            </a:extLst>
          </a:blip>
          <a:srcRect/>
          <a:stretch>
            <a:fillRect/>
          </a:stretch>
        </p:blipFill>
        <p:spPr bwMode="auto">
          <a:xfrm>
            <a:off x="9467931" y="6178120"/>
            <a:ext cx="1914446" cy="49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51052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716" r:id="rId53"/>
    <p:sldLayoutId id="2147483717" r:id="rId54"/>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3" orient="horz" pos="4020">
          <p15:clr>
            <a:srgbClr val="F26B43"/>
          </p15:clr>
        </p15:guide>
        <p15:guide id="4" pos="237">
          <p15:clr>
            <a:srgbClr val="F26B43"/>
          </p15:clr>
        </p15:guide>
        <p15:guide id="5" pos="5523">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2" orient="horz" pos="640">
          <p15:clr>
            <a:srgbClr val="F26B43"/>
          </p15:clr>
        </p15:guide>
        <p15:guide id="23" pos="5098">
          <p15:clr>
            <a:srgbClr val="F26B43"/>
          </p15:clr>
        </p15:guide>
        <p15:guide id="24" orient="horz" pos="2160">
          <p15:clr>
            <a:srgbClr val="F26B43"/>
          </p15:clr>
        </p15:guide>
        <p15:guide id="25" orient="horz" pos="3968">
          <p15:clr>
            <a:srgbClr val="F26B43"/>
          </p15:clr>
        </p15:guide>
        <p15:guide id="26" pos="296">
          <p15:clr>
            <a:srgbClr val="F26B43"/>
          </p15:clr>
        </p15:guide>
        <p15:guide id="27" pos="7384">
          <p15:clr>
            <a:srgbClr val="F26B43"/>
          </p15:clr>
        </p15:guide>
        <p15:guide id="28" orient="horz" pos="1071">
          <p15:clr>
            <a:srgbClr val="F26B43"/>
          </p15:clr>
        </p15:guide>
        <p15:guide id="29" orient="horz" pos="245">
          <p15:clr>
            <a:srgbClr val="F26B43"/>
          </p15:clr>
        </p15:guide>
        <p15:guide id="30" orient="horz" pos="4081">
          <p15:clr>
            <a:srgbClr val="F26B43"/>
          </p15:clr>
        </p15:guide>
        <p15:guide id="31" pos="4986">
          <p15:clr>
            <a:srgbClr val="F26B43"/>
          </p15:clr>
        </p15:guide>
        <p15:guide id="32" pos="1382">
          <p15:clr>
            <a:srgbClr val="F26B43"/>
          </p15:clr>
        </p15:guide>
        <p15:guide id="33" pos="1496">
          <p15:clr>
            <a:srgbClr val="F26B43"/>
          </p15:clr>
        </p15:guide>
        <p15:guide id="34" pos="2581">
          <p15:clr>
            <a:srgbClr val="F26B43"/>
          </p15:clr>
        </p15:guide>
        <p15:guide id="35" pos="2695">
          <p15:clr>
            <a:srgbClr val="F26B43"/>
          </p15:clr>
        </p15:guide>
        <p15:guide id="36" pos="6185">
          <p15:clr>
            <a:srgbClr val="F26B43"/>
          </p15:clr>
        </p15:guide>
        <p15:guide id="37" pos="3783">
          <p15:clr>
            <a:srgbClr val="F26B43"/>
          </p15:clr>
        </p15:guide>
        <p15:guide id="38" pos="3896">
          <p15:clr>
            <a:srgbClr val="F26B43"/>
          </p15:clr>
        </p15:guide>
        <p15:guide id="39" pos="3840">
          <p15:clr>
            <a:srgbClr val="F26B43"/>
          </p15:clr>
        </p15:guide>
        <p15:guide id="40" pos="6299">
          <p15:clr>
            <a:srgbClr val="F26B43"/>
          </p15:clr>
        </p15:guide>
        <p15:guide id="41" orient="horz" pos="1049">
          <p15:clr>
            <a:srgbClr val="F26B43"/>
          </p15:clr>
        </p15:guide>
        <p15:guide id="42" orient="horz" pos="641">
          <p15:clr>
            <a:srgbClr val="F26B43"/>
          </p15:clr>
        </p15:guide>
        <p15:guide id="43"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0493" y="264833"/>
            <a:ext cx="11071907"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510493" y="1698438"/>
            <a:ext cx="11071907"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2"/>
          <p:cNvSpPr>
            <a:spLocks/>
          </p:cNvSpPr>
          <p:nvPr userDrawn="1"/>
        </p:nvSpPr>
        <p:spPr bwMode="auto">
          <a:xfrm>
            <a:off x="609600" y="6477356"/>
            <a:ext cx="1048364"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841D46AD-A695-9A49-89AD-279F951A0DA4}" type="slidenum">
              <a:rPr lang="en-US" sz="800" smtClean="0">
                <a:solidFill>
                  <a:srgbClr val="A6A6A6"/>
                </a:solidFill>
                <a:latin typeface="Frutiger Next Pro Medium"/>
                <a:ea typeface="ＭＳ Ｐゴシック" charset="0"/>
                <a:cs typeface="Frutiger Next Pro Medium"/>
                <a:sym typeface="Frutiger Next Pro Light" charset="0"/>
              </a:rPr>
              <a:pPr/>
              <a:t>‹#›</a:t>
            </a:fld>
            <a:r>
              <a:rPr lang="en-US" sz="800" dirty="0">
                <a:solidFill>
                  <a:srgbClr val="A6A6A6"/>
                </a:solidFill>
                <a:latin typeface="Frutiger Next Pro Light" charset="0"/>
                <a:ea typeface="ＭＳ Ｐゴシック" charset="0"/>
                <a:cs typeface="ＭＳ Ｐゴシック" charset="0"/>
                <a:sym typeface="Frutiger Next Pro Light" charset="0"/>
              </a:rPr>
              <a:t>  |  </a:t>
            </a:r>
            <a:r>
              <a:rPr lang="en-US" sz="900" b="1" i="0" dirty="0">
                <a:solidFill>
                  <a:srgbClr val="A6A6A6"/>
                </a:solidFill>
                <a:latin typeface="Frutiger Next Pro" charset="0"/>
                <a:ea typeface="Frutiger Next Pro" charset="0"/>
                <a:cs typeface="Frutiger Next Pro" charset="0"/>
                <a:sym typeface="Frutiger Next Pro Light" charset="0"/>
              </a:rPr>
              <a:t>Deloitte Digital</a:t>
            </a:r>
            <a:endParaRPr lang="en-US" sz="800" b="1" i="0" dirty="0">
              <a:solidFill>
                <a:srgbClr val="A6A6A6"/>
              </a:solidFill>
              <a:latin typeface="Frutiger Next Pro" charset="0"/>
              <a:ea typeface="Frutiger Next Pro" charset="0"/>
              <a:cs typeface="Frutiger Next Pro" charset="0"/>
              <a:sym typeface="Frutiger Next Pro Light" charset="0"/>
            </a:endParaRPr>
          </a:p>
        </p:txBody>
      </p:sp>
    </p:spTree>
    <p:extLst>
      <p:ext uri="{BB962C8B-B14F-4D97-AF65-F5344CB8AC3E}">
        <p14:creationId xmlns:p14="http://schemas.microsoft.com/office/powerpoint/2010/main" val="48992509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xStyles>
    <p:titleStyle>
      <a:lvl1pPr algn="l" defTabSz="914400" rtl="0" eaLnBrk="1" latinLnBrk="0" hangingPunct="1">
        <a:lnSpc>
          <a:spcPct val="90000"/>
        </a:lnSpc>
        <a:spcBef>
          <a:spcPct val="0"/>
        </a:spcBef>
        <a:buNone/>
        <a:defRPr sz="6000" kern="1200" cap="all" spc="5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a:solidFill>
            <a:schemeClr val="accent1"/>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83BE27-0FE6-455C-B24A-FCA540D9E444}"/>
              </a:ext>
            </a:extLst>
          </p:cNvPr>
          <p:cNvPicPr>
            <a:picLocks noChangeAspect="1"/>
          </p:cNvPicPr>
          <p:nvPr/>
        </p:nvPicPr>
        <p:blipFill>
          <a:blip r:embed="rId3"/>
          <a:stretch>
            <a:fillRect/>
          </a:stretch>
        </p:blipFill>
        <p:spPr>
          <a:xfrm>
            <a:off x="4659514" y="2200248"/>
            <a:ext cx="6096528" cy="3461815"/>
          </a:xfrm>
          <a:prstGeom prst="rect">
            <a:avLst/>
          </a:prstGeom>
        </p:spPr>
      </p:pic>
      <p:sp>
        <p:nvSpPr>
          <p:cNvPr id="3" name="Content Placeholder 2">
            <a:extLst>
              <a:ext uri="{FF2B5EF4-FFF2-40B4-BE49-F238E27FC236}">
                <a16:creationId xmlns:a16="http://schemas.microsoft.com/office/drawing/2014/main" id="{05B59DCD-08CE-4C26-932F-38BC95209956}"/>
              </a:ext>
            </a:extLst>
          </p:cNvPr>
          <p:cNvSpPr>
            <a:spLocks noGrp="1"/>
          </p:cNvSpPr>
          <p:nvPr>
            <p:ph sz="quarter" idx="11"/>
          </p:nvPr>
        </p:nvSpPr>
        <p:spPr/>
        <p:txBody>
          <a:bodyPr/>
          <a:lstStyle/>
          <a:p>
            <a:r>
              <a:rPr lang="en-US" sz="3200" dirty="0"/>
              <a:t>Journey Map Job Aid</a:t>
            </a:r>
          </a:p>
        </p:txBody>
      </p:sp>
      <p:sp>
        <p:nvSpPr>
          <p:cNvPr id="12" name="TextBox 30">
            <a:extLst>
              <a:ext uri="{FF2B5EF4-FFF2-40B4-BE49-F238E27FC236}">
                <a16:creationId xmlns:a16="http://schemas.microsoft.com/office/drawing/2014/main" id="{6A45203F-FE1D-4A05-91CB-C70BFCAE7308}"/>
              </a:ext>
            </a:extLst>
          </p:cNvPr>
          <p:cNvSpPr txBox="1"/>
          <p:nvPr/>
        </p:nvSpPr>
        <p:spPr>
          <a:xfrm>
            <a:off x="400051" y="4648970"/>
            <a:ext cx="2150271" cy="12311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18332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Experience Insights </a:t>
            </a:r>
          </a:p>
          <a:p>
            <a:pPr marL="0" marR="0" lvl="0" indent="0" algn="l" defTabSz="118332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Added insight into the persona experience at each point on the journey. These can be positive, negative, neutral additional context. </a:t>
            </a:r>
          </a:p>
        </p:txBody>
      </p:sp>
      <p:sp>
        <p:nvSpPr>
          <p:cNvPr id="13" name="TextBox 32">
            <a:extLst>
              <a:ext uri="{FF2B5EF4-FFF2-40B4-BE49-F238E27FC236}">
                <a16:creationId xmlns:a16="http://schemas.microsoft.com/office/drawing/2014/main" id="{1D8AB8B2-0F59-46FD-A994-1BC1CFFA506A}"/>
              </a:ext>
            </a:extLst>
          </p:cNvPr>
          <p:cNvSpPr txBox="1"/>
          <p:nvPr/>
        </p:nvSpPr>
        <p:spPr>
          <a:xfrm>
            <a:off x="400051" y="2922467"/>
            <a:ext cx="2150272" cy="12311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18332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Emotion Path</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118332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Description of the level of intensity of an activity as experienced by the persona. These are usually the result of pain points.</a:t>
            </a:r>
          </a:p>
        </p:txBody>
      </p:sp>
      <p:sp>
        <p:nvSpPr>
          <p:cNvPr id="14" name="TextBox 34">
            <a:extLst>
              <a:ext uri="{FF2B5EF4-FFF2-40B4-BE49-F238E27FC236}">
                <a16:creationId xmlns:a16="http://schemas.microsoft.com/office/drawing/2014/main" id="{DD4A3EF7-1047-4265-8935-725276535D4A}"/>
              </a:ext>
            </a:extLst>
          </p:cNvPr>
          <p:cNvSpPr txBox="1"/>
          <p:nvPr/>
        </p:nvSpPr>
        <p:spPr>
          <a:xfrm>
            <a:off x="400051" y="1714148"/>
            <a:ext cx="2150272" cy="8617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18332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Activities</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118332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step-by-step course a persona takes within each stage.</a:t>
            </a:r>
          </a:p>
        </p:txBody>
      </p:sp>
      <p:sp>
        <p:nvSpPr>
          <p:cNvPr id="18" name="TextBox 32">
            <a:extLst>
              <a:ext uri="{FF2B5EF4-FFF2-40B4-BE49-F238E27FC236}">
                <a16:creationId xmlns:a16="http://schemas.microsoft.com/office/drawing/2014/main" id="{5FC71694-DB88-47DB-9E8B-2CC4DA63BD08}"/>
              </a:ext>
            </a:extLst>
          </p:cNvPr>
          <p:cNvSpPr txBox="1"/>
          <p:nvPr/>
        </p:nvSpPr>
        <p:spPr>
          <a:xfrm>
            <a:off x="5043119" y="1557009"/>
            <a:ext cx="6096527"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18332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Phases and Key Stages of the Journey</a:t>
            </a:r>
          </a:p>
          <a:p>
            <a:pPr marL="0" marR="0" lvl="0" indent="0" algn="l" defTabSz="118332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High level sections of a journey that anchor the end-to-end processes and helps to align different journeys that are a part of the same process.</a:t>
            </a:r>
          </a:p>
        </p:txBody>
      </p:sp>
      <p:sp>
        <p:nvSpPr>
          <p:cNvPr id="22" name="TextBox 32">
            <a:extLst>
              <a:ext uri="{FF2B5EF4-FFF2-40B4-BE49-F238E27FC236}">
                <a16:creationId xmlns:a16="http://schemas.microsoft.com/office/drawing/2014/main" id="{4B3C5E63-C718-45F4-BF35-6973920A726E}"/>
              </a:ext>
            </a:extLst>
          </p:cNvPr>
          <p:cNvSpPr txBox="1"/>
          <p:nvPr/>
        </p:nvSpPr>
        <p:spPr>
          <a:xfrm>
            <a:off x="3484766" y="5558393"/>
            <a:ext cx="2893174"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18332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Opportunity</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118332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Possible solutions that could alleviate identified challenges for relevant users.</a:t>
            </a:r>
          </a:p>
        </p:txBody>
      </p:sp>
      <p:sp>
        <p:nvSpPr>
          <p:cNvPr id="23" name="TextBox 32">
            <a:extLst>
              <a:ext uri="{FF2B5EF4-FFF2-40B4-BE49-F238E27FC236}">
                <a16:creationId xmlns:a16="http://schemas.microsoft.com/office/drawing/2014/main" id="{EBDF64A6-9155-4EB1-AFEA-7D840BB94519}"/>
              </a:ext>
            </a:extLst>
          </p:cNvPr>
          <p:cNvSpPr txBox="1"/>
          <p:nvPr/>
        </p:nvSpPr>
        <p:spPr>
          <a:xfrm>
            <a:off x="8180173" y="5561034"/>
            <a:ext cx="2893174"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18332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Direct Quote</a:t>
            </a:r>
          </a:p>
          <a:p>
            <a:pPr marL="0" marR="0" lvl="0" indent="0" algn="l" defTabSz="118332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Representative quote that exemplifies persona sentiment at that stage.</a:t>
            </a:r>
          </a:p>
        </p:txBody>
      </p:sp>
      <p:cxnSp>
        <p:nvCxnSpPr>
          <p:cNvPr id="21" name="Connector: Elbow 20">
            <a:extLst>
              <a:ext uri="{FF2B5EF4-FFF2-40B4-BE49-F238E27FC236}">
                <a16:creationId xmlns:a16="http://schemas.microsoft.com/office/drawing/2014/main" id="{BABC1698-3080-439A-81D4-14F959273470}"/>
              </a:ext>
            </a:extLst>
          </p:cNvPr>
          <p:cNvCxnSpPr>
            <a:cxnSpLocks/>
            <a:stCxn id="24" idx="2"/>
            <a:endCxn id="25" idx="0"/>
          </p:cNvCxnSpPr>
          <p:nvPr/>
        </p:nvCxnSpPr>
        <p:spPr>
          <a:xfrm rot="10800000" flipV="1">
            <a:off x="3758398" y="5299570"/>
            <a:ext cx="919908" cy="192709"/>
          </a:xfrm>
          <a:prstGeom prst="bentConnector2">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21453D51-9D3B-4A9F-886B-A270CA26A663}"/>
              </a:ext>
            </a:extLst>
          </p:cNvPr>
          <p:cNvSpPr/>
          <p:nvPr/>
        </p:nvSpPr>
        <p:spPr bwMode="auto">
          <a:xfrm>
            <a:off x="4678306" y="5243421"/>
            <a:ext cx="106387" cy="112299"/>
          </a:xfrm>
          <a:prstGeom prst="ellipse">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25" name="Oval 24">
            <a:extLst>
              <a:ext uri="{FF2B5EF4-FFF2-40B4-BE49-F238E27FC236}">
                <a16:creationId xmlns:a16="http://schemas.microsoft.com/office/drawing/2014/main" id="{3CA26781-BA13-4C76-82AF-BC775809CBF7}"/>
              </a:ext>
            </a:extLst>
          </p:cNvPr>
          <p:cNvSpPr/>
          <p:nvPr/>
        </p:nvSpPr>
        <p:spPr bwMode="auto">
          <a:xfrm>
            <a:off x="3705204" y="5492280"/>
            <a:ext cx="106387" cy="112299"/>
          </a:xfrm>
          <a:prstGeom prst="ellipse">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26" name="Connector: Elbow 25">
            <a:extLst>
              <a:ext uri="{FF2B5EF4-FFF2-40B4-BE49-F238E27FC236}">
                <a16:creationId xmlns:a16="http://schemas.microsoft.com/office/drawing/2014/main" id="{85215A2B-0BDF-4908-8A90-56A98EBA0528}"/>
              </a:ext>
            </a:extLst>
          </p:cNvPr>
          <p:cNvCxnSpPr>
            <a:cxnSpLocks/>
            <a:stCxn id="27" idx="2"/>
            <a:endCxn id="28" idx="2"/>
          </p:cNvCxnSpPr>
          <p:nvPr/>
        </p:nvCxnSpPr>
        <p:spPr>
          <a:xfrm rot="10800000" flipH="1" flipV="1">
            <a:off x="8018712" y="4400687"/>
            <a:ext cx="75494" cy="1317525"/>
          </a:xfrm>
          <a:prstGeom prst="bentConnector3">
            <a:avLst>
              <a:gd name="adj1" fmla="val -302806"/>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D5F44E5-1881-468A-984E-B1988388B424}"/>
              </a:ext>
            </a:extLst>
          </p:cNvPr>
          <p:cNvSpPr/>
          <p:nvPr/>
        </p:nvSpPr>
        <p:spPr bwMode="auto">
          <a:xfrm>
            <a:off x="8018712" y="4344538"/>
            <a:ext cx="106387" cy="112299"/>
          </a:xfrm>
          <a:prstGeom prst="ellipse">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28" name="Oval 27">
            <a:extLst>
              <a:ext uri="{FF2B5EF4-FFF2-40B4-BE49-F238E27FC236}">
                <a16:creationId xmlns:a16="http://schemas.microsoft.com/office/drawing/2014/main" id="{6C954FAF-9A0F-46E0-B8B9-05E61C893AC0}"/>
              </a:ext>
            </a:extLst>
          </p:cNvPr>
          <p:cNvSpPr/>
          <p:nvPr/>
        </p:nvSpPr>
        <p:spPr bwMode="auto">
          <a:xfrm>
            <a:off x="8094206" y="5662063"/>
            <a:ext cx="106387" cy="112299"/>
          </a:xfrm>
          <a:prstGeom prst="ellipse">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29" name="Connector: Elbow 28">
            <a:extLst>
              <a:ext uri="{FF2B5EF4-FFF2-40B4-BE49-F238E27FC236}">
                <a16:creationId xmlns:a16="http://schemas.microsoft.com/office/drawing/2014/main" id="{38E30E45-7FE1-46BE-85EB-AF72E2E72061}"/>
              </a:ext>
            </a:extLst>
          </p:cNvPr>
          <p:cNvCxnSpPr>
            <a:cxnSpLocks/>
            <a:stCxn id="30" idx="2"/>
            <a:endCxn id="31" idx="6"/>
          </p:cNvCxnSpPr>
          <p:nvPr/>
        </p:nvCxnSpPr>
        <p:spPr>
          <a:xfrm rot="10800000">
            <a:off x="2235872" y="3036825"/>
            <a:ext cx="2442434" cy="1476163"/>
          </a:xfrm>
          <a:prstGeom prst="bentConnector3">
            <a:avLst>
              <a:gd name="adj1" fmla="val 57410"/>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6E28630C-9936-4DD0-B57D-89936927D827}"/>
              </a:ext>
            </a:extLst>
          </p:cNvPr>
          <p:cNvSpPr/>
          <p:nvPr/>
        </p:nvSpPr>
        <p:spPr bwMode="auto">
          <a:xfrm>
            <a:off x="4678306" y="4456837"/>
            <a:ext cx="106387" cy="112299"/>
          </a:xfrm>
          <a:prstGeom prst="ellipse">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31" name="Oval 30">
            <a:extLst>
              <a:ext uri="{FF2B5EF4-FFF2-40B4-BE49-F238E27FC236}">
                <a16:creationId xmlns:a16="http://schemas.microsoft.com/office/drawing/2014/main" id="{C8FD0B1B-A1DE-4AD0-99D9-DFCD90A77099}"/>
              </a:ext>
            </a:extLst>
          </p:cNvPr>
          <p:cNvSpPr/>
          <p:nvPr/>
        </p:nvSpPr>
        <p:spPr bwMode="auto">
          <a:xfrm>
            <a:off x="2129485" y="2980674"/>
            <a:ext cx="106387" cy="112299"/>
          </a:xfrm>
          <a:prstGeom prst="ellipse">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32" name="Connector: Elbow 31">
            <a:extLst>
              <a:ext uri="{FF2B5EF4-FFF2-40B4-BE49-F238E27FC236}">
                <a16:creationId xmlns:a16="http://schemas.microsoft.com/office/drawing/2014/main" id="{99501DE3-B06E-4886-AE29-C6AF85892146}"/>
              </a:ext>
            </a:extLst>
          </p:cNvPr>
          <p:cNvCxnSpPr>
            <a:cxnSpLocks/>
            <a:stCxn id="33" idx="2"/>
            <a:endCxn id="34" idx="6"/>
          </p:cNvCxnSpPr>
          <p:nvPr/>
        </p:nvCxnSpPr>
        <p:spPr>
          <a:xfrm rot="10800000">
            <a:off x="2194858" y="1929297"/>
            <a:ext cx="2483449" cy="1718708"/>
          </a:xfrm>
          <a:prstGeom prst="bentConnector3">
            <a:avLst>
              <a:gd name="adj1" fmla="val 50000"/>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B7150323-89FE-457A-AFD2-A0AAD132E850}"/>
              </a:ext>
            </a:extLst>
          </p:cNvPr>
          <p:cNvSpPr/>
          <p:nvPr/>
        </p:nvSpPr>
        <p:spPr bwMode="auto">
          <a:xfrm>
            <a:off x="4678306" y="3591855"/>
            <a:ext cx="106387" cy="112299"/>
          </a:xfrm>
          <a:prstGeom prst="ellipse">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34" name="Oval 33">
            <a:extLst>
              <a:ext uri="{FF2B5EF4-FFF2-40B4-BE49-F238E27FC236}">
                <a16:creationId xmlns:a16="http://schemas.microsoft.com/office/drawing/2014/main" id="{4294140D-BB0B-4F28-8AFF-3B0A7EF76CD1}"/>
              </a:ext>
            </a:extLst>
          </p:cNvPr>
          <p:cNvSpPr/>
          <p:nvPr/>
        </p:nvSpPr>
        <p:spPr bwMode="auto">
          <a:xfrm>
            <a:off x="2088470" y="1873147"/>
            <a:ext cx="106387" cy="112299"/>
          </a:xfrm>
          <a:prstGeom prst="ellipse">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35" name="Connector: Elbow 34">
            <a:extLst>
              <a:ext uri="{FF2B5EF4-FFF2-40B4-BE49-F238E27FC236}">
                <a16:creationId xmlns:a16="http://schemas.microsoft.com/office/drawing/2014/main" id="{6C69EB76-83B4-43F4-ABCE-78B6CE698E65}"/>
              </a:ext>
            </a:extLst>
          </p:cNvPr>
          <p:cNvCxnSpPr>
            <a:cxnSpLocks/>
            <a:stCxn id="36" idx="0"/>
            <a:endCxn id="37" idx="2"/>
          </p:cNvCxnSpPr>
          <p:nvPr/>
        </p:nvCxnSpPr>
        <p:spPr>
          <a:xfrm rot="5400000" flipH="1" flipV="1">
            <a:off x="4160136" y="2306062"/>
            <a:ext cx="1322576" cy="179849"/>
          </a:xfrm>
          <a:prstGeom prst="bentConnector2">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EC474378-883A-418F-9648-11281A244A72}"/>
              </a:ext>
            </a:extLst>
          </p:cNvPr>
          <p:cNvSpPr/>
          <p:nvPr/>
        </p:nvSpPr>
        <p:spPr bwMode="auto">
          <a:xfrm>
            <a:off x="4678306" y="3057274"/>
            <a:ext cx="106387" cy="112299"/>
          </a:xfrm>
          <a:prstGeom prst="ellipse">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37" name="Oval 36">
            <a:extLst>
              <a:ext uri="{FF2B5EF4-FFF2-40B4-BE49-F238E27FC236}">
                <a16:creationId xmlns:a16="http://schemas.microsoft.com/office/drawing/2014/main" id="{5AF5D70B-8828-4B44-8165-CEA6621B247E}"/>
              </a:ext>
            </a:extLst>
          </p:cNvPr>
          <p:cNvSpPr/>
          <p:nvPr/>
        </p:nvSpPr>
        <p:spPr bwMode="auto">
          <a:xfrm>
            <a:off x="4911349" y="1678548"/>
            <a:ext cx="106387" cy="112299"/>
          </a:xfrm>
          <a:prstGeom prst="ellipse">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38" name="Connector: Elbow 37">
            <a:extLst>
              <a:ext uri="{FF2B5EF4-FFF2-40B4-BE49-F238E27FC236}">
                <a16:creationId xmlns:a16="http://schemas.microsoft.com/office/drawing/2014/main" id="{416328F9-4241-4934-91FB-B836C541CADA}"/>
              </a:ext>
            </a:extLst>
          </p:cNvPr>
          <p:cNvCxnSpPr>
            <a:cxnSpLocks/>
            <a:stCxn id="39" idx="2"/>
            <a:endCxn id="40" idx="6"/>
          </p:cNvCxnSpPr>
          <p:nvPr/>
        </p:nvCxnSpPr>
        <p:spPr>
          <a:xfrm rot="10800000">
            <a:off x="2550322" y="4757018"/>
            <a:ext cx="2127984" cy="201044"/>
          </a:xfrm>
          <a:prstGeom prst="bentConnector3">
            <a:avLst>
              <a:gd name="adj1" fmla="val 50000"/>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3889585C-DAA9-4D80-8B6F-40046DA13366}"/>
              </a:ext>
            </a:extLst>
          </p:cNvPr>
          <p:cNvSpPr/>
          <p:nvPr/>
        </p:nvSpPr>
        <p:spPr bwMode="auto">
          <a:xfrm>
            <a:off x="4678306" y="4901912"/>
            <a:ext cx="106387" cy="112299"/>
          </a:xfrm>
          <a:prstGeom prst="ellipse">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40" name="Oval 39">
            <a:extLst>
              <a:ext uri="{FF2B5EF4-FFF2-40B4-BE49-F238E27FC236}">
                <a16:creationId xmlns:a16="http://schemas.microsoft.com/office/drawing/2014/main" id="{23EE8C81-E59E-40F1-B363-1299E54C1FB8}"/>
              </a:ext>
            </a:extLst>
          </p:cNvPr>
          <p:cNvSpPr/>
          <p:nvPr/>
        </p:nvSpPr>
        <p:spPr bwMode="auto">
          <a:xfrm>
            <a:off x="2443935" y="4700868"/>
            <a:ext cx="106387" cy="112299"/>
          </a:xfrm>
          <a:prstGeom prst="ellipse">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10559B27-6DF8-45A5-88CB-CDDF7742A951}"/>
              </a:ext>
            </a:extLst>
          </p:cNvPr>
          <p:cNvSpPr txBox="1"/>
          <p:nvPr/>
        </p:nvSpPr>
        <p:spPr>
          <a:xfrm>
            <a:off x="304800" y="931874"/>
            <a:ext cx="11582400" cy="584775"/>
          </a:xfrm>
          <a:prstGeom prst="rect">
            <a:avLst/>
          </a:prstGeom>
          <a:noFill/>
        </p:spPr>
        <p:txBody>
          <a:bodyPr wrap="square" rtlCol="0">
            <a:spAutoFit/>
          </a:bodyPr>
          <a:lstStyle/>
          <a:p>
            <a:pPr lvl="0" defTabSz="914400">
              <a:defRPr/>
            </a:pPr>
            <a:r>
              <a:rPr lang="en-US" sz="1600" dirty="0">
                <a:solidFill>
                  <a:prstClr val="black"/>
                </a:solidFill>
                <a:latin typeface="Arial" panose="020B0604020202020204" pitchFamily="34" charset="0"/>
                <a:cs typeface="Arial" panose="020B0604020202020204" pitchFamily="34" charset="0"/>
              </a:rPr>
              <a:t>The </a:t>
            </a:r>
            <a:r>
              <a:rPr lang="en-US" sz="1600" b="1" dirty="0">
                <a:solidFill>
                  <a:prstClr val="black"/>
                </a:solidFill>
                <a:latin typeface="Arial" panose="020B0604020202020204" pitchFamily="34" charset="0"/>
                <a:cs typeface="Arial" panose="020B0604020202020204" pitchFamily="34" charset="0"/>
              </a:rPr>
              <a:t>DEEE journey map template </a:t>
            </a:r>
            <a:r>
              <a:rPr lang="en-US" sz="1600" dirty="0">
                <a:solidFill>
                  <a:prstClr val="black"/>
                </a:solidFill>
                <a:latin typeface="Arial" panose="020B0604020202020204" pitchFamily="34" charset="0"/>
                <a:cs typeface="Arial" panose="020B0604020202020204" pitchFamily="34" charset="0"/>
              </a:rPr>
              <a:t>is intended to help visualize and document the full scope of the analyzed process from a user’s perspective (called a “persona”) by capturing observations, pain points, and needs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821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Rectangle 245"/>
          <p:cNvSpPr/>
          <p:nvPr/>
        </p:nvSpPr>
        <p:spPr>
          <a:xfrm>
            <a:off x="0" y="-26412"/>
            <a:ext cx="12192000" cy="109456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0" name="Title 2"/>
          <p:cNvSpPr txBox="1">
            <a:spLocks/>
          </p:cNvSpPr>
          <p:nvPr/>
        </p:nvSpPr>
        <p:spPr>
          <a:xfrm>
            <a:off x="1216754" y="433738"/>
            <a:ext cx="4243923" cy="1033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cap="all" spc="5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all" spc="50" normalizeH="0" baseline="0" noProof="0" dirty="0">
                <a:ln>
                  <a:noFill/>
                </a:ln>
                <a:solidFill>
                  <a:srgbClr val="000000"/>
                </a:solidFill>
                <a:effectLst/>
                <a:uLnTx/>
                <a:uFillTx/>
                <a:latin typeface="Knockout HTF27-JuniorBantamwt"/>
                <a:ea typeface="+mj-ea"/>
                <a:cs typeface="+mj-cs"/>
              </a:rPr>
              <a:t>Persona title</a:t>
            </a:r>
            <a:endParaRPr kumimoji="0" lang="en-US" sz="6000" b="0" i="0" u="none" strike="noStrike" kern="1200" cap="all" spc="50" normalizeH="0" baseline="0" noProof="0" dirty="0">
              <a:ln>
                <a:noFill/>
              </a:ln>
              <a:solidFill>
                <a:srgbClr val="000000"/>
              </a:solidFill>
              <a:effectLst/>
              <a:uLnTx/>
              <a:uFillTx/>
              <a:latin typeface="Knockout HTF27-JuniorBantamwt"/>
              <a:ea typeface="+mj-ea"/>
              <a:cs typeface="+mj-cs"/>
            </a:endParaRPr>
          </a:p>
        </p:txBody>
      </p:sp>
      <p:sp>
        <p:nvSpPr>
          <p:cNvPr id="24" name="TextBox 23"/>
          <p:cNvSpPr txBox="1"/>
          <p:nvPr/>
        </p:nvSpPr>
        <p:spPr>
          <a:xfrm>
            <a:off x="234271" y="1591624"/>
            <a:ext cx="10278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F3F3F">
                    <a:lumMod val="75000"/>
                  </a:srgbClr>
                </a:solidFill>
                <a:effectLst/>
                <a:uLnTx/>
                <a:uFillTx/>
                <a:latin typeface="Frutiger Next Pro Light"/>
                <a:ea typeface="+mn-ea"/>
                <a:cs typeface="+mn-cs"/>
              </a:rPr>
              <a:t>Phases of the Journey</a:t>
            </a:r>
          </a:p>
        </p:txBody>
      </p:sp>
      <p:cxnSp>
        <p:nvCxnSpPr>
          <p:cNvPr id="28" name="Straight Connector 27"/>
          <p:cNvCxnSpPr>
            <a:cxnSpLocks/>
          </p:cNvCxnSpPr>
          <p:nvPr/>
        </p:nvCxnSpPr>
        <p:spPr>
          <a:xfrm>
            <a:off x="1339595" y="1811656"/>
            <a:ext cx="76980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0247561" y="1811656"/>
            <a:ext cx="1608328" cy="186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914501" y="1811656"/>
            <a:ext cx="1280159"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34271" y="2089939"/>
            <a:ext cx="1027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F3F3F">
                    <a:lumMod val="75000"/>
                  </a:srgbClr>
                </a:solidFill>
                <a:effectLst/>
                <a:uLnTx/>
                <a:uFillTx/>
                <a:latin typeface="Frutiger Next Pro Light"/>
                <a:ea typeface="+mn-ea"/>
                <a:cs typeface="+mn-cs"/>
              </a:rPr>
              <a:t>Key Stages</a:t>
            </a:r>
          </a:p>
        </p:txBody>
      </p:sp>
      <p:sp>
        <p:nvSpPr>
          <p:cNvPr id="32" name="Oval 31"/>
          <p:cNvSpPr/>
          <p:nvPr/>
        </p:nvSpPr>
        <p:spPr>
          <a:xfrm>
            <a:off x="1339594" y="1788693"/>
            <a:ext cx="45720" cy="457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37" name="Oval 36"/>
          <p:cNvSpPr/>
          <p:nvPr/>
        </p:nvSpPr>
        <p:spPr>
          <a:xfrm flipH="1">
            <a:off x="11830627" y="1796738"/>
            <a:ext cx="45720" cy="457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38" name="Group 37"/>
          <p:cNvGrpSpPr/>
          <p:nvPr/>
        </p:nvGrpSpPr>
        <p:grpSpPr>
          <a:xfrm>
            <a:off x="1403763" y="2019694"/>
            <a:ext cx="10666849" cy="347472"/>
            <a:chOff x="1459048" y="2714249"/>
            <a:chExt cx="10666849" cy="347472"/>
          </a:xfrm>
        </p:grpSpPr>
        <p:sp>
          <p:nvSpPr>
            <p:cNvPr id="39" name="AutoShape 31"/>
            <p:cNvSpPr>
              <a:spLocks noChangeArrowheads="1"/>
            </p:cNvSpPr>
            <p:nvPr/>
          </p:nvSpPr>
          <p:spPr bwMode="gray">
            <a:xfrm>
              <a:off x="2835555" y="2714249"/>
              <a:ext cx="1374934" cy="347472"/>
            </a:xfrm>
            <a:prstGeom prst="chevron">
              <a:avLst>
                <a:gd name="adj" fmla="val 32337"/>
              </a:avLst>
            </a:prstGeom>
            <a:solidFill>
              <a:schemeClr val="accent1">
                <a:lumMod val="50000"/>
                <a:lumOff val="50000"/>
              </a:schemeClr>
            </a:solidFill>
            <a:ln w="12700" cap="rnd" algn="ctr">
              <a:noFill/>
              <a:miter lim="800000"/>
              <a:headEnd/>
              <a:tailEnd/>
            </a:ln>
          </p:spPr>
          <p:txBody>
            <a:bodyPr wrap="square" lIns="88900" tIns="88900" rIns="88900" bIns="88900" anchor="ctr"/>
            <a:lstStyle/>
            <a:p>
              <a:pPr marL="0" marR="0" lvl="0" indent="0" algn="l" defTabSz="914400" rtl="0" eaLnBrk="1" fontAlgn="auto" latinLnBrk="0" hangingPunct="1">
                <a:lnSpc>
                  <a:spcPct val="110000"/>
                </a:lnSpc>
                <a:spcBef>
                  <a:spcPct val="2000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Knockout HTF27-JuniorBantamwt"/>
                <a:ea typeface="+mn-ea"/>
                <a:cs typeface="Arial" pitchFamily="34" charset="0"/>
              </a:endParaRPr>
            </a:p>
          </p:txBody>
        </p:sp>
        <p:sp>
          <p:nvSpPr>
            <p:cNvPr id="40" name="AutoShape 30"/>
            <p:cNvSpPr>
              <a:spLocks noChangeArrowheads="1"/>
            </p:cNvSpPr>
            <p:nvPr/>
          </p:nvSpPr>
          <p:spPr bwMode="gray">
            <a:xfrm>
              <a:off x="1459048" y="2714249"/>
              <a:ext cx="1325880" cy="347472"/>
            </a:xfrm>
            <a:prstGeom prst="chevron">
              <a:avLst>
                <a:gd name="adj" fmla="val 32607"/>
              </a:avLst>
            </a:prstGeom>
            <a:solidFill>
              <a:schemeClr val="accent1">
                <a:lumMod val="50000"/>
                <a:lumOff val="50000"/>
              </a:schemeClr>
            </a:solidFill>
            <a:ln w="12700" cap="rnd" algn="ctr">
              <a:noFill/>
              <a:miter lim="800000"/>
              <a:headEnd/>
              <a:tailEnd/>
            </a:ln>
          </p:spPr>
          <p:txBody>
            <a:bodyPr wrap="square" lIns="88900" tIns="88900" rIns="88900" bIns="88900" anchor="ctr"/>
            <a:lstStyle/>
            <a:p>
              <a:pPr marL="0" marR="0" lvl="0" indent="0" algn="l" defTabSz="914400" rtl="0" eaLnBrk="1" fontAlgn="auto" latinLnBrk="0" hangingPunct="1">
                <a:lnSpc>
                  <a:spcPct val="110000"/>
                </a:lnSpc>
                <a:spcBef>
                  <a:spcPct val="2000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Knockout HTF27-JuniorBantamwt"/>
                <a:ea typeface="+mn-ea"/>
                <a:cs typeface="Arial" pitchFamily="34" charset="0"/>
              </a:endParaRPr>
            </a:p>
          </p:txBody>
        </p:sp>
        <p:sp>
          <p:nvSpPr>
            <p:cNvPr id="41" name="AutoShape 32"/>
            <p:cNvSpPr>
              <a:spLocks noChangeArrowheads="1"/>
            </p:cNvSpPr>
            <p:nvPr/>
          </p:nvSpPr>
          <p:spPr bwMode="gray">
            <a:xfrm>
              <a:off x="4261116" y="2714249"/>
              <a:ext cx="1416660" cy="347472"/>
            </a:xfrm>
            <a:prstGeom prst="chevron">
              <a:avLst>
                <a:gd name="adj" fmla="val 32337"/>
              </a:avLst>
            </a:prstGeom>
            <a:solidFill>
              <a:schemeClr val="accent1">
                <a:lumMod val="50000"/>
                <a:lumOff val="50000"/>
              </a:schemeClr>
            </a:solidFill>
            <a:ln w="12700" cap="rnd" algn="ctr">
              <a:noFill/>
              <a:miter lim="800000"/>
              <a:headEnd/>
              <a:tailEnd/>
            </a:ln>
          </p:spPr>
          <p:txBody>
            <a:bodyPr wrap="square" lIns="88900" tIns="88900" rIns="88900" bIns="88900" anchor="ctr"/>
            <a:lstStyle/>
            <a:p>
              <a:pPr marL="0" marR="0" lvl="0" indent="0" algn="l" defTabSz="914400" rtl="0" eaLnBrk="1" fontAlgn="auto" latinLnBrk="0" hangingPunct="1">
                <a:lnSpc>
                  <a:spcPct val="110000"/>
                </a:lnSpc>
                <a:spcBef>
                  <a:spcPct val="2000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Knockout HTF27-JuniorBantamwt"/>
                <a:ea typeface="+mn-ea"/>
                <a:cs typeface="Arial" pitchFamily="34" charset="0"/>
              </a:endParaRPr>
            </a:p>
          </p:txBody>
        </p:sp>
        <p:sp>
          <p:nvSpPr>
            <p:cNvPr id="42" name="AutoShape 33"/>
            <p:cNvSpPr>
              <a:spLocks noChangeArrowheads="1"/>
            </p:cNvSpPr>
            <p:nvPr/>
          </p:nvSpPr>
          <p:spPr bwMode="gray">
            <a:xfrm>
              <a:off x="5728403" y="2714249"/>
              <a:ext cx="1802820" cy="347472"/>
            </a:xfrm>
            <a:prstGeom prst="chevron">
              <a:avLst>
                <a:gd name="adj" fmla="val 32337"/>
              </a:avLst>
            </a:prstGeom>
            <a:solidFill>
              <a:schemeClr val="accent1">
                <a:lumMod val="50000"/>
                <a:lumOff val="50000"/>
              </a:schemeClr>
            </a:solidFill>
            <a:ln w="12700" cap="rnd" algn="ctr">
              <a:noFill/>
              <a:miter lim="800000"/>
              <a:headEnd/>
              <a:tailEnd/>
            </a:ln>
          </p:spPr>
          <p:txBody>
            <a:bodyPr wrap="square" lIns="88900" tIns="88900" rIns="88900" bIns="88900" anchor="ctr"/>
            <a:lstStyle/>
            <a:p>
              <a:pPr marL="0" marR="0" lvl="0" indent="0" algn="l" defTabSz="914400" rtl="0" eaLnBrk="1" fontAlgn="auto" latinLnBrk="0" hangingPunct="1">
                <a:lnSpc>
                  <a:spcPct val="110000"/>
                </a:lnSpc>
                <a:spcBef>
                  <a:spcPct val="2000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Knockout HTF27-JuniorBantamwt"/>
                <a:ea typeface="+mn-ea"/>
                <a:cs typeface="Arial" pitchFamily="34" charset="0"/>
              </a:endParaRPr>
            </a:p>
          </p:txBody>
        </p:sp>
        <p:sp>
          <p:nvSpPr>
            <p:cNvPr id="43" name="AutoShape 34"/>
            <p:cNvSpPr>
              <a:spLocks noChangeArrowheads="1"/>
            </p:cNvSpPr>
            <p:nvPr/>
          </p:nvSpPr>
          <p:spPr bwMode="gray">
            <a:xfrm>
              <a:off x="7581850" y="2714249"/>
              <a:ext cx="1325880" cy="347472"/>
            </a:xfrm>
            <a:prstGeom prst="chevron">
              <a:avLst>
                <a:gd name="adj" fmla="val 32337"/>
              </a:avLst>
            </a:prstGeom>
            <a:solidFill>
              <a:schemeClr val="accent1">
                <a:lumMod val="50000"/>
                <a:lumOff val="50000"/>
              </a:schemeClr>
            </a:solidFill>
            <a:ln w="12700" cap="rnd" algn="ctr">
              <a:noFill/>
              <a:miter lim="800000"/>
              <a:headEnd/>
              <a:tailEnd/>
            </a:ln>
          </p:spPr>
          <p:txBody>
            <a:bodyPr wrap="square" lIns="88900" tIns="88900" rIns="88900" bIns="88900" anchor="ctr"/>
            <a:lstStyle/>
            <a:p>
              <a:pPr marL="0" marR="0" lvl="0" indent="0" algn="l" defTabSz="914400" rtl="0" eaLnBrk="1" fontAlgn="auto" latinLnBrk="0" hangingPunct="1">
                <a:lnSpc>
                  <a:spcPct val="110000"/>
                </a:lnSpc>
                <a:spcBef>
                  <a:spcPct val="2000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Knockout HTF27-JuniorBantamwt"/>
                <a:ea typeface="+mn-ea"/>
                <a:cs typeface="Arial" pitchFamily="34" charset="0"/>
              </a:endParaRPr>
            </a:p>
          </p:txBody>
        </p:sp>
        <p:sp>
          <p:nvSpPr>
            <p:cNvPr id="44" name="AutoShape 35"/>
            <p:cNvSpPr>
              <a:spLocks noChangeArrowheads="1"/>
            </p:cNvSpPr>
            <p:nvPr/>
          </p:nvSpPr>
          <p:spPr bwMode="gray">
            <a:xfrm>
              <a:off x="8958357" y="2714249"/>
              <a:ext cx="1233876" cy="347472"/>
            </a:xfrm>
            <a:prstGeom prst="chevron">
              <a:avLst>
                <a:gd name="adj" fmla="val 32337"/>
              </a:avLst>
            </a:prstGeom>
            <a:solidFill>
              <a:schemeClr val="accent1">
                <a:lumMod val="50000"/>
                <a:lumOff val="50000"/>
              </a:schemeClr>
            </a:solidFill>
            <a:ln w="12700" cap="rnd" algn="ctr">
              <a:noFill/>
              <a:miter lim="800000"/>
              <a:headEnd/>
              <a:tailEnd/>
            </a:ln>
          </p:spPr>
          <p:txBody>
            <a:bodyPr wrap="square" lIns="88900" tIns="88900" rIns="88900" bIns="88900" anchor="ctr"/>
            <a:lstStyle/>
            <a:p>
              <a:pPr marL="0" marR="0" lvl="0" indent="0" algn="l" defTabSz="914400" rtl="0" eaLnBrk="1" fontAlgn="auto" latinLnBrk="0" hangingPunct="1">
                <a:lnSpc>
                  <a:spcPct val="110000"/>
                </a:lnSpc>
                <a:spcBef>
                  <a:spcPct val="2000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Knockout HTF27-JuniorBantamwt"/>
                <a:ea typeface="+mn-ea"/>
                <a:cs typeface="Arial" pitchFamily="34" charset="0"/>
              </a:endParaRPr>
            </a:p>
          </p:txBody>
        </p:sp>
        <p:sp>
          <p:nvSpPr>
            <p:cNvPr id="45" name="AutoShape 36"/>
            <p:cNvSpPr>
              <a:spLocks noChangeArrowheads="1"/>
            </p:cNvSpPr>
            <p:nvPr/>
          </p:nvSpPr>
          <p:spPr bwMode="gray">
            <a:xfrm>
              <a:off x="10242860" y="2714249"/>
              <a:ext cx="916205" cy="347472"/>
            </a:xfrm>
            <a:prstGeom prst="chevron">
              <a:avLst>
                <a:gd name="adj" fmla="val 32337"/>
              </a:avLst>
            </a:prstGeom>
            <a:solidFill>
              <a:schemeClr val="accent1">
                <a:lumMod val="50000"/>
                <a:lumOff val="50000"/>
              </a:schemeClr>
            </a:solidFill>
            <a:ln w="12700" cap="rnd" algn="ctr">
              <a:noFill/>
              <a:miter lim="800000"/>
              <a:headEnd/>
              <a:tailEnd/>
            </a:ln>
          </p:spPr>
          <p:txBody>
            <a:bodyPr wrap="square" lIns="88900" tIns="88900" rIns="88900" bIns="88900" anchor="ctr"/>
            <a:lstStyle/>
            <a:p>
              <a:pPr marL="0" marR="0" lvl="0" indent="0" algn="l" defTabSz="914400" rtl="0" eaLnBrk="1" fontAlgn="auto" latinLnBrk="0" hangingPunct="1">
                <a:lnSpc>
                  <a:spcPct val="110000"/>
                </a:lnSpc>
                <a:spcBef>
                  <a:spcPct val="2000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Knockout HTF27-JuniorBantamwt"/>
                <a:ea typeface="+mn-ea"/>
                <a:cs typeface="Arial" pitchFamily="34" charset="0"/>
              </a:endParaRPr>
            </a:p>
          </p:txBody>
        </p:sp>
        <p:sp>
          <p:nvSpPr>
            <p:cNvPr id="46" name="AutoShape 36"/>
            <p:cNvSpPr>
              <a:spLocks noChangeArrowheads="1"/>
            </p:cNvSpPr>
            <p:nvPr/>
          </p:nvSpPr>
          <p:spPr bwMode="gray">
            <a:xfrm>
              <a:off x="11209692" y="2714249"/>
              <a:ext cx="916205" cy="347472"/>
            </a:xfrm>
            <a:prstGeom prst="chevron">
              <a:avLst>
                <a:gd name="adj" fmla="val 32337"/>
              </a:avLst>
            </a:prstGeom>
            <a:solidFill>
              <a:schemeClr val="accent1">
                <a:lumMod val="50000"/>
                <a:lumOff val="50000"/>
              </a:schemeClr>
            </a:solidFill>
            <a:ln w="12700" cap="rnd" algn="ctr">
              <a:noFill/>
              <a:miter lim="800000"/>
              <a:headEnd/>
              <a:tailEnd/>
            </a:ln>
          </p:spPr>
          <p:txBody>
            <a:bodyPr wrap="square" lIns="88900" tIns="88900" rIns="88900" bIns="88900" anchor="ctr"/>
            <a:lstStyle/>
            <a:p>
              <a:pPr marL="0" marR="0" lvl="0" indent="0" algn="l" defTabSz="914400" rtl="0" eaLnBrk="1" fontAlgn="auto" latinLnBrk="0" hangingPunct="1">
                <a:lnSpc>
                  <a:spcPct val="110000"/>
                </a:lnSpc>
                <a:spcBef>
                  <a:spcPct val="2000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Knockout HTF27-JuniorBantamwt"/>
                <a:ea typeface="+mn-ea"/>
                <a:cs typeface="Arial" pitchFamily="34" charset="0"/>
              </a:endParaRPr>
            </a:p>
          </p:txBody>
        </p:sp>
      </p:grpSp>
      <p:sp>
        <p:nvSpPr>
          <p:cNvPr id="215" name="TextBox 214"/>
          <p:cNvSpPr txBox="1"/>
          <p:nvPr/>
        </p:nvSpPr>
        <p:spPr>
          <a:xfrm>
            <a:off x="234271" y="5202405"/>
            <a:ext cx="10278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F3F3F">
                    <a:lumMod val="75000"/>
                  </a:srgbClr>
                </a:solidFill>
                <a:effectLst/>
                <a:uLnTx/>
                <a:uFillTx/>
                <a:latin typeface="Frutiger Next Pro Light"/>
                <a:ea typeface="+mn-ea"/>
                <a:cs typeface="+mn-cs"/>
              </a:rPr>
              <a:t>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F3F3F">
                    <a:lumMod val="75000"/>
                  </a:srgbClr>
                </a:solidFill>
                <a:effectLst/>
                <a:uLnTx/>
                <a:uFillTx/>
                <a:latin typeface="Frutiger Next Pro Light"/>
                <a:ea typeface="+mn-ea"/>
                <a:cs typeface="+mn-cs"/>
              </a:rPr>
              <a:t>Insights</a:t>
            </a:r>
          </a:p>
        </p:txBody>
      </p:sp>
      <p:sp>
        <p:nvSpPr>
          <p:cNvPr id="216" name="TextBox 215"/>
          <p:cNvSpPr txBox="1"/>
          <p:nvPr/>
        </p:nvSpPr>
        <p:spPr>
          <a:xfrm>
            <a:off x="234271" y="6015016"/>
            <a:ext cx="1027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F3F3F">
                    <a:lumMod val="75000"/>
                  </a:srgbClr>
                </a:solidFill>
                <a:effectLst/>
                <a:uLnTx/>
                <a:uFillTx/>
                <a:latin typeface="Frutiger Next Pro Light"/>
                <a:ea typeface="+mn-ea"/>
                <a:cs typeface="+mn-cs"/>
              </a:rPr>
              <a:t>Opportunities</a:t>
            </a:r>
          </a:p>
        </p:txBody>
      </p:sp>
      <p:sp>
        <p:nvSpPr>
          <p:cNvPr id="217" name="Rounded Rectangle 216"/>
          <p:cNvSpPr/>
          <p:nvPr/>
        </p:nvSpPr>
        <p:spPr>
          <a:xfrm>
            <a:off x="7279031" y="6043144"/>
            <a:ext cx="2852799" cy="274320"/>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18" name="Rounded Rectangle 217"/>
          <p:cNvSpPr/>
          <p:nvPr/>
        </p:nvSpPr>
        <p:spPr>
          <a:xfrm>
            <a:off x="4351549" y="6043144"/>
            <a:ext cx="2881002" cy="274320"/>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19" name="Rounded Rectangle 218"/>
          <p:cNvSpPr/>
          <p:nvPr/>
        </p:nvSpPr>
        <p:spPr>
          <a:xfrm>
            <a:off x="1429621" y="6043144"/>
            <a:ext cx="1282429" cy="274320"/>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20" name="Rounded Rectangle 219"/>
          <p:cNvSpPr/>
          <p:nvPr/>
        </p:nvSpPr>
        <p:spPr>
          <a:xfrm>
            <a:off x="10171593" y="6043145"/>
            <a:ext cx="1783046" cy="274320"/>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22" name="Rounded Rectangle 221"/>
          <p:cNvSpPr/>
          <p:nvPr/>
        </p:nvSpPr>
        <p:spPr>
          <a:xfrm>
            <a:off x="2757129" y="6043144"/>
            <a:ext cx="1546594" cy="274320"/>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45" name="Rounded Rectangle 244"/>
          <p:cNvSpPr/>
          <p:nvPr/>
        </p:nvSpPr>
        <p:spPr>
          <a:xfrm>
            <a:off x="7279032" y="6345141"/>
            <a:ext cx="2852798" cy="274320"/>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4" name="Group 3">
            <a:extLst>
              <a:ext uri="{FF2B5EF4-FFF2-40B4-BE49-F238E27FC236}">
                <a16:creationId xmlns:a16="http://schemas.microsoft.com/office/drawing/2014/main" id="{8A2B3EAC-6DE8-4C09-8105-BD2CA5E165BC}"/>
              </a:ext>
            </a:extLst>
          </p:cNvPr>
          <p:cNvGrpSpPr/>
          <p:nvPr/>
        </p:nvGrpSpPr>
        <p:grpSpPr>
          <a:xfrm>
            <a:off x="234271" y="2500484"/>
            <a:ext cx="11840572" cy="1457485"/>
            <a:chOff x="234271" y="3619793"/>
            <a:chExt cx="11840572" cy="1457485"/>
          </a:xfrm>
        </p:grpSpPr>
        <p:sp>
          <p:nvSpPr>
            <p:cNvPr id="50" name="Rectangle 49"/>
            <p:cNvSpPr/>
            <p:nvPr/>
          </p:nvSpPr>
          <p:spPr>
            <a:xfrm>
              <a:off x="1433143" y="3619793"/>
              <a:ext cx="10641700" cy="14574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51" name="TextBox 50"/>
            <p:cNvSpPr txBox="1"/>
            <p:nvPr/>
          </p:nvSpPr>
          <p:spPr>
            <a:xfrm>
              <a:off x="234271" y="3836274"/>
              <a:ext cx="1027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F3F3F">
                      <a:lumMod val="75000"/>
                    </a:srgbClr>
                  </a:solidFill>
                  <a:effectLst/>
                  <a:uLnTx/>
                  <a:uFillTx/>
                  <a:latin typeface="Frutiger Next Pro Light"/>
                  <a:ea typeface="+mn-ea"/>
                  <a:cs typeface="+mn-cs"/>
                </a:rPr>
                <a:t>Activities</a:t>
              </a:r>
            </a:p>
          </p:txBody>
        </p:sp>
        <p:sp>
          <p:nvSpPr>
            <p:cNvPr id="52" name="Oval 51"/>
            <p:cNvSpPr/>
            <p:nvPr/>
          </p:nvSpPr>
          <p:spPr>
            <a:xfrm>
              <a:off x="353196" y="4209629"/>
              <a:ext cx="182880" cy="18288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53" name="Oval 52"/>
            <p:cNvSpPr/>
            <p:nvPr/>
          </p:nvSpPr>
          <p:spPr>
            <a:xfrm>
              <a:off x="353196" y="4579363"/>
              <a:ext cx="182880" cy="18288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54" name="TextBox 53"/>
            <p:cNvSpPr txBox="1"/>
            <p:nvPr/>
          </p:nvSpPr>
          <p:spPr>
            <a:xfrm>
              <a:off x="488703" y="4225779"/>
              <a:ext cx="103327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Within the system</a:t>
              </a:r>
            </a:p>
          </p:txBody>
        </p:sp>
        <p:sp>
          <p:nvSpPr>
            <p:cNvPr id="55" name="TextBox 54"/>
            <p:cNvSpPr txBox="1"/>
            <p:nvPr/>
          </p:nvSpPr>
          <p:spPr>
            <a:xfrm>
              <a:off x="501784" y="4582236"/>
              <a:ext cx="103327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External to the system</a:t>
              </a:r>
            </a:p>
          </p:txBody>
        </p:sp>
        <p:cxnSp>
          <p:nvCxnSpPr>
            <p:cNvPr id="58" name="Straight Connector 57"/>
            <p:cNvCxnSpPr/>
            <p:nvPr/>
          </p:nvCxnSpPr>
          <p:spPr>
            <a:xfrm>
              <a:off x="1526392" y="4371824"/>
              <a:ext cx="10447211" cy="0"/>
            </a:xfrm>
            <a:prstGeom prst="line">
              <a:avLst/>
            </a:prstGeom>
            <a:ln>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65" name="Oval 264"/>
            <p:cNvSpPr/>
            <p:nvPr/>
          </p:nvSpPr>
          <p:spPr>
            <a:xfrm>
              <a:off x="2835555" y="4256418"/>
              <a:ext cx="231277"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66" name="Oval 265"/>
            <p:cNvSpPr/>
            <p:nvPr/>
          </p:nvSpPr>
          <p:spPr>
            <a:xfrm>
              <a:off x="3479488" y="3819868"/>
              <a:ext cx="231277" cy="228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73" name="Oval 272"/>
            <p:cNvSpPr/>
            <p:nvPr/>
          </p:nvSpPr>
          <p:spPr>
            <a:xfrm>
              <a:off x="4082406" y="4256418"/>
              <a:ext cx="231277" cy="2286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74" name="Oval 273"/>
            <p:cNvSpPr/>
            <p:nvPr/>
          </p:nvSpPr>
          <p:spPr>
            <a:xfrm>
              <a:off x="4944755" y="3839792"/>
              <a:ext cx="231277" cy="228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77" name="Freeform 31"/>
            <p:cNvSpPr>
              <a:spLocks noEditPoints="1"/>
            </p:cNvSpPr>
            <p:nvPr/>
          </p:nvSpPr>
          <p:spPr bwMode="auto">
            <a:xfrm>
              <a:off x="2258739" y="4270437"/>
              <a:ext cx="137160" cy="182880"/>
            </a:xfrm>
            <a:custGeom>
              <a:avLst/>
              <a:gdLst>
                <a:gd name="T0" fmla="*/ 695 w 727"/>
                <a:gd name="T1" fmla="*/ 693 h 726"/>
                <a:gd name="T2" fmla="*/ 39 w 727"/>
                <a:gd name="T3" fmla="*/ 696 h 726"/>
                <a:gd name="T4" fmla="*/ 30 w 727"/>
                <a:gd name="T5" fmla="*/ 687 h 726"/>
                <a:gd name="T6" fmla="*/ 33 w 727"/>
                <a:gd name="T7" fmla="*/ 590 h 726"/>
                <a:gd name="T8" fmla="*/ 164 w 727"/>
                <a:gd name="T9" fmla="*/ 536 h 726"/>
                <a:gd name="T10" fmla="*/ 279 w 727"/>
                <a:gd name="T11" fmla="*/ 468 h 726"/>
                <a:gd name="T12" fmla="*/ 293 w 727"/>
                <a:gd name="T13" fmla="*/ 444 h 726"/>
                <a:gd name="T14" fmla="*/ 290 w 727"/>
                <a:gd name="T15" fmla="*/ 398 h 726"/>
                <a:gd name="T16" fmla="*/ 248 w 727"/>
                <a:gd name="T17" fmla="*/ 335 h 726"/>
                <a:gd name="T18" fmla="*/ 234 w 727"/>
                <a:gd name="T19" fmla="*/ 301 h 726"/>
                <a:gd name="T20" fmla="*/ 218 w 727"/>
                <a:gd name="T21" fmla="*/ 276 h 726"/>
                <a:gd name="T22" fmla="*/ 220 w 727"/>
                <a:gd name="T23" fmla="*/ 251 h 726"/>
                <a:gd name="T24" fmla="*/ 229 w 727"/>
                <a:gd name="T25" fmla="*/ 235 h 726"/>
                <a:gd name="T26" fmla="*/ 229 w 727"/>
                <a:gd name="T27" fmla="*/ 137 h 726"/>
                <a:gd name="T28" fmla="*/ 244 w 727"/>
                <a:gd name="T29" fmla="*/ 89 h 726"/>
                <a:gd name="T30" fmla="*/ 274 w 727"/>
                <a:gd name="T31" fmla="*/ 54 h 726"/>
                <a:gd name="T32" fmla="*/ 320 w 727"/>
                <a:gd name="T33" fmla="*/ 34 h 726"/>
                <a:gd name="T34" fmla="*/ 364 w 727"/>
                <a:gd name="T35" fmla="*/ 29 h 726"/>
                <a:gd name="T36" fmla="*/ 423 w 727"/>
                <a:gd name="T37" fmla="*/ 37 h 726"/>
                <a:gd name="T38" fmla="*/ 464 w 727"/>
                <a:gd name="T39" fmla="*/ 60 h 726"/>
                <a:gd name="T40" fmla="*/ 489 w 727"/>
                <a:gd name="T41" fmla="*/ 99 h 726"/>
                <a:gd name="T42" fmla="*/ 499 w 727"/>
                <a:gd name="T43" fmla="*/ 151 h 726"/>
                <a:gd name="T44" fmla="*/ 502 w 727"/>
                <a:gd name="T45" fmla="*/ 240 h 726"/>
                <a:gd name="T46" fmla="*/ 510 w 727"/>
                <a:gd name="T47" fmla="*/ 257 h 726"/>
                <a:gd name="T48" fmla="*/ 507 w 727"/>
                <a:gd name="T49" fmla="*/ 286 h 726"/>
                <a:gd name="T50" fmla="*/ 489 w 727"/>
                <a:gd name="T51" fmla="*/ 305 h 726"/>
                <a:gd name="T52" fmla="*/ 467 w 727"/>
                <a:gd name="T53" fmla="*/ 358 h 726"/>
                <a:gd name="T54" fmla="*/ 435 w 727"/>
                <a:gd name="T55" fmla="*/ 403 h 726"/>
                <a:gd name="T56" fmla="*/ 435 w 727"/>
                <a:gd name="T57" fmla="*/ 449 h 726"/>
                <a:gd name="T58" fmla="*/ 464 w 727"/>
                <a:gd name="T59" fmla="*/ 482 h 726"/>
                <a:gd name="T60" fmla="*/ 619 w 727"/>
                <a:gd name="T61" fmla="*/ 560 h 726"/>
                <a:gd name="T62" fmla="*/ 697 w 727"/>
                <a:gd name="T63" fmla="*/ 593 h 726"/>
                <a:gd name="T64" fmla="*/ 702 w 727"/>
                <a:gd name="T65" fmla="*/ 561 h 726"/>
                <a:gd name="T66" fmla="*/ 512 w 727"/>
                <a:gd name="T67" fmla="*/ 477 h 726"/>
                <a:gd name="T68" fmla="*/ 464 w 727"/>
                <a:gd name="T69" fmla="*/ 441 h 726"/>
                <a:gd name="T70" fmla="*/ 494 w 727"/>
                <a:gd name="T71" fmla="*/ 373 h 726"/>
                <a:gd name="T72" fmla="*/ 526 w 727"/>
                <a:gd name="T73" fmla="*/ 311 h 726"/>
                <a:gd name="T74" fmla="*/ 540 w 727"/>
                <a:gd name="T75" fmla="*/ 267 h 726"/>
                <a:gd name="T76" fmla="*/ 527 w 727"/>
                <a:gd name="T77" fmla="*/ 225 h 726"/>
                <a:gd name="T78" fmla="*/ 526 w 727"/>
                <a:gd name="T79" fmla="*/ 118 h 726"/>
                <a:gd name="T80" fmla="*/ 504 w 727"/>
                <a:gd name="T81" fmla="*/ 60 h 726"/>
                <a:gd name="T82" fmla="*/ 461 w 727"/>
                <a:gd name="T83" fmla="*/ 22 h 726"/>
                <a:gd name="T84" fmla="*/ 401 w 727"/>
                <a:gd name="T85" fmla="*/ 2 h 726"/>
                <a:gd name="T86" fmla="*/ 345 w 727"/>
                <a:gd name="T87" fmla="*/ 0 h 726"/>
                <a:gd name="T88" fmla="*/ 280 w 727"/>
                <a:gd name="T89" fmla="*/ 16 h 726"/>
                <a:gd name="T90" fmla="*/ 234 w 727"/>
                <a:gd name="T91" fmla="*/ 51 h 726"/>
                <a:gd name="T92" fmla="*/ 206 w 727"/>
                <a:gd name="T93" fmla="*/ 102 h 726"/>
                <a:gd name="T94" fmla="*/ 199 w 727"/>
                <a:gd name="T95" fmla="*/ 225 h 726"/>
                <a:gd name="T96" fmla="*/ 188 w 727"/>
                <a:gd name="T97" fmla="*/ 255 h 726"/>
                <a:gd name="T98" fmla="*/ 195 w 727"/>
                <a:gd name="T99" fmla="*/ 297 h 726"/>
                <a:gd name="T100" fmla="*/ 223 w 727"/>
                <a:gd name="T101" fmla="*/ 349 h 726"/>
                <a:gd name="T102" fmla="*/ 264 w 727"/>
                <a:gd name="T103" fmla="*/ 441 h 726"/>
                <a:gd name="T104" fmla="*/ 237 w 727"/>
                <a:gd name="T105" fmla="*/ 465 h 726"/>
                <a:gd name="T106" fmla="*/ 92 w 727"/>
                <a:gd name="T107" fmla="*/ 534 h 726"/>
                <a:gd name="T108" fmla="*/ 8 w 727"/>
                <a:gd name="T109" fmla="*/ 576 h 726"/>
                <a:gd name="T110" fmla="*/ 0 w 727"/>
                <a:gd name="T111" fmla="*/ 687 h 726"/>
                <a:gd name="T112" fmla="*/ 12 w 727"/>
                <a:gd name="T113" fmla="*/ 715 h 726"/>
                <a:gd name="T114" fmla="*/ 39 w 727"/>
                <a:gd name="T115" fmla="*/ 726 h 726"/>
                <a:gd name="T116" fmla="*/ 703 w 727"/>
                <a:gd name="T117" fmla="*/ 723 h 726"/>
                <a:gd name="T118" fmla="*/ 725 w 727"/>
                <a:gd name="T119" fmla="*/ 702 h 726"/>
                <a:gd name="T120" fmla="*/ 727 w 727"/>
                <a:gd name="T121" fmla="*/ 598 h 726"/>
                <a:gd name="T122" fmla="*/ 702 w 727"/>
                <a:gd name="T123" fmla="*/ 56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7" h="726">
                  <a:moveTo>
                    <a:pt x="699" y="687"/>
                  </a:moveTo>
                  <a:lnTo>
                    <a:pt x="699" y="687"/>
                  </a:lnTo>
                  <a:lnTo>
                    <a:pt x="697" y="690"/>
                  </a:lnTo>
                  <a:lnTo>
                    <a:pt x="695" y="693"/>
                  </a:lnTo>
                  <a:lnTo>
                    <a:pt x="692" y="696"/>
                  </a:lnTo>
                  <a:lnTo>
                    <a:pt x="689" y="696"/>
                  </a:lnTo>
                  <a:lnTo>
                    <a:pt x="39" y="696"/>
                  </a:lnTo>
                  <a:lnTo>
                    <a:pt x="39" y="696"/>
                  </a:lnTo>
                  <a:lnTo>
                    <a:pt x="36" y="696"/>
                  </a:lnTo>
                  <a:lnTo>
                    <a:pt x="33" y="693"/>
                  </a:lnTo>
                  <a:lnTo>
                    <a:pt x="30" y="690"/>
                  </a:lnTo>
                  <a:lnTo>
                    <a:pt x="30" y="687"/>
                  </a:lnTo>
                  <a:lnTo>
                    <a:pt x="30" y="598"/>
                  </a:lnTo>
                  <a:lnTo>
                    <a:pt x="30" y="598"/>
                  </a:lnTo>
                  <a:lnTo>
                    <a:pt x="31" y="593"/>
                  </a:lnTo>
                  <a:lnTo>
                    <a:pt x="33" y="590"/>
                  </a:lnTo>
                  <a:lnTo>
                    <a:pt x="36" y="588"/>
                  </a:lnTo>
                  <a:lnTo>
                    <a:pt x="36" y="588"/>
                  </a:lnTo>
                  <a:lnTo>
                    <a:pt x="107" y="560"/>
                  </a:lnTo>
                  <a:lnTo>
                    <a:pt x="164" y="536"/>
                  </a:lnTo>
                  <a:lnTo>
                    <a:pt x="209" y="514"/>
                  </a:lnTo>
                  <a:lnTo>
                    <a:pt x="242" y="496"/>
                  </a:lnTo>
                  <a:lnTo>
                    <a:pt x="264" y="482"/>
                  </a:lnTo>
                  <a:lnTo>
                    <a:pt x="279" y="468"/>
                  </a:lnTo>
                  <a:lnTo>
                    <a:pt x="288" y="458"/>
                  </a:lnTo>
                  <a:lnTo>
                    <a:pt x="293" y="449"/>
                  </a:lnTo>
                  <a:lnTo>
                    <a:pt x="293" y="449"/>
                  </a:lnTo>
                  <a:lnTo>
                    <a:pt x="293" y="444"/>
                  </a:lnTo>
                  <a:lnTo>
                    <a:pt x="293" y="409"/>
                  </a:lnTo>
                  <a:lnTo>
                    <a:pt x="293" y="409"/>
                  </a:lnTo>
                  <a:lnTo>
                    <a:pt x="293" y="403"/>
                  </a:lnTo>
                  <a:lnTo>
                    <a:pt x="290" y="398"/>
                  </a:lnTo>
                  <a:lnTo>
                    <a:pt x="290" y="398"/>
                  </a:lnTo>
                  <a:lnTo>
                    <a:pt x="274" y="381"/>
                  </a:lnTo>
                  <a:lnTo>
                    <a:pt x="260" y="358"/>
                  </a:lnTo>
                  <a:lnTo>
                    <a:pt x="248" y="335"/>
                  </a:lnTo>
                  <a:lnTo>
                    <a:pt x="241" y="309"/>
                  </a:lnTo>
                  <a:lnTo>
                    <a:pt x="241" y="309"/>
                  </a:lnTo>
                  <a:lnTo>
                    <a:pt x="237" y="305"/>
                  </a:lnTo>
                  <a:lnTo>
                    <a:pt x="234" y="301"/>
                  </a:lnTo>
                  <a:lnTo>
                    <a:pt x="234" y="301"/>
                  </a:lnTo>
                  <a:lnTo>
                    <a:pt x="226" y="293"/>
                  </a:lnTo>
                  <a:lnTo>
                    <a:pt x="222" y="286"/>
                  </a:lnTo>
                  <a:lnTo>
                    <a:pt x="218" y="276"/>
                  </a:lnTo>
                  <a:lnTo>
                    <a:pt x="217" y="267"/>
                  </a:lnTo>
                  <a:lnTo>
                    <a:pt x="217" y="267"/>
                  </a:lnTo>
                  <a:lnTo>
                    <a:pt x="217" y="257"/>
                  </a:lnTo>
                  <a:lnTo>
                    <a:pt x="220" y="251"/>
                  </a:lnTo>
                  <a:lnTo>
                    <a:pt x="223" y="244"/>
                  </a:lnTo>
                  <a:lnTo>
                    <a:pt x="226" y="240"/>
                  </a:lnTo>
                  <a:lnTo>
                    <a:pt x="226" y="240"/>
                  </a:lnTo>
                  <a:lnTo>
                    <a:pt x="229" y="235"/>
                  </a:lnTo>
                  <a:lnTo>
                    <a:pt x="229" y="230"/>
                  </a:lnTo>
                  <a:lnTo>
                    <a:pt x="229" y="151"/>
                  </a:lnTo>
                  <a:lnTo>
                    <a:pt x="229" y="151"/>
                  </a:lnTo>
                  <a:lnTo>
                    <a:pt x="229" y="137"/>
                  </a:lnTo>
                  <a:lnTo>
                    <a:pt x="231" y="124"/>
                  </a:lnTo>
                  <a:lnTo>
                    <a:pt x="234" y="111"/>
                  </a:lnTo>
                  <a:lnTo>
                    <a:pt x="239" y="99"/>
                  </a:lnTo>
                  <a:lnTo>
                    <a:pt x="244" y="89"/>
                  </a:lnTo>
                  <a:lnTo>
                    <a:pt x="248" y="78"/>
                  </a:lnTo>
                  <a:lnTo>
                    <a:pt x="256" y="68"/>
                  </a:lnTo>
                  <a:lnTo>
                    <a:pt x="264" y="60"/>
                  </a:lnTo>
                  <a:lnTo>
                    <a:pt x="274" y="54"/>
                  </a:lnTo>
                  <a:lnTo>
                    <a:pt x="283" y="48"/>
                  </a:lnTo>
                  <a:lnTo>
                    <a:pt x="294" y="41"/>
                  </a:lnTo>
                  <a:lnTo>
                    <a:pt x="307" y="37"/>
                  </a:lnTo>
                  <a:lnTo>
                    <a:pt x="320" y="34"/>
                  </a:lnTo>
                  <a:lnTo>
                    <a:pt x="334" y="32"/>
                  </a:lnTo>
                  <a:lnTo>
                    <a:pt x="348" y="30"/>
                  </a:lnTo>
                  <a:lnTo>
                    <a:pt x="364" y="29"/>
                  </a:lnTo>
                  <a:lnTo>
                    <a:pt x="364" y="29"/>
                  </a:lnTo>
                  <a:lnTo>
                    <a:pt x="380" y="30"/>
                  </a:lnTo>
                  <a:lnTo>
                    <a:pt x="394" y="32"/>
                  </a:lnTo>
                  <a:lnTo>
                    <a:pt x="409" y="34"/>
                  </a:lnTo>
                  <a:lnTo>
                    <a:pt x="423" y="37"/>
                  </a:lnTo>
                  <a:lnTo>
                    <a:pt x="434" y="41"/>
                  </a:lnTo>
                  <a:lnTo>
                    <a:pt x="445" y="46"/>
                  </a:lnTo>
                  <a:lnTo>
                    <a:pt x="454" y="53"/>
                  </a:lnTo>
                  <a:lnTo>
                    <a:pt x="464" y="60"/>
                  </a:lnTo>
                  <a:lnTo>
                    <a:pt x="472" y="68"/>
                  </a:lnTo>
                  <a:lnTo>
                    <a:pt x="478" y="78"/>
                  </a:lnTo>
                  <a:lnTo>
                    <a:pt x="485" y="87"/>
                  </a:lnTo>
                  <a:lnTo>
                    <a:pt x="489" y="99"/>
                  </a:lnTo>
                  <a:lnTo>
                    <a:pt x="494" y="111"/>
                  </a:lnTo>
                  <a:lnTo>
                    <a:pt x="496" y="124"/>
                  </a:lnTo>
                  <a:lnTo>
                    <a:pt x="497" y="137"/>
                  </a:lnTo>
                  <a:lnTo>
                    <a:pt x="499" y="151"/>
                  </a:lnTo>
                  <a:lnTo>
                    <a:pt x="499" y="230"/>
                  </a:lnTo>
                  <a:lnTo>
                    <a:pt x="499" y="230"/>
                  </a:lnTo>
                  <a:lnTo>
                    <a:pt x="499" y="235"/>
                  </a:lnTo>
                  <a:lnTo>
                    <a:pt x="502" y="240"/>
                  </a:lnTo>
                  <a:lnTo>
                    <a:pt x="502" y="240"/>
                  </a:lnTo>
                  <a:lnTo>
                    <a:pt x="505" y="244"/>
                  </a:lnTo>
                  <a:lnTo>
                    <a:pt x="508" y="251"/>
                  </a:lnTo>
                  <a:lnTo>
                    <a:pt x="510" y="257"/>
                  </a:lnTo>
                  <a:lnTo>
                    <a:pt x="512" y="267"/>
                  </a:lnTo>
                  <a:lnTo>
                    <a:pt x="512" y="267"/>
                  </a:lnTo>
                  <a:lnTo>
                    <a:pt x="510" y="276"/>
                  </a:lnTo>
                  <a:lnTo>
                    <a:pt x="507" y="286"/>
                  </a:lnTo>
                  <a:lnTo>
                    <a:pt x="500" y="293"/>
                  </a:lnTo>
                  <a:lnTo>
                    <a:pt x="494" y="301"/>
                  </a:lnTo>
                  <a:lnTo>
                    <a:pt x="494" y="301"/>
                  </a:lnTo>
                  <a:lnTo>
                    <a:pt x="489" y="305"/>
                  </a:lnTo>
                  <a:lnTo>
                    <a:pt x="488" y="309"/>
                  </a:lnTo>
                  <a:lnTo>
                    <a:pt x="488" y="309"/>
                  </a:lnTo>
                  <a:lnTo>
                    <a:pt x="478" y="335"/>
                  </a:lnTo>
                  <a:lnTo>
                    <a:pt x="467" y="358"/>
                  </a:lnTo>
                  <a:lnTo>
                    <a:pt x="454" y="381"/>
                  </a:lnTo>
                  <a:lnTo>
                    <a:pt x="439" y="398"/>
                  </a:lnTo>
                  <a:lnTo>
                    <a:pt x="439" y="398"/>
                  </a:lnTo>
                  <a:lnTo>
                    <a:pt x="435" y="403"/>
                  </a:lnTo>
                  <a:lnTo>
                    <a:pt x="434" y="409"/>
                  </a:lnTo>
                  <a:lnTo>
                    <a:pt x="434" y="444"/>
                  </a:lnTo>
                  <a:lnTo>
                    <a:pt x="434" y="444"/>
                  </a:lnTo>
                  <a:lnTo>
                    <a:pt x="435" y="449"/>
                  </a:lnTo>
                  <a:lnTo>
                    <a:pt x="435" y="449"/>
                  </a:lnTo>
                  <a:lnTo>
                    <a:pt x="440" y="458"/>
                  </a:lnTo>
                  <a:lnTo>
                    <a:pt x="448" y="469"/>
                  </a:lnTo>
                  <a:lnTo>
                    <a:pt x="464" y="482"/>
                  </a:lnTo>
                  <a:lnTo>
                    <a:pt x="486" y="496"/>
                  </a:lnTo>
                  <a:lnTo>
                    <a:pt x="519" y="514"/>
                  </a:lnTo>
                  <a:lnTo>
                    <a:pt x="562" y="536"/>
                  </a:lnTo>
                  <a:lnTo>
                    <a:pt x="619" y="560"/>
                  </a:lnTo>
                  <a:lnTo>
                    <a:pt x="692" y="588"/>
                  </a:lnTo>
                  <a:lnTo>
                    <a:pt x="692" y="588"/>
                  </a:lnTo>
                  <a:lnTo>
                    <a:pt x="694" y="590"/>
                  </a:lnTo>
                  <a:lnTo>
                    <a:pt x="697" y="593"/>
                  </a:lnTo>
                  <a:lnTo>
                    <a:pt x="699" y="598"/>
                  </a:lnTo>
                  <a:lnTo>
                    <a:pt x="699" y="687"/>
                  </a:lnTo>
                  <a:close/>
                  <a:moveTo>
                    <a:pt x="702" y="561"/>
                  </a:moveTo>
                  <a:lnTo>
                    <a:pt x="702" y="561"/>
                  </a:lnTo>
                  <a:lnTo>
                    <a:pt x="637" y="534"/>
                  </a:lnTo>
                  <a:lnTo>
                    <a:pt x="583" y="512"/>
                  </a:lnTo>
                  <a:lnTo>
                    <a:pt x="542" y="493"/>
                  </a:lnTo>
                  <a:lnTo>
                    <a:pt x="512" y="477"/>
                  </a:lnTo>
                  <a:lnTo>
                    <a:pt x="491" y="465"/>
                  </a:lnTo>
                  <a:lnTo>
                    <a:pt x="477" y="455"/>
                  </a:lnTo>
                  <a:lnTo>
                    <a:pt x="469" y="447"/>
                  </a:lnTo>
                  <a:lnTo>
                    <a:pt x="464" y="441"/>
                  </a:lnTo>
                  <a:lnTo>
                    <a:pt x="464" y="416"/>
                  </a:lnTo>
                  <a:lnTo>
                    <a:pt x="464" y="416"/>
                  </a:lnTo>
                  <a:lnTo>
                    <a:pt x="480" y="395"/>
                  </a:lnTo>
                  <a:lnTo>
                    <a:pt x="494" y="373"/>
                  </a:lnTo>
                  <a:lnTo>
                    <a:pt x="505" y="349"/>
                  </a:lnTo>
                  <a:lnTo>
                    <a:pt x="515" y="322"/>
                  </a:lnTo>
                  <a:lnTo>
                    <a:pt x="515" y="322"/>
                  </a:lnTo>
                  <a:lnTo>
                    <a:pt x="526" y="311"/>
                  </a:lnTo>
                  <a:lnTo>
                    <a:pt x="534" y="297"/>
                  </a:lnTo>
                  <a:lnTo>
                    <a:pt x="538" y="282"/>
                  </a:lnTo>
                  <a:lnTo>
                    <a:pt x="540" y="267"/>
                  </a:lnTo>
                  <a:lnTo>
                    <a:pt x="540" y="267"/>
                  </a:lnTo>
                  <a:lnTo>
                    <a:pt x="540" y="255"/>
                  </a:lnTo>
                  <a:lnTo>
                    <a:pt x="537" y="244"/>
                  </a:lnTo>
                  <a:lnTo>
                    <a:pt x="534" y="235"/>
                  </a:lnTo>
                  <a:lnTo>
                    <a:pt x="527" y="225"/>
                  </a:lnTo>
                  <a:lnTo>
                    <a:pt x="527" y="151"/>
                  </a:lnTo>
                  <a:lnTo>
                    <a:pt x="527" y="151"/>
                  </a:lnTo>
                  <a:lnTo>
                    <a:pt x="527" y="133"/>
                  </a:lnTo>
                  <a:lnTo>
                    <a:pt x="526" y="118"/>
                  </a:lnTo>
                  <a:lnTo>
                    <a:pt x="521" y="102"/>
                  </a:lnTo>
                  <a:lnTo>
                    <a:pt x="516" y="87"/>
                  </a:lnTo>
                  <a:lnTo>
                    <a:pt x="512" y="73"/>
                  </a:lnTo>
                  <a:lnTo>
                    <a:pt x="504" y="60"/>
                  </a:lnTo>
                  <a:lnTo>
                    <a:pt x="494" y="49"/>
                  </a:lnTo>
                  <a:lnTo>
                    <a:pt x="485" y="40"/>
                  </a:lnTo>
                  <a:lnTo>
                    <a:pt x="474" y="30"/>
                  </a:lnTo>
                  <a:lnTo>
                    <a:pt x="461" y="22"/>
                  </a:lnTo>
                  <a:lnTo>
                    <a:pt x="448" y="16"/>
                  </a:lnTo>
                  <a:lnTo>
                    <a:pt x="434" y="10"/>
                  </a:lnTo>
                  <a:lnTo>
                    <a:pt x="418" y="5"/>
                  </a:lnTo>
                  <a:lnTo>
                    <a:pt x="401" y="2"/>
                  </a:lnTo>
                  <a:lnTo>
                    <a:pt x="383" y="0"/>
                  </a:lnTo>
                  <a:lnTo>
                    <a:pt x="364" y="0"/>
                  </a:lnTo>
                  <a:lnTo>
                    <a:pt x="364" y="0"/>
                  </a:lnTo>
                  <a:lnTo>
                    <a:pt x="345" y="0"/>
                  </a:lnTo>
                  <a:lnTo>
                    <a:pt x="328" y="2"/>
                  </a:lnTo>
                  <a:lnTo>
                    <a:pt x="310" y="5"/>
                  </a:lnTo>
                  <a:lnTo>
                    <a:pt x="294" y="10"/>
                  </a:lnTo>
                  <a:lnTo>
                    <a:pt x="280" y="16"/>
                  </a:lnTo>
                  <a:lnTo>
                    <a:pt x="267" y="22"/>
                  </a:lnTo>
                  <a:lnTo>
                    <a:pt x="255" y="30"/>
                  </a:lnTo>
                  <a:lnTo>
                    <a:pt x="244" y="40"/>
                  </a:lnTo>
                  <a:lnTo>
                    <a:pt x="234" y="51"/>
                  </a:lnTo>
                  <a:lnTo>
                    <a:pt x="225" y="62"/>
                  </a:lnTo>
                  <a:lnTo>
                    <a:pt x="217" y="75"/>
                  </a:lnTo>
                  <a:lnTo>
                    <a:pt x="210" y="87"/>
                  </a:lnTo>
                  <a:lnTo>
                    <a:pt x="206" y="102"/>
                  </a:lnTo>
                  <a:lnTo>
                    <a:pt x="203" y="118"/>
                  </a:lnTo>
                  <a:lnTo>
                    <a:pt x="201" y="135"/>
                  </a:lnTo>
                  <a:lnTo>
                    <a:pt x="199" y="151"/>
                  </a:lnTo>
                  <a:lnTo>
                    <a:pt x="199" y="225"/>
                  </a:lnTo>
                  <a:lnTo>
                    <a:pt x="199" y="225"/>
                  </a:lnTo>
                  <a:lnTo>
                    <a:pt x="195" y="235"/>
                  </a:lnTo>
                  <a:lnTo>
                    <a:pt x="190" y="244"/>
                  </a:lnTo>
                  <a:lnTo>
                    <a:pt x="188" y="255"/>
                  </a:lnTo>
                  <a:lnTo>
                    <a:pt x="187" y="267"/>
                  </a:lnTo>
                  <a:lnTo>
                    <a:pt x="187" y="267"/>
                  </a:lnTo>
                  <a:lnTo>
                    <a:pt x="188" y="282"/>
                  </a:lnTo>
                  <a:lnTo>
                    <a:pt x="195" y="297"/>
                  </a:lnTo>
                  <a:lnTo>
                    <a:pt x="203" y="311"/>
                  </a:lnTo>
                  <a:lnTo>
                    <a:pt x="214" y="322"/>
                  </a:lnTo>
                  <a:lnTo>
                    <a:pt x="214" y="322"/>
                  </a:lnTo>
                  <a:lnTo>
                    <a:pt x="223" y="349"/>
                  </a:lnTo>
                  <a:lnTo>
                    <a:pt x="234" y="373"/>
                  </a:lnTo>
                  <a:lnTo>
                    <a:pt x="248" y="395"/>
                  </a:lnTo>
                  <a:lnTo>
                    <a:pt x="264" y="416"/>
                  </a:lnTo>
                  <a:lnTo>
                    <a:pt x="264" y="441"/>
                  </a:lnTo>
                  <a:lnTo>
                    <a:pt x="264" y="441"/>
                  </a:lnTo>
                  <a:lnTo>
                    <a:pt x="260" y="447"/>
                  </a:lnTo>
                  <a:lnTo>
                    <a:pt x="252" y="454"/>
                  </a:lnTo>
                  <a:lnTo>
                    <a:pt x="237" y="465"/>
                  </a:lnTo>
                  <a:lnTo>
                    <a:pt x="215" y="477"/>
                  </a:lnTo>
                  <a:lnTo>
                    <a:pt x="185" y="493"/>
                  </a:lnTo>
                  <a:lnTo>
                    <a:pt x="144" y="512"/>
                  </a:lnTo>
                  <a:lnTo>
                    <a:pt x="92" y="534"/>
                  </a:lnTo>
                  <a:lnTo>
                    <a:pt x="25" y="561"/>
                  </a:lnTo>
                  <a:lnTo>
                    <a:pt x="25" y="561"/>
                  </a:lnTo>
                  <a:lnTo>
                    <a:pt x="15" y="568"/>
                  </a:lnTo>
                  <a:lnTo>
                    <a:pt x="8" y="576"/>
                  </a:lnTo>
                  <a:lnTo>
                    <a:pt x="1" y="587"/>
                  </a:lnTo>
                  <a:lnTo>
                    <a:pt x="0" y="598"/>
                  </a:lnTo>
                  <a:lnTo>
                    <a:pt x="0" y="687"/>
                  </a:lnTo>
                  <a:lnTo>
                    <a:pt x="0" y="687"/>
                  </a:lnTo>
                  <a:lnTo>
                    <a:pt x="1" y="695"/>
                  </a:lnTo>
                  <a:lnTo>
                    <a:pt x="3" y="702"/>
                  </a:lnTo>
                  <a:lnTo>
                    <a:pt x="8" y="709"/>
                  </a:lnTo>
                  <a:lnTo>
                    <a:pt x="12" y="715"/>
                  </a:lnTo>
                  <a:lnTo>
                    <a:pt x="17" y="720"/>
                  </a:lnTo>
                  <a:lnTo>
                    <a:pt x="23" y="723"/>
                  </a:lnTo>
                  <a:lnTo>
                    <a:pt x="31" y="725"/>
                  </a:lnTo>
                  <a:lnTo>
                    <a:pt x="39" y="726"/>
                  </a:lnTo>
                  <a:lnTo>
                    <a:pt x="689" y="726"/>
                  </a:lnTo>
                  <a:lnTo>
                    <a:pt x="689" y="726"/>
                  </a:lnTo>
                  <a:lnTo>
                    <a:pt x="697" y="725"/>
                  </a:lnTo>
                  <a:lnTo>
                    <a:pt x="703" y="723"/>
                  </a:lnTo>
                  <a:lnTo>
                    <a:pt x="710" y="720"/>
                  </a:lnTo>
                  <a:lnTo>
                    <a:pt x="716" y="715"/>
                  </a:lnTo>
                  <a:lnTo>
                    <a:pt x="721" y="709"/>
                  </a:lnTo>
                  <a:lnTo>
                    <a:pt x="725" y="702"/>
                  </a:lnTo>
                  <a:lnTo>
                    <a:pt x="727" y="695"/>
                  </a:lnTo>
                  <a:lnTo>
                    <a:pt x="727" y="687"/>
                  </a:lnTo>
                  <a:lnTo>
                    <a:pt x="727" y="598"/>
                  </a:lnTo>
                  <a:lnTo>
                    <a:pt x="727" y="598"/>
                  </a:lnTo>
                  <a:lnTo>
                    <a:pt x="725" y="587"/>
                  </a:lnTo>
                  <a:lnTo>
                    <a:pt x="721" y="576"/>
                  </a:lnTo>
                  <a:lnTo>
                    <a:pt x="713" y="568"/>
                  </a:lnTo>
                  <a:lnTo>
                    <a:pt x="702" y="5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Frutiger Next Pro Light"/>
                <a:ea typeface="+mn-ea"/>
                <a:cs typeface="+mn-cs"/>
              </a:endParaRPr>
            </a:p>
          </p:txBody>
        </p:sp>
        <p:sp>
          <p:nvSpPr>
            <p:cNvPr id="278" name="Oval 277"/>
            <p:cNvSpPr/>
            <p:nvPr/>
          </p:nvSpPr>
          <p:spPr>
            <a:xfrm>
              <a:off x="5792090" y="4256418"/>
              <a:ext cx="231277"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79" name="Oval 278"/>
            <p:cNvSpPr/>
            <p:nvPr/>
          </p:nvSpPr>
          <p:spPr>
            <a:xfrm>
              <a:off x="5973856" y="3923968"/>
              <a:ext cx="231277" cy="2286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80" name="Oval 279"/>
            <p:cNvSpPr/>
            <p:nvPr/>
          </p:nvSpPr>
          <p:spPr>
            <a:xfrm>
              <a:off x="6382925" y="4256418"/>
              <a:ext cx="231277"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81" name="Oval 280"/>
            <p:cNvSpPr/>
            <p:nvPr/>
          </p:nvSpPr>
          <p:spPr>
            <a:xfrm>
              <a:off x="6880109" y="4256418"/>
              <a:ext cx="231277"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82" name="Oval 281"/>
            <p:cNvSpPr/>
            <p:nvPr/>
          </p:nvSpPr>
          <p:spPr>
            <a:xfrm>
              <a:off x="7322611" y="4256418"/>
              <a:ext cx="231277"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83" name="Oval 282"/>
            <p:cNvSpPr/>
            <p:nvPr/>
          </p:nvSpPr>
          <p:spPr>
            <a:xfrm>
              <a:off x="8349845" y="4262726"/>
              <a:ext cx="231277" cy="228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85" name="Oval 284"/>
            <p:cNvSpPr/>
            <p:nvPr/>
          </p:nvSpPr>
          <p:spPr>
            <a:xfrm>
              <a:off x="8895795" y="4256418"/>
              <a:ext cx="231277" cy="2286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87" name="Oval 286"/>
            <p:cNvSpPr/>
            <p:nvPr/>
          </p:nvSpPr>
          <p:spPr>
            <a:xfrm>
              <a:off x="10017294" y="4256418"/>
              <a:ext cx="231277" cy="2286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89" name="Oval 288"/>
            <p:cNvSpPr/>
            <p:nvPr/>
          </p:nvSpPr>
          <p:spPr>
            <a:xfrm>
              <a:off x="11171050" y="4256418"/>
              <a:ext cx="231277"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92" name="Oval 291"/>
            <p:cNvSpPr/>
            <p:nvPr/>
          </p:nvSpPr>
          <p:spPr>
            <a:xfrm>
              <a:off x="10771544" y="4242621"/>
              <a:ext cx="231277" cy="2286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93" name="Oval 292"/>
            <p:cNvSpPr/>
            <p:nvPr/>
          </p:nvSpPr>
          <p:spPr>
            <a:xfrm>
              <a:off x="11756531" y="4256418"/>
              <a:ext cx="231277"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296" name="Group 295"/>
            <p:cNvGrpSpPr/>
            <p:nvPr/>
          </p:nvGrpSpPr>
          <p:grpSpPr>
            <a:xfrm>
              <a:off x="5807712" y="4276291"/>
              <a:ext cx="185304" cy="172017"/>
              <a:chOff x="5981700" y="2290763"/>
              <a:chExt cx="392113" cy="384175"/>
            </a:xfrm>
            <a:solidFill>
              <a:schemeClr val="bg1"/>
            </a:solidFill>
          </p:grpSpPr>
          <p:sp>
            <p:nvSpPr>
              <p:cNvPr id="433" name="Freeform 441"/>
              <p:cNvSpPr>
                <a:spLocks noEditPoints="1"/>
              </p:cNvSpPr>
              <p:nvPr/>
            </p:nvSpPr>
            <p:spPr bwMode="auto">
              <a:xfrm>
                <a:off x="6119813" y="2373313"/>
                <a:ext cx="77788" cy="112713"/>
              </a:xfrm>
              <a:custGeom>
                <a:avLst/>
                <a:gdLst>
                  <a:gd name="T0" fmla="*/ 60 w 99"/>
                  <a:gd name="T1" fmla="*/ 75 h 141"/>
                  <a:gd name="T2" fmla="*/ 60 w 99"/>
                  <a:gd name="T3" fmla="*/ 75 h 141"/>
                  <a:gd name="T4" fmla="*/ 75 w 99"/>
                  <a:gd name="T5" fmla="*/ 78 h 141"/>
                  <a:gd name="T6" fmla="*/ 81 w 99"/>
                  <a:gd name="T7" fmla="*/ 87 h 141"/>
                  <a:gd name="T8" fmla="*/ 82 w 99"/>
                  <a:gd name="T9" fmla="*/ 93 h 141"/>
                  <a:gd name="T10" fmla="*/ 75 w 99"/>
                  <a:gd name="T11" fmla="*/ 104 h 141"/>
                  <a:gd name="T12" fmla="*/ 39 w 99"/>
                  <a:gd name="T13" fmla="*/ 58 h 141"/>
                  <a:gd name="T14" fmla="*/ 30 w 99"/>
                  <a:gd name="T15" fmla="*/ 58 h 141"/>
                  <a:gd name="T16" fmla="*/ 21 w 99"/>
                  <a:gd name="T17" fmla="*/ 52 h 141"/>
                  <a:gd name="T18" fmla="*/ 18 w 99"/>
                  <a:gd name="T19" fmla="*/ 48 h 141"/>
                  <a:gd name="T20" fmla="*/ 19 w 99"/>
                  <a:gd name="T21" fmla="*/ 36 h 141"/>
                  <a:gd name="T22" fmla="*/ 30 w 99"/>
                  <a:gd name="T23" fmla="*/ 27 h 141"/>
                  <a:gd name="T24" fmla="*/ 54 w 99"/>
                  <a:gd name="T25" fmla="*/ 58 h 141"/>
                  <a:gd name="T26" fmla="*/ 45 w 99"/>
                  <a:gd name="T27" fmla="*/ 24 h 141"/>
                  <a:gd name="T28" fmla="*/ 63 w 99"/>
                  <a:gd name="T29" fmla="*/ 27 h 141"/>
                  <a:gd name="T30" fmla="*/ 66 w 99"/>
                  <a:gd name="T31" fmla="*/ 28 h 141"/>
                  <a:gd name="T32" fmla="*/ 69 w 99"/>
                  <a:gd name="T33" fmla="*/ 27 h 141"/>
                  <a:gd name="T34" fmla="*/ 73 w 99"/>
                  <a:gd name="T35" fmla="*/ 24 h 141"/>
                  <a:gd name="T36" fmla="*/ 75 w 99"/>
                  <a:gd name="T37" fmla="*/ 21 h 141"/>
                  <a:gd name="T38" fmla="*/ 75 w 99"/>
                  <a:gd name="T39" fmla="*/ 16 h 141"/>
                  <a:gd name="T40" fmla="*/ 69 w 99"/>
                  <a:gd name="T41" fmla="*/ 10 h 141"/>
                  <a:gd name="T42" fmla="*/ 54 w 99"/>
                  <a:gd name="T43" fmla="*/ 7 h 141"/>
                  <a:gd name="T44" fmla="*/ 39 w 99"/>
                  <a:gd name="T45" fmla="*/ 6 h 141"/>
                  <a:gd name="T46" fmla="*/ 37 w 99"/>
                  <a:gd name="T47" fmla="*/ 3 h 141"/>
                  <a:gd name="T48" fmla="*/ 33 w 99"/>
                  <a:gd name="T49" fmla="*/ 0 h 141"/>
                  <a:gd name="T50" fmla="*/ 30 w 99"/>
                  <a:gd name="T51" fmla="*/ 0 h 141"/>
                  <a:gd name="T52" fmla="*/ 25 w 99"/>
                  <a:gd name="T53" fmla="*/ 4 h 141"/>
                  <a:gd name="T54" fmla="*/ 24 w 99"/>
                  <a:gd name="T55" fmla="*/ 7 h 141"/>
                  <a:gd name="T56" fmla="*/ 25 w 99"/>
                  <a:gd name="T57" fmla="*/ 12 h 141"/>
                  <a:gd name="T58" fmla="*/ 18 w 99"/>
                  <a:gd name="T59" fmla="*/ 16 h 141"/>
                  <a:gd name="T60" fmla="*/ 7 w 99"/>
                  <a:gd name="T61" fmla="*/ 24 h 141"/>
                  <a:gd name="T62" fmla="*/ 1 w 99"/>
                  <a:gd name="T63" fmla="*/ 34 h 141"/>
                  <a:gd name="T64" fmla="*/ 0 w 99"/>
                  <a:gd name="T65" fmla="*/ 46 h 141"/>
                  <a:gd name="T66" fmla="*/ 1 w 99"/>
                  <a:gd name="T67" fmla="*/ 54 h 141"/>
                  <a:gd name="T68" fmla="*/ 7 w 99"/>
                  <a:gd name="T69" fmla="*/ 65 h 141"/>
                  <a:gd name="T70" fmla="*/ 15 w 99"/>
                  <a:gd name="T71" fmla="*/ 72 h 141"/>
                  <a:gd name="T72" fmla="*/ 28 w 99"/>
                  <a:gd name="T73" fmla="*/ 75 h 141"/>
                  <a:gd name="T74" fmla="*/ 55 w 99"/>
                  <a:gd name="T75" fmla="*/ 111 h 141"/>
                  <a:gd name="T76" fmla="*/ 48 w 99"/>
                  <a:gd name="T77" fmla="*/ 111 h 141"/>
                  <a:gd name="T78" fmla="*/ 27 w 99"/>
                  <a:gd name="T79" fmla="*/ 107 h 141"/>
                  <a:gd name="T80" fmla="*/ 25 w 99"/>
                  <a:gd name="T81" fmla="*/ 105 h 141"/>
                  <a:gd name="T82" fmla="*/ 22 w 99"/>
                  <a:gd name="T83" fmla="*/ 105 h 141"/>
                  <a:gd name="T84" fmla="*/ 16 w 99"/>
                  <a:gd name="T85" fmla="*/ 110 h 141"/>
                  <a:gd name="T86" fmla="*/ 16 w 99"/>
                  <a:gd name="T87" fmla="*/ 116 h 141"/>
                  <a:gd name="T88" fmla="*/ 18 w 99"/>
                  <a:gd name="T89" fmla="*/ 120 h 141"/>
                  <a:gd name="T90" fmla="*/ 21 w 99"/>
                  <a:gd name="T91" fmla="*/ 122 h 141"/>
                  <a:gd name="T92" fmla="*/ 40 w 99"/>
                  <a:gd name="T93" fmla="*/ 126 h 141"/>
                  <a:gd name="T94" fmla="*/ 58 w 99"/>
                  <a:gd name="T95" fmla="*/ 126 h 141"/>
                  <a:gd name="T96" fmla="*/ 61 w 99"/>
                  <a:gd name="T97" fmla="*/ 135 h 141"/>
                  <a:gd name="T98" fmla="*/ 69 w 99"/>
                  <a:gd name="T99" fmla="*/ 141 h 141"/>
                  <a:gd name="T100" fmla="*/ 72 w 99"/>
                  <a:gd name="T101" fmla="*/ 141 h 141"/>
                  <a:gd name="T102" fmla="*/ 73 w 99"/>
                  <a:gd name="T103" fmla="*/ 140 h 141"/>
                  <a:gd name="T104" fmla="*/ 76 w 99"/>
                  <a:gd name="T105" fmla="*/ 134 h 141"/>
                  <a:gd name="T106" fmla="*/ 73 w 99"/>
                  <a:gd name="T107" fmla="*/ 122 h 141"/>
                  <a:gd name="T108" fmla="*/ 81 w 99"/>
                  <a:gd name="T109" fmla="*/ 119 h 141"/>
                  <a:gd name="T110" fmla="*/ 91 w 99"/>
                  <a:gd name="T111" fmla="*/ 110 h 141"/>
                  <a:gd name="T112" fmla="*/ 97 w 99"/>
                  <a:gd name="T113" fmla="*/ 99 h 141"/>
                  <a:gd name="T114" fmla="*/ 99 w 99"/>
                  <a:gd name="T115" fmla="*/ 87 h 141"/>
                  <a:gd name="T116" fmla="*/ 97 w 99"/>
                  <a:gd name="T117" fmla="*/ 81 h 141"/>
                  <a:gd name="T118" fmla="*/ 93 w 99"/>
                  <a:gd name="T119" fmla="*/ 71 h 141"/>
                  <a:gd name="T120" fmla="*/ 84 w 99"/>
                  <a:gd name="T121" fmla="*/ 63 h 141"/>
                  <a:gd name="T122" fmla="*/ 70 w 99"/>
                  <a:gd name="T123"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 h="141">
                    <a:moveTo>
                      <a:pt x="69" y="107"/>
                    </a:moveTo>
                    <a:lnTo>
                      <a:pt x="60" y="75"/>
                    </a:lnTo>
                    <a:lnTo>
                      <a:pt x="60" y="75"/>
                    </a:lnTo>
                    <a:lnTo>
                      <a:pt x="60" y="75"/>
                    </a:lnTo>
                    <a:lnTo>
                      <a:pt x="69" y="77"/>
                    </a:lnTo>
                    <a:lnTo>
                      <a:pt x="75" y="78"/>
                    </a:lnTo>
                    <a:lnTo>
                      <a:pt x="79" y="81"/>
                    </a:lnTo>
                    <a:lnTo>
                      <a:pt x="81" y="87"/>
                    </a:lnTo>
                    <a:lnTo>
                      <a:pt x="81" y="87"/>
                    </a:lnTo>
                    <a:lnTo>
                      <a:pt x="82" y="93"/>
                    </a:lnTo>
                    <a:lnTo>
                      <a:pt x="79" y="99"/>
                    </a:lnTo>
                    <a:lnTo>
                      <a:pt x="75" y="104"/>
                    </a:lnTo>
                    <a:lnTo>
                      <a:pt x="69" y="107"/>
                    </a:lnTo>
                    <a:close/>
                    <a:moveTo>
                      <a:pt x="39" y="58"/>
                    </a:moveTo>
                    <a:lnTo>
                      <a:pt x="39" y="58"/>
                    </a:lnTo>
                    <a:lnTo>
                      <a:pt x="30" y="58"/>
                    </a:lnTo>
                    <a:lnTo>
                      <a:pt x="24" y="55"/>
                    </a:lnTo>
                    <a:lnTo>
                      <a:pt x="21" y="52"/>
                    </a:lnTo>
                    <a:lnTo>
                      <a:pt x="18" y="48"/>
                    </a:lnTo>
                    <a:lnTo>
                      <a:pt x="18" y="48"/>
                    </a:lnTo>
                    <a:lnTo>
                      <a:pt x="18" y="42"/>
                    </a:lnTo>
                    <a:lnTo>
                      <a:pt x="19" y="36"/>
                    </a:lnTo>
                    <a:lnTo>
                      <a:pt x="24" y="31"/>
                    </a:lnTo>
                    <a:lnTo>
                      <a:pt x="30" y="27"/>
                    </a:lnTo>
                    <a:lnTo>
                      <a:pt x="39" y="58"/>
                    </a:lnTo>
                    <a:close/>
                    <a:moveTo>
                      <a:pt x="54" y="58"/>
                    </a:moveTo>
                    <a:lnTo>
                      <a:pt x="45" y="24"/>
                    </a:lnTo>
                    <a:lnTo>
                      <a:pt x="45" y="24"/>
                    </a:lnTo>
                    <a:lnTo>
                      <a:pt x="54" y="25"/>
                    </a:lnTo>
                    <a:lnTo>
                      <a:pt x="63" y="27"/>
                    </a:lnTo>
                    <a:lnTo>
                      <a:pt x="63" y="27"/>
                    </a:lnTo>
                    <a:lnTo>
                      <a:pt x="66" y="28"/>
                    </a:lnTo>
                    <a:lnTo>
                      <a:pt x="69" y="27"/>
                    </a:lnTo>
                    <a:lnTo>
                      <a:pt x="69" y="27"/>
                    </a:lnTo>
                    <a:lnTo>
                      <a:pt x="72" y="25"/>
                    </a:lnTo>
                    <a:lnTo>
                      <a:pt x="73" y="24"/>
                    </a:lnTo>
                    <a:lnTo>
                      <a:pt x="73" y="24"/>
                    </a:lnTo>
                    <a:lnTo>
                      <a:pt x="75" y="21"/>
                    </a:lnTo>
                    <a:lnTo>
                      <a:pt x="75" y="16"/>
                    </a:lnTo>
                    <a:lnTo>
                      <a:pt x="75" y="16"/>
                    </a:lnTo>
                    <a:lnTo>
                      <a:pt x="72" y="13"/>
                    </a:lnTo>
                    <a:lnTo>
                      <a:pt x="69" y="10"/>
                    </a:lnTo>
                    <a:lnTo>
                      <a:pt x="69" y="10"/>
                    </a:lnTo>
                    <a:lnTo>
                      <a:pt x="54" y="7"/>
                    </a:lnTo>
                    <a:lnTo>
                      <a:pt x="40" y="9"/>
                    </a:lnTo>
                    <a:lnTo>
                      <a:pt x="39" y="6"/>
                    </a:lnTo>
                    <a:lnTo>
                      <a:pt x="39" y="6"/>
                    </a:lnTo>
                    <a:lnTo>
                      <a:pt x="37" y="3"/>
                    </a:lnTo>
                    <a:lnTo>
                      <a:pt x="36" y="1"/>
                    </a:lnTo>
                    <a:lnTo>
                      <a:pt x="33" y="0"/>
                    </a:lnTo>
                    <a:lnTo>
                      <a:pt x="30" y="0"/>
                    </a:lnTo>
                    <a:lnTo>
                      <a:pt x="30" y="0"/>
                    </a:lnTo>
                    <a:lnTo>
                      <a:pt x="27" y="1"/>
                    </a:lnTo>
                    <a:lnTo>
                      <a:pt x="25" y="4"/>
                    </a:lnTo>
                    <a:lnTo>
                      <a:pt x="25" y="4"/>
                    </a:lnTo>
                    <a:lnTo>
                      <a:pt x="24" y="7"/>
                    </a:lnTo>
                    <a:lnTo>
                      <a:pt x="24" y="10"/>
                    </a:lnTo>
                    <a:lnTo>
                      <a:pt x="25" y="12"/>
                    </a:lnTo>
                    <a:lnTo>
                      <a:pt x="25" y="12"/>
                    </a:lnTo>
                    <a:lnTo>
                      <a:pt x="18" y="16"/>
                    </a:lnTo>
                    <a:lnTo>
                      <a:pt x="13" y="19"/>
                    </a:lnTo>
                    <a:lnTo>
                      <a:pt x="7" y="24"/>
                    </a:lnTo>
                    <a:lnTo>
                      <a:pt x="4" y="30"/>
                    </a:lnTo>
                    <a:lnTo>
                      <a:pt x="1" y="34"/>
                    </a:lnTo>
                    <a:lnTo>
                      <a:pt x="0" y="40"/>
                    </a:lnTo>
                    <a:lnTo>
                      <a:pt x="0" y="46"/>
                    </a:lnTo>
                    <a:lnTo>
                      <a:pt x="1" y="54"/>
                    </a:lnTo>
                    <a:lnTo>
                      <a:pt x="1" y="54"/>
                    </a:lnTo>
                    <a:lnTo>
                      <a:pt x="4" y="60"/>
                    </a:lnTo>
                    <a:lnTo>
                      <a:pt x="7" y="65"/>
                    </a:lnTo>
                    <a:lnTo>
                      <a:pt x="10" y="69"/>
                    </a:lnTo>
                    <a:lnTo>
                      <a:pt x="15" y="72"/>
                    </a:lnTo>
                    <a:lnTo>
                      <a:pt x="21" y="74"/>
                    </a:lnTo>
                    <a:lnTo>
                      <a:pt x="28" y="75"/>
                    </a:lnTo>
                    <a:lnTo>
                      <a:pt x="45" y="77"/>
                    </a:lnTo>
                    <a:lnTo>
                      <a:pt x="55" y="111"/>
                    </a:lnTo>
                    <a:lnTo>
                      <a:pt x="55" y="111"/>
                    </a:lnTo>
                    <a:lnTo>
                      <a:pt x="48" y="111"/>
                    </a:lnTo>
                    <a:lnTo>
                      <a:pt x="42" y="111"/>
                    </a:lnTo>
                    <a:lnTo>
                      <a:pt x="27" y="107"/>
                    </a:lnTo>
                    <a:lnTo>
                      <a:pt x="27" y="107"/>
                    </a:lnTo>
                    <a:lnTo>
                      <a:pt x="25" y="105"/>
                    </a:lnTo>
                    <a:lnTo>
                      <a:pt x="22" y="105"/>
                    </a:lnTo>
                    <a:lnTo>
                      <a:pt x="22" y="105"/>
                    </a:lnTo>
                    <a:lnTo>
                      <a:pt x="19" y="107"/>
                    </a:lnTo>
                    <a:lnTo>
                      <a:pt x="16" y="110"/>
                    </a:lnTo>
                    <a:lnTo>
                      <a:pt x="16" y="113"/>
                    </a:lnTo>
                    <a:lnTo>
                      <a:pt x="16" y="116"/>
                    </a:lnTo>
                    <a:lnTo>
                      <a:pt x="16" y="116"/>
                    </a:lnTo>
                    <a:lnTo>
                      <a:pt x="18" y="120"/>
                    </a:lnTo>
                    <a:lnTo>
                      <a:pt x="21" y="122"/>
                    </a:lnTo>
                    <a:lnTo>
                      <a:pt x="21" y="122"/>
                    </a:lnTo>
                    <a:lnTo>
                      <a:pt x="31" y="125"/>
                    </a:lnTo>
                    <a:lnTo>
                      <a:pt x="40" y="126"/>
                    </a:lnTo>
                    <a:lnTo>
                      <a:pt x="49" y="128"/>
                    </a:lnTo>
                    <a:lnTo>
                      <a:pt x="58" y="126"/>
                    </a:lnTo>
                    <a:lnTo>
                      <a:pt x="61" y="135"/>
                    </a:lnTo>
                    <a:lnTo>
                      <a:pt x="61" y="135"/>
                    </a:lnTo>
                    <a:lnTo>
                      <a:pt x="64" y="140"/>
                    </a:lnTo>
                    <a:lnTo>
                      <a:pt x="69" y="141"/>
                    </a:lnTo>
                    <a:lnTo>
                      <a:pt x="69" y="141"/>
                    </a:lnTo>
                    <a:lnTo>
                      <a:pt x="72" y="141"/>
                    </a:lnTo>
                    <a:lnTo>
                      <a:pt x="72" y="141"/>
                    </a:lnTo>
                    <a:lnTo>
                      <a:pt x="73" y="140"/>
                    </a:lnTo>
                    <a:lnTo>
                      <a:pt x="76" y="137"/>
                    </a:lnTo>
                    <a:lnTo>
                      <a:pt x="76" y="134"/>
                    </a:lnTo>
                    <a:lnTo>
                      <a:pt x="76" y="131"/>
                    </a:lnTo>
                    <a:lnTo>
                      <a:pt x="73" y="122"/>
                    </a:lnTo>
                    <a:lnTo>
                      <a:pt x="73" y="122"/>
                    </a:lnTo>
                    <a:lnTo>
                      <a:pt x="81" y="119"/>
                    </a:lnTo>
                    <a:lnTo>
                      <a:pt x="87" y="114"/>
                    </a:lnTo>
                    <a:lnTo>
                      <a:pt x="91" y="110"/>
                    </a:lnTo>
                    <a:lnTo>
                      <a:pt x="94" y="105"/>
                    </a:lnTo>
                    <a:lnTo>
                      <a:pt x="97" y="99"/>
                    </a:lnTo>
                    <a:lnTo>
                      <a:pt x="99" y="93"/>
                    </a:lnTo>
                    <a:lnTo>
                      <a:pt x="99" y="87"/>
                    </a:lnTo>
                    <a:lnTo>
                      <a:pt x="97" y="81"/>
                    </a:lnTo>
                    <a:lnTo>
                      <a:pt x="97" y="81"/>
                    </a:lnTo>
                    <a:lnTo>
                      <a:pt x="96" y="75"/>
                    </a:lnTo>
                    <a:lnTo>
                      <a:pt x="93" y="71"/>
                    </a:lnTo>
                    <a:lnTo>
                      <a:pt x="88" y="66"/>
                    </a:lnTo>
                    <a:lnTo>
                      <a:pt x="84" y="63"/>
                    </a:lnTo>
                    <a:lnTo>
                      <a:pt x="78" y="60"/>
                    </a:lnTo>
                    <a:lnTo>
                      <a:pt x="70" y="58"/>
                    </a:lnTo>
                    <a:lnTo>
                      <a:pt x="5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434" name="Freeform 445"/>
              <p:cNvSpPr>
                <a:spLocks noEditPoints="1"/>
              </p:cNvSpPr>
              <p:nvPr/>
            </p:nvSpPr>
            <p:spPr bwMode="auto">
              <a:xfrm>
                <a:off x="5981700" y="2290763"/>
                <a:ext cx="352425" cy="273050"/>
              </a:xfrm>
              <a:custGeom>
                <a:avLst/>
                <a:gdLst>
                  <a:gd name="T0" fmla="*/ 381 w 445"/>
                  <a:gd name="T1" fmla="*/ 224 h 343"/>
                  <a:gd name="T2" fmla="*/ 387 w 445"/>
                  <a:gd name="T3" fmla="*/ 200 h 343"/>
                  <a:gd name="T4" fmla="*/ 404 w 445"/>
                  <a:gd name="T5" fmla="*/ 184 h 343"/>
                  <a:gd name="T6" fmla="*/ 381 w 445"/>
                  <a:gd name="T7" fmla="*/ 232 h 343"/>
                  <a:gd name="T8" fmla="*/ 77 w 445"/>
                  <a:gd name="T9" fmla="*/ 283 h 343"/>
                  <a:gd name="T10" fmla="*/ 98 w 445"/>
                  <a:gd name="T11" fmla="*/ 289 h 343"/>
                  <a:gd name="T12" fmla="*/ 115 w 445"/>
                  <a:gd name="T13" fmla="*/ 304 h 343"/>
                  <a:gd name="T14" fmla="*/ 70 w 445"/>
                  <a:gd name="T15" fmla="*/ 283 h 343"/>
                  <a:gd name="T16" fmla="*/ 61 w 445"/>
                  <a:gd name="T17" fmla="*/ 119 h 343"/>
                  <a:gd name="T18" fmla="*/ 55 w 445"/>
                  <a:gd name="T19" fmla="*/ 140 h 343"/>
                  <a:gd name="T20" fmla="*/ 45 w 445"/>
                  <a:gd name="T21" fmla="*/ 152 h 343"/>
                  <a:gd name="T22" fmla="*/ 21 w 445"/>
                  <a:gd name="T23" fmla="*/ 123 h 343"/>
                  <a:gd name="T24" fmla="*/ 375 w 445"/>
                  <a:gd name="T25" fmla="*/ 59 h 343"/>
                  <a:gd name="T26" fmla="*/ 353 w 445"/>
                  <a:gd name="T27" fmla="*/ 57 h 343"/>
                  <a:gd name="T28" fmla="*/ 341 w 445"/>
                  <a:gd name="T29" fmla="*/ 51 h 343"/>
                  <a:gd name="T30" fmla="*/ 326 w 445"/>
                  <a:gd name="T31" fmla="*/ 33 h 343"/>
                  <a:gd name="T32" fmla="*/ 362 w 445"/>
                  <a:gd name="T33" fmla="*/ 238 h 343"/>
                  <a:gd name="T34" fmla="*/ 133 w 445"/>
                  <a:gd name="T35" fmla="*/ 294 h 343"/>
                  <a:gd name="T36" fmla="*/ 107 w 445"/>
                  <a:gd name="T37" fmla="*/ 271 h 343"/>
                  <a:gd name="T38" fmla="*/ 76 w 445"/>
                  <a:gd name="T39" fmla="*/ 263 h 343"/>
                  <a:gd name="T40" fmla="*/ 39 w 445"/>
                  <a:gd name="T41" fmla="*/ 181 h 343"/>
                  <a:gd name="T42" fmla="*/ 65 w 445"/>
                  <a:gd name="T43" fmla="*/ 159 h 343"/>
                  <a:gd name="T44" fmla="*/ 77 w 445"/>
                  <a:gd name="T45" fmla="*/ 140 h 343"/>
                  <a:gd name="T46" fmla="*/ 80 w 445"/>
                  <a:gd name="T47" fmla="*/ 105 h 343"/>
                  <a:gd name="T48" fmla="*/ 312 w 445"/>
                  <a:gd name="T49" fmla="*/ 50 h 343"/>
                  <a:gd name="T50" fmla="*/ 338 w 445"/>
                  <a:gd name="T51" fmla="*/ 72 h 343"/>
                  <a:gd name="T52" fmla="*/ 351 w 445"/>
                  <a:gd name="T53" fmla="*/ 78 h 343"/>
                  <a:gd name="T54" fmla="*/ 368 w 445"/>
                  <a:gd name="T55" fmla="*/ 80 h 343"/>
                  <a:gd name="T56" fmla="*/ 406 w 445"/>
                  <a:gd name="T57" fmla="*/ 159 h 343"/>
                  <a:gd name="T58" fmla="*/ 377 w 445"/>
                  <a:gd name="T59" fmla="*/ 181 h 343"/>
                  <a:gd name="T60" fmla="*/ 362 w 445"/>
                  <a:gd name="T61" fmla="*/ 214 h 343"/>
                  <a:gd name="T62" fmla="*/ 443 w 445"/>
                  <a:gd name="T63" fmla="*/ 232 h 343"/>
                  <a:gd name="T64" fmla="*/ 445 w 445"/>
                  <a:gd name="T65" fmla="*/ 224 h 343"/>
                  <a:gd name="T66" fmla="*/ 378 w 445"/>
                  <a:gd name="T67" fmla="*/ 3 h 343"/>
                  <a:gd name="T68" fmla="*/ 372 w 445"/>
                  <a:gd name="T69" fmla="*/ 0 h 343"/>
                  <a:gd name="T70" fmla="*/ 6 w 445"/>
                  <a:gd name="T71" fmla="*/ 107 h 343"/>
                  <a:gd name="T72" fmla="*/ 0 w 445"/>
                  <a:gd name="T73" fmla="*/ 111 h 343"/>
                  <a:gd name="T74" fmla="*/ 47 w 445"/>
                  <a:gd name="T75" fmla="*/ 278 h 343"/>
                  <a:gd name="T76" fmla="*/ 65 w 445"/>
                  <a:gd name="T77" fmla="*/ 337 h 343"/>
                  <a:gd name="T78" fmla="*/ 68 w 445"/>
                  <a:gd name="T79" fmla="*/ 342 h 343"/>
                  <a:gd name="T80" fmla="*/ 74 w 445"/>
                  <a:gd name="T81" fmla="*/ 343 h 343"/>
                  <a:gd name="T82" fmla="*/ 437 w 445"/>
                  <a:gd name="T83" fmla="*/ 23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5" h="343">
                    <a:moveTo>
                      <a:pt x="381" y="232"/>
                    </a:moveTo>
                    <a:lnTo>
                      <a:pt x="381" y="232"/>
                    </a:lnTo>
                    <a:lnTo>
                      <a:pt x="381" y="224"/>
                    </a:lnTo>
                    <a:lnTo>
                      <a:pt x="381" y="215"/>
                    </a:lnTo>
                    <a:lnTo>
                      <a:pt x="384" y="208"/>
                    </a:lnTo>
                    <a:lnTo>
                      <a:pt x="387" y="200"/>
                    </a:lnTo>
                    <a:lnTo>
                      <a:pt x="392" y="194"/>
                    </a:lnTo>
                    <a:lnTo>
                      <a:pt x="397" y="188"/>
                    </a:lnTo>
                    <a:lnTo>
                      <a:pt x="404" y="184"/>
                    </a:lnTo>
                    <a:lnTo>
                      <a:pt x="410" y="179"/>
                    </a:lnTo>
                    <a:lnTo>
                      <a:pt x="422" y="220"/>
                    </a:lnTo>
                    <a:lnTo>
                      <a:pt x="381" y="232"/>
                    </a:lnTo>
                    <a:close/>
                    <a:moveTo>
                      <a:pt x="70" y="283"/>
                    </a:moveTo>
                    <a:lnTo>
                      <a:pt x="70" y="283"/>
                    </a:lnTo>
                    <a:lnTo>
                      <a:pt x="77" y="283"/>
                    </a:lnTo>
                    <a:lnTo>
                      <a:pt x="85" y="283"/>
                    </a:lnTo>
                    <a:lnTo>
                      <a:pt x="92" y="286"/>
                    </a:lnTo>
                    <a:lnTo>
                      <a:pt x="98" y="289"/>
                    </a:lnTo>
                    <a:lnTo>
                      <a:pt x="104" y="294"/>
                    </a:lnTo>
                    <a:lnTo>
                      <a:pt x="110" y="298"/>
                    </a:lnTo>
                    <a:lnTo>
                      <a:pt x="115" y="304"/>
                    </a:lnTo>
                    <a:lnTo>
                      <a:pt x="119" y="310"/>
                    </a:lnTo>
                    <a:lnTo>
                      <a:pt x="80" y="321"/>
                    </a:lnTo>
                    <a:lnTo>
                      <a:pt x="70" y="283"/>
                    </a:lnTo>
                    <a:close/>
                    <a:moveTo>
                      <a:pt x="61" y="111"/>
                    </a:moveTo>
                    <a:lnTo>
                      <a:pt x="61" y="111"/>
                    </a:lnTo>
                    <a:lnTo>
                      <a:pt x="61" y="119"/>
                    </a:lnTo>
                    <a:lnTo>
                      <a:pt x="61" y="126"/>
                    </a:lnTo>
                    <a:lnTo>
                      <a:pt x="58" y="134"/>
                    </a:lnTo>
                    <a:lnTo>
                      <a:pt x="55" y="140"/>
                    </a:lnTo>
                    <a:lnTo>
                      <a:pt x="55" y="140"/>
                    </a:lnTo>
                    <a:lnTo>
                      <a:pt x="50" y="147"/>
                    </a:lnTo>
                    <a:lnTo>
                      <a:pt x="45" y="152"/>
                    </a:lnTo>
                    <a:lnTo>
                      <a:pt x="39" y="158"/>
                    </a:lnTo>
                    <a:lnTo>
                      <a:pt x="33" y="161"/>
                    </a:lnTo>
                    <a:lnTo>
                      <a:pt x="21" y="123"/>
                    </a:lnTo>
                    <a:lnTo>
                      <a:pt x="61" y="111"/>
                    </a:lnTo>
                    <a:close/>
                    <a:moveTo>
                      <a:pt x="375" y="59"/>
                    </a:moveTo>
                    <a:lnTo>
                      <a:pt x="375" y="59"/>
                    </a:lnTo>
                    <a:lnTo>
                      <a:pt x="368" y="60"/>
                    </a:lnTo>
                    <a:lnTo>
                      <a:pt x="360" y="60"/>
                    </a:lnTo>
                    <a:lnTo>
                      <a:pt x="353" y="57"/>
                    </a:lnTo>
                    <a:lnTo>
                      <a:pt x="347" y="54"/>
                    </a:lnTo>
                    <a:lnTo>
                      <a:pt x="347" y="54"/>
                    </a:lnTo>
                    <a:lnTo>
                      <a:pt x="341" y="51"/>
                    </a:lnTo>
                    <a:lnTo>
                      <a:pt x="335" y="45"/>
                    </a:lnTo>
                    <a:lnTo>
                      <a:pt x="330" y="39"/>
                    </a:lnTo>
                    <a:lnTo>
                      <a:pt x="326" y="33"/>
                    </a:lnTo>
                    <a:lnTo>
                      <a:pt x="363" y="21"/>
                    </a:lnTo>
                    <a:lnTo>
                      <a:pt x="375" y="59"/>
                    </a:lnTo>
                    <a:close/>
                    <a:moveTo>
                      <a:pt x="362" y="238"/>
                    </a:moveTo>
                    <a:lnTo>
                      <a:pt x="139" y="304"/>
                    </a:lnTo>
                    <a:lnTo>
                      <a:pt x="139" y="304"/>
                    </a:lnTo>
                    <a:lnTo>
                      <a:pt x="133" y="294"/>
                    </a:lnTo>
                    <a:lnTo>
                      <a:pt x="125" y="284"/>
                    </a:lnTo>
                    <a:lnTo>
                      <a:pt x="118" y="277"/>
                    </a:lnTo>
                    <a:lnTo>
                      <a:pt x="107" y="271"/>
                    </a:lnTo>
                    <a:lnTo>
                      <a:pt x="98" y="266"/>
                    </a:lnTo>
                    <a:lnTo>
                      <a:pt x="86" y="263"/>
                    </a:lnTo>
                    <a:lnTo>
                      <a:pt x="76" y="263"/>
                    </a:lnTo>
                    <a:lnTo>
                      <a:pt x="64" y="263"/>
                    </a:lnTo>
                    <a:lnTo>
                      <a:pt x="39" y="181"/>
                    </a:lnTo>
                    <a:lnTo>
                      <a:pt x="39" y="181"/>
                    </a:lnTo>
                    <a:lnTo>
                      <a:pt x="48" y="175"/>
                    </a:lnTo>
                    <a:lnTo>
                      <a:pt x="58" y="169"/>
                    </a:lnTo>
                    <a:lnTo>
                      <a:pt x="65" y="159"/>
                    </a:lnTo>
                    <a:lnTo>
                      <a:pt x="73" y="150"/>
                    </a:lnTo>
                    <a:lnTo>
                      <a:pt x="73" y="150"/>
                    </a:lnTo>
                    <a:lnTo>
                      <a:pt x="77" y="140"/>
                    </a:lnTo>
                    <a:lnTo>
                      <a:pt x="80" y="128"/>
                    </a:lnTo>
                    <a:lnTo>
                      <a:pt x="80" y="117"/>
                    </a:lnTo>
                    <a:lnTo>
                      <a:pt x="80" y="105"/>
                    </a:lnTo>
                    <a:lnTo>
                      <a:pt x="308" y="39"/>
                    </a:lnTo>
                    <a:lnTo>
                      <a:pt x="308" y="39"/>
                    </a:lnTo>
                    <a:lnTo>
                      <a:pt x="312" y="50"/>
                    </a:lnTo>
                    <a:lnTo>
                      <a:pt x="320" y="59"/>
                    </a:lnTo>
                    <a:lnTo>
                      <a:pt x="327" y="66"/>
                    </a:lnTo>
                    <a:lnTo>
                      <a:pt x="338" y="72"/>
                    </a:lnTo>
                    <a:lnTo>
                      <a:pt x="338" y="72"/>
                    </a:lnTo>
                    <a:lnTo>
                      <a:pt x="345" y="75"/>
                    </a:lnTo>
                    <a:lnTo>
                      <a:pt x="351" y="78"/>
                    </a:lnTo>
                    <a:lnTo>
                      <a:pt x="360" y="80"/>
                    </a:lnTo>
                    <a:lnTo>
                      <a:pt x="368" y="80"/>
                    </a:lnTo>
                    <a:lnTo>
                      <a:pt x="368" y="80"/>
                    </a:lnTo>
                    <a:lnTo>
                      <a:pt x="381" y="78"/>
                    </a:lnTo>
                    <a:lnTo>
                      <a:pt x="406" y="159"/>
                    </a:lnTo>
                    <a:lnTo>
                      <a:pt x="406" y="159"/>
                    </a:lnTo>
                    <a:lnTo>
                      <a:pt x="393" y="165"/>
                    </a:lnTo>
                    <a:lnTo>
                      <a:pt x="384" y="172"/>
                    </a:lnTo>
                    <a:lnTo>
                      <a:pt x="377" y="181"/>
                    </a:lnTo>
                    <a:lnTo>
                      <a:pt x="369" y="191"/>
                    </a:lnTo>
                    <a:lnTo>
                      <a:pt x="365" y="202"/>
                    </a:lnTo>
                    <a:lnTo>
                      <a:pt x="362" y="214"/>
                    </a:lnTo>
                    <a:lnTo>
                      <a:pt x="360" y="226"/>
                    </a:lnTo>
                    <a:lnTo>
                      <a:pt x="362" y="238"/>
                    </a:lnTo>
                    <a:close/>
                    <a:moveTo>
                      <a:pt x="443" y="232"/>
                    </a:moveTo>
                    <a:lnTo>
                      <a:pt x="443" y="232"/>
                    </a:lnTo>
                    <a:lnTo>
                      <a:pt x="445" y="227"/>
                    </a:lnTo>
                    <a:lnTo>
                      <a:pt x="445" y="224"/>
                    </a:lnTo>
                    <a:lnTo>
                      <a:pt x="380" y="6"/>
                    </a:lnTo>
                    <a:lnTo>
                      <a:pt x="380" y="6"/>
                    </a:lnTo>
                    <a:lnTo>
                      <a:pt x="378" y="3"/>
                    </a:lnTo>
                    <a:lnTo>
                      <a:pt x="375" y="0"/>
                    </a:lnTo>
                    <a:lnTo>
                      <a:pt x="375" y="0"/>
                    </a:lnTo>
                    <a:lnTo>
                      <a:pt x="372" y="0"/>
                    </a:lnTo>
                    <a:lnTo>
                      <a:pt x="368" y="0"/>
                    </a:lnTo>
                    <a:lnTo>
                      <a:pt x="6" y="107"/>
                    </a:lnTo>
                    <a:lnTo>
                      <a:pt x="6" y="107"/>
                    </a:lnTo>
                    <a:lnTo>
                      <a:pt x="3" y="108"/>
                    </a:lnTo>
                    <a:lnTo>
                      <a:pt x="0" y="111"/>
                    </a:lnTo>
                    <a:lnTo>
                      <a:pt x="0" y="111"/>
                    </a:lnTo>
                    <a:lnTo>
                      <a:pt x="0" y="114"/>
                    </a:lnTo>
                    <a:lnTo>
                      <a:pt x="0" y="119"/>
                    </a:lnTo>
                    <a:lnTo>
                      <a:pt x="47" y="278"/>
                    </a:lnTo>
                    <a:lnTo>
                      <a:pt x="47" y="278"/>
                    </a:lnTo>
                    <a:lnTo>
                      <a:pt x="47" y="278"/>
                    </a:lnTo>
                    <a:lnTo>
                      <a:pt x="65" y="337"/>
                    </a:lnTo>
                    <a:lnTo>
                      <a:pt x="65" y="337"/>
                    </a:lnTo>
                    <a:lnTo>
                      <a:pt x="67" y="339"/>
                    </a:lnTo>
                    <a:lnTo>
                      <a:pt x="68" y="342"/>
                    </a:lnTo>
                    <a:lnTo>
                      <a:pt x="71" y="343"/>
                    </a:lnTo>
                    <a:lnTo>
                      <a:pt x="74" y="343"/>
                    </a:lnTo>
                    <a:lnTo>
                      <a:pt x="74" y="343"/>
                    </a:lnTo>
                    <a:lnTo>
                      <a:pt x="77" y="343"/>
                    </a:lnTo>
                    <a:lnTo>
                      <a:pt x="437" y="236"/>
                    </a:lnTo>
                    <a:lnTo>
                      <a:pt x="437" y="236"/>
                    </a:lnTo>
                    <a:lnTo>
                      <a:pt x="442" y="235"/>
                    </a:lnTo>
                    <a:lnTo>
                      <a:pt x="443"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435" name="Freeform 452"/>
              <p:cNvSpPr>
                <a:spLocks/>
              </p:cNvSpPr>
              <p:nvPr/>
            </p:nvSpPr>
            <p:spPr bwMode="auto">
              <a:xfrm>
                <a:off x="6172200" y="2528888"/>
                <a:ext cx="84138" cy="98425"/>
              </a:xfrm>
              <a:custGeom>
                <a:avLst/>
                <a:gdLst>
                  <a:gd name="T0" fmla="*/ 0 w 105"/>
                  <a:gd name="T1" fmla="*/ 75 h 123"/>
                  <a:gd name="T2" fmla="*/ 1 w 105"/>
                  <a:gd name="T3" fmla="*/ 81 h 123"/>
                  <a:gd name="T4" fmla="*/ 7 w 105"/>
                  <a:gd name="T5" fmla="*/ 82 h 123"/>
                  <a:gd name="T6" fmla="*/ 16 w 105"/>
                  <a:gd name="T7" fmla="*/ 82 h 123"/>
                  <a:gd name="T8" fmla="*/ 22 w 105"/>
                  <a:gd name="T9" fmla="*/ 99 h 123"/>
                  <a:gd name="T10" fmla="*/ 34 w 105"/>
                  <a:gd name="T11" fmla="*/ 112 h 123"/>
                  <a:gd name="T12" fmla="*/ 48 w 105"/>
                  <a:gd name="T13" fmla="*/ 120 h 123"/>
                  <a:gd name="T14" fmla="*/ 65 w 105"/>
                  <a:gd name="T15" fmla="*/ 123 h 123"/>
                  <a:gd name="T16" fmla="*/ 75 w 105"/>
                  <a:gd name="T17" fmla="*/ 122 h 123"/>
                  <a:gd name="T18" fmla="*/ 95 w 105"/>
                  <a:gd name="T19" fmla="*/ 111 h 123"/>
                  <a:gd name="T20" fmla="*/ 104 w 105"/>
                  <a:gd name="T21" fmla="*/ 102 h 123"/>
                  <a:gd name="T22" fmla="*/ 105 w 105"/>
                  <a:gd name="T23" fmla="*/ 96 h 123"/>
                  <a:gd name="T24" fmla="*/ 102 w 105"/>
                  <a:gd name="T25" fmla="*/ 90 h 123"/>
                  <a:gd name="T26" fmla="*/ 96 w 105"/>
                  <a:gd name="T27" fmla="*/ 88 h 123"/>
                  <a:gd name="T28" fmla="*/ 93 w 105"/>
                  <a:gd name="T29" fmla="*/ 88 h 123"/>
                  <a:gd name="T30" fmla="*/ 90 w 105"/>
                  <a:gd name="T31" fmla="*/ 91 h 123"/>
                  <a:gd name="T32" fmla="*/ 78 w 105"/>
                  <a:gd name="T33" fmla="*/ 103 h 123"/>
                  <a:gd name="T34" fmla="*/ 65 w 105"/>
                  <a:gd name="T35" fmla="*/ 106 h 123"/>
                  <a:gd name="T36" fmla="*/ 56 w 105"/>
                  <a:gd name="T37" fmla="*/ 105 h 123"/>
                  <a:gd name="T38" fmla="*/ 39 w 105"/>
                  <a:gd name="T39" fmla="*/ 93 h 123"/>
                  <a:gd name="T40" fmla="*/ 69 w 105"/>
                  <a:gd name="T41" fmla="*/ 82 h 123"/>
                  <a:gd name="T42" fmla="*/ 72 w 105"/>
                  <a:gd name="T43" fmla="*/ 82 h 123"/>
                  <a:gd name="T44" fmla="*/ 77 w 105"/>
                  <a:gd name="T45" fmla="*/ 78 h 123"/>
                  <a:gd name="T46" fmla="*/ 77 w 105"/>
                  <a:gd name="T47" fmla="*/ 75 h 123"/>
                  <a:gd name="T48" fmla="*/ 75 w 105"/>
                  <a:gd name="T49" fmla="*/ 69 h 123"/>
                  <a:gd name="T50" fmla="*/ 69 w 105"/>
                  <a:gd name="T51" fmla="*/ 67 h 123"/>
                  <a:gd name="T52" fmla="*/ 31 w 105"/>
                  <a:gd name="T53" fmla="*/ 67 h 123"/>
                  <a:gd name="T54" fmla="*/ 31 w 105"/>
                  <a:gd name="T55" fmla="*/ 61 h 123"/>
                  <a:gd name="T56" fmla="*/ 69 w 105"/>
                  <a:gd name="T57" fmla="*/ 54 h 123"/>
                  <a:gd name="T58" fmla="*/ 72 w 105"/>
                  <a:gd name="T59" fmla="*/ 54 h 123"/>
                  <a:gd name="T60" fmla="*/ 77 w 105"/>
                  <a:gd name="T61" fmla="*/ 49 h 123"/>
                  <a:gd name="T62" fmla="*/ 77 w 105"/>
                  <a:gd name="T63" fmla="*/ 46 h 123"/>
                  <a:gd name="T64" fmla="*/ 75 w 105"/>
                  <a:gd name="T65" fmla="*/ 42 h 123"/>
                  <a:gd name="T66" fmla="*/ 69 w 105"/>
                  <a:gd name="T67" fmla="*/ 39 h 123"/>
                  <a:gd name="T68" fmla="*/ 34 w 105"/>
                  <a:gd name="T69" fmla="*/ 39 h 123"/>
                  <a:gd name="T70" fmla="*/ 47 w 105"/>
                  <a:gd name="T71" fmla="*/ 22 h 123"/>
                  <a:gd name="T72" fmla="*/ 63 w 105"/>
                  <a:gd name="T73" fmla="*/ 16 h 123"/>
                  <a:gd name="T74" fmla="*/ 71 w 105"/>
                  <a:gd name="T75" fmla="*/ 18 h 123"/>
                  <a:gd name="T76" fmla="*/ 83 w 105"/>
                  <a:gd name="T77" fmla="*/ 24 h 123"/>
                  <a:gd name="T78" fmla="*/ 89 w 105"/>
                  <a:gd name="T79" fmla="*/ 31 h 123"/>
                  <a:gd name="T80" fmla="*/ 96 w 105"/>
                  <a:gd name="T81" fmla="*/ 34 h 123"/>
                  <a:gd name="T82" fmla="*/ 99 w 105"/>
                  <a:gd name="T83" fmla="*/ 33 h 123"/>
                  <a:gd name="T84" fmla="*/ 104 w 105"/>
                  <a:gd name="T85" fmla="*/ 28 h 123"/>
                  <a:gd name="T86" fmla="*/ 105 w 105"/>
                  <a:gd name="T87" fmla="*/ 25 h 123"/>
                  <a:gd name="T88" fmla="*/ 102 w 105"/>
                  <a:gd name="T89" fmla="*/ 19 h 123"/>
                  <a:gd name="T90" fmla="*/ 95 w 105"/>
                  <a:gd name="T91" fmla="*/ 10 h 123"/>
                  <a:gd name="T92" fmla="*/ 75 w 105"/>
                  <a:gd name="T93" fmla="*/ 1 h 123"/>
                  <a:gd name="T94" fmla="*/ 63 w 105"/>
                  <a:gd name="T95" fmla="*/ 0 h 123"/>
                  <a:gd name="T96" fmla="*/ 48 w 105"/>
                  <a:gd name="T97" fmla="*/ 3 h 123"/>
                  <a:gd name="T98" fmla="*/ 34 w 105"/>
                  <a:gd name="T99" fmla="*/ 10 h 123"/>
                  <a:gd name="T100" fmla="*/ 24 w 105"/>
                  <a:gd name="T101" fmla="*/ 24 h 123"/>
                  <a:gd name="T102" fmla="*/ 16 w 105"/>
                  <a:gd name="T103" fmla="*/ 39 h 123"/>
                  <a:gd name="T104" fmla="*/ 7 w 105"/>
                  <a:gd name="T105" fmla="*/ 39 h 123"/>
                  <a:gd name="T106" fmla="*/ 1 w 105"/>
                  <a:gd name="T107" fmla="*/ 42 h 123"/>
                  <a:gd name="T108" fmla="*/ 0 w 105"/>
                  <a:gd name="T109" fmla="*/ 46 h 123"/>
                  <a:gd name="T110" fmla="*/ 0 w 105"/>
                  <a:gd name="T111" fmla="*/ 49 h 123"/>
                  <a:gd name="T112" fmla="*/ 4 w 105"/>
                  <a:gd name="T113" fmla="*/ 54 h 123"/>
                  <a:gd name="T114" fmla="*/ 13 w 105"/>
                  <a:gd name="T115" fmla="*/ 54 h 123"/>
                  <a:gd name="T116" fmla="*/ 13 w 105"/>
                  <a:gd name="T117" fmla="*/ 61 h 123"/>
                  <a:gd name="T118" fmla="*/ 13 w 105"/>
                  <a:gd name="T119" fmla="*/ 67 h 123"/>
                  <a:gd name="T120" fmla="*/ 7 w 105"/>
                  <a:gd name="T121" fmla="*/ 67 h 123"/>
                  <a:gd name="T122" fmla="*/ 1 w 105"/>
                  <a:gd name="T123" fmla="*/ 69 h 123"/>
                  <a:gd name="T124" fmla="*/ 0 w 105"/>
                  <a:gd name="T125"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 h="123">
                    <a:moveTo>
                      <a:pt x="0" y="75"/>
                    </a:moveTo>
                    <a:lnTo>
                      <a:pt x="0" y="75"/>
                    </a:lnTo>
                    <a:lnTo>
                      <a:pt x="0" y="78"/>
                    </a:lnTo>
                    <a:lnTo>
                      <a:pt x="1" y="81"/>
                    </a:lnTo>
                    <a:lnTo>
                      <a:pt x="4" y="82"/>
                    </a:lnTo>
                    <a:lnTo>
                      <a:pt x="7" y="82"/>
                    </a:lnTo>
                    <a:lnTo>
                      <a:pt x="16" y="82"/>
                    </a:lnTo>
                    <a:lnTo>
                      <a:pt x="16" y="82"/>
                    </a:lnTo>
                    <a:lnTo>
                      <a:pt x="19" y="91"/>
                    </a:lnTo>
                    <a:lnTo>
                      <a:pt x="22" y="99"/>
                    </a:lnTo>
                    <a:lnTo>
                      <a:pt x="28" y="106"/>
                    </a:lnTo>
                    <a:lnTo>
                      <a:pt x="34" y="112"/>
                    </a:lnTo>
                    <a:lnTo>
                      <a:pt x="41" y="117"/>
                    </a:lnTo>
                    <a:lnTo>
                      <a:pt x="48" y="120"/>
                    </a:lnTo>
                    <a:lnTo>
                      <a:pt x="56" y="123"/>
                    </a:lnTo>
                    <a:lnTo>
                      <a:pt x="65" y="123"/>
                    </a:lnTo>
                    <a:lnTo>
                      <a:pt x="65" y="123"/>
                    </a:lnTo>
                    <a:lnTo>
                      <a:pt x="75" y="122"/>
                    </a:lnTo>
                    <a:lnTo>
                      <a:pt x="86" y="119"/>
                    </a:lnTo>
                    <a:lnTo>
                      <a:pt x="95" y="111"/>
                    </a:lnTo>
                    <a:lnTo>
                      <a:pt x="104" y="102"/>
                    </a:lnTo>
                    <a:lnTo>
                      <a:pt x="104" y="102"/>
                    </a:lnTo>
                    <a:lnTo>
                      <a:pt x="105" y="96"/>
                    </a:lnTo>
                    <a:lnTo>
                      <a:pt x="105" y="96"/>
                    </a:lnTo>
                    <a:lnTo>
                      <a:pt x="104" y="93"/>
                    </a:lnTo>
                    <a:lnTo>
                      <a:pt x="102" y="90"/>
                    </a:lnTo>
                    <a:lnTo>
                      <a:pt x="99" y="88"/>
                    </a:lnTo>
                    <a:lnTo>
                      <a:pt x="96" y="88"/>
                    </a:lnTo>
                    <a:lnTo>
                      <a:pt x="96" y="88"/>
                    </a:lnTo>
                    <a:lnTo>
                      <a:pt x="93" y="88"/>
                    </a:lnTo>
                    <a:lnTo>
                      <a:pt x="90" y="91"/>
                    </a:lnTo>
                    <a:lnTo>
                      <a:pt x="90" y="91"/>
                    </a:lnTo>
                    <a:lnTo>
                      <a:pt x="84" y="99"/>
                    </a:lnTo>
                    <a:lnTo>
                      <a:pt x="78" y="103"/>
                    </a:lnTo>
                    <a:lnTo>
                      <a:pt x="72" y="106"/>
                    </a:lnTo>
                    <a:lnTo>
                      <a:pt x="65" y="106"/>
                    </a:lnTo>
                    <a:lnTo>
                      <a:pt x="65" y="106"/>
                    </a:lnTo>
                    <a:lnTo>
                      <a:pt x="56" y="105"/>
                    </a:lnTo>
                    <a:lnTo>
                      <a:pt x="47" y="100"/>
                    </a:lnTo>
                    <a:lnTo>
                      <a:pt x="39" y="93"/>
                    </a:lnTo>
                    <a:lnTo>
                      <a:pt x="34" y="82"/>
                    </a:lnTo>
                    <a:lnTo>
                      <a:pt x="69" y="82"/>
                    </a:lnTo>
                    <a:lnTo>
                      <a:pt x="69" y="82"/>
                    </a:lnTo>
                    <a:lnTo>
                      <a:pt x="72" y="82"/>
                    </a:lnTo>
                    <a:lnTo>
                      <a:pt x="75" y="81"/>
                    </a:lnTo>
                    <a:lnTo>
                      <a:pt x="77" y="78"/>
                    </a:lnTo>
                    <a:lnTo>
                      <a:pt x="77" y="75"/>
                    </a:lnTo>
                    <a:lnTo>
                      <a:pt x="77" y="75"/>
                    </a:lnTo>
                    <a:lnTo>
                      <a:pt x="77" y="72"/>
                    </a:lnTo>
                    <a:lnTo>
                      <a:pt x="75" y="69"/>
                    </a:lnTo>
                    <a:lnTo>
                      <a:pt x="72" y="67"/>
                    </a:lnTo>
                    <a:lnTo>
                      <a:pt x="69" y="67"/>
                    </a:lnTo>
                    <a:lnTo>
                      <a:pt x="31" y="67"/>
                    </a:lnTo>
                    <a:lnTo>
                      <a:pt x="31" y="67"/>
                    </a:lnTo>
                    <a:lnTo>
                      <a:pt x="31" y="61"/>
                    </a:lnTo>
                    <a:lnTo>
                      <a:pt x="31" y="61"/>
                    </a:lnTo>
                    <a:lnTo>
                      <a:pt x="31" y="54"/>
                    </a:lnTo>
                    <a:lnTo>
                      <a:pt x="69" y="54"/>
                    </a:lnTo>
                    <a:lnTo>
                      <a:pt x="69" y="54"/>
                    </a:lnTo>
                    <a:lnTo>
                      <a:pt x="72" y="54"/>
                    </a:lnTo>
                    <a:lnTo>
                      <a:pt x="75" y="52"/>
                    </a:lnTo>
                    <a:lnTo>
                      <a:pt x="77" y="49"/>
                    </a:lnTo>
                    <a:lnTo>
                      <a:pt x="77" y="46"/>
                    </a:lnTo>
                    <a:lnTo>
                      <a:pt x="77" y="46"/>
                    </a:lnTo>
                    <a:lnTo>
                      <a:pt x="77" y="45"/>
                    </a:lnTo>
                    <a:lnTo>
                      <a:pt x="75" y="42"/>
                    </a:lnTo>
                    <a:lnTo>
                      <a:pt x="72" y="40"/>
                    </a:lnTo>
                    <a:lnTo>
                      <a:pt x="69" y="39"/>
                    </a:lnTo>
                    <a:lnTo>
                      <a:pt x="34" y="39"/>
                    </a:lnTo>
                    <a:lnTo>
                      <a:pt x="34" y="39"/>
                    </a:lnTo>
                    <a:lnTo>
                      <a:pt x="41" y="30"/>
                    </a:lnTo>
                    <a:lnTo>
                      <a:pt x="47" y="22"/>
                    </a:lnTo>
                    <a:lnTo>
                      <a:pt x="54" y="18"/>
                    </a:lnTo>
                    <a:lnTo>
                      <a:pt x="63" y="16"/>
                    </a:lnTo>
                    <a:lnTo>
                      <a:pt x="63" y="16"/>
                    </a:lnTo>
                    <a:lnTo>
                      <a:pt x="71" y="18"/>
                    </a:lnTo>
                    <a:lnTo>
                      <a:pt x="77" y="19"/>
                    </a:lnTo>
                    <a:lnTo>
                      <a:pt x="83" y="24"/>
                    </a:lnTo>
                    <a:lnTo>
                      <a:pt x="89" y="31"/>
                    </a:lnTo>
                    <a:lnTo>
                      <a:pt x="89" y="31"/>
                    </a:lnTo>
                    <a:lnTo>
                      <a:pt x="92" y="33"/>
                    </a:lnTo>
                    <a:lnTo>
                      <a:pt x="96" y="34"/>
                    </a:lnTo>
                    <a:lnTo>
                      <a:pt x="96" y="34"/>
                    </a:lnTo>
                    <a:lnTo>
                      <a:pt x="99" y="33"/>
                    </a:lnTo>
                    <a:lnTo>
                      <a:pt x="102" y="31"/>
                    </a:lnTo>
                    <a:lnTo>
                      <a:pt x="104" y="28"/>
                    </a:lnTo>
                    <a:lnTo>
                      <a:pt x="105" y="25"/>
                    </a:lnTo>
                    <a:lnTo>
                      <a:pt x="105" y="25"/>
                    </a:lnTo>
                    <a:lnTo>
                      <a:pt x="104" y="22"/>
                    </a:lnTo>
                    <a:lnTo>
                      <a:pt x="102" y="19"/>
                    </a:lnTo>
                    <a:lnTo>
                      <a:pt x="102" y="19"/>
                    </a:lnTo>
                    <a:lnTo>
                      <a:pt x="95" y="10"/>
                    </a:lnTo>
                    <a:lnTo>
                      <a:pt x="86" y="4"/>
                    </a:lnTo>
                    <a:lnTo>
                      <a:pt x="75" y="1"/>
                    </a:lnTo>
                    <a:lnTo>
                      <a:pt x="63" y="0"/>
                    </a:lnTo>
                    <a:lnTo>
                      <a:pt x="63" y="0"/>
                    </a:lnTo>
                    <a:lnTo>
                      <a:pt x="56" y="1"/>
                    </a:lnTo>
                    <a:lnTo>
                      <a:pt x="48" y="3"/>
                    </a:lnTo>
                    <a:lnTo>
                      <a:pt x="41" y="6"/>
                    </a:lnTo>
                    <a:lnTo>
                      <a:pt x="34" y="10"/>
                    </a:lnTo>
                    <a:lnTo>
                      <a:pt x="28" y="16"/>
                    </a:lnTo>
                    <a:lnTo>
                      <a:pt x="24" y="24"/>
                    </a:lnTo>
                    <a:lnTo>
                      <a:pt x="19" y="31"/>
                    </a:lnTo>
                    <a:lnTo>
                      <a:pt x="16" y="39"/>
                    </a:lnTo>
                    <a:lnTo>
                      <a:pt x="7" y="39"/>
                    </a:lnTo>
                    <a:lnTo>
                      <a:pt x="7" y="39"/>
                    </a:lnTo>
                    <a:lnTo>
                      <a:pt x="4" y="40"/>
                    </a:lnTo>
                    <a:lnTo>
                      <a:pt x="1" y="42"/>
                    </a:lnTo>
                    <a:lnTo>
                      <a:pt x="0" y="43"/>
                    </a:lnTo>
                    <a:lnTo>
                      <a:pt x="0" y="46"/>
                    </a:lnTo>
                    <a:lnTo>
                      <a:pt x="0" y="46"/>
                    </a:lnTo>
                    <a:lnTo>
                      <a:pt x="0" y="49"/>
                    </a:lnTo>
                    <a:lnTo>
                      <a:pt x="1" y="52"/>
                    </a:lnTo>
                    <a:lnTo>
                      <a:pt x="4" y="54"/>
                    </a:lnTo>
                    <a:lnTo>
                      <a:pt x="7" y="54"/>
                    </a:lnTo>
                    <a:lnTo>
                      <a:pt x="13" y="54"/>
                    </a:lnTo>
                    <a:lnTo>
                      <a:pt x="13" y="54"/>
                    </a:lnTo>
                    <a:lnTo>
                      <a:pt x="13" y="61"/>
                    </a:lnTo>
                    <a:lnTo>
                      <a:pt x="13" y="61"/>
                    </a:lnTo>
                    <a:lnTo>
                      <a:pt x="13" y="67"/>
                    </a:lnTo>
                    <a:lnTo>
                      <a:pt x="7" y="67"/>
                    </a:lnTo>
                    <a:lnTo>
                      <a:pt x="7" y="67"/>
                    </a:lnTo>
                    <a:lnTo>
                      <a:pt x="4" y="67"/>
                    </a:lnTo>
                    <a:lnTo>
                      <a:pt x="1" y="69"/>
                    </a:lnTo>
                    <a:lnTo>
                      <a:pt x="0" y="72"/>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436" name="Freeform 453"/>
              <p:cNvSpPr>
                <a:spLocks/>
              </p:cNvSpPr>
              <p:nvPr/>
            </p:nvSpPr>
            <p:spPr bwMode="auto">
              <a:xfrm>
                <a:off x="6172200" y="2528888"/>
                <a:ext cx="84138" cy="98425"/>
              </a:xfrm>
              <a:custGeom>
                <a:avLst/>
                <a:gdLst>
                  <a:gd name="T0" fmla="*/ 0 w 105"/>
                  <a:gd name="T1" fmla="*/ 75 h 123"/>
                  <a:gd name="T2" fmla="*/ 1 w 105"/>
                  <a:gd name="T3" fmla="*/ 81 h 123"/>
                  <a:gd name="T4" fmla="*/ 7 w 105"/>
                  <a:gd name="T5" fmla="*/ 82 h 123"/>
                  <a:gd name="T6" fmla="*/ 16 w 105"/>
                  <a:gd name="T7" fmla="*/ 82 h 123"/>
                  <a:gd name="T8" fmla="*/ 22 w 105"/>
                  <a:gd name="T9" fmla="*/ 99 h 123"/>
                  <a:gd name="T10" fmla="*/ 34 w 105"/>
                  <a:gd name="T11" fmla="*/ 112 h 123"/>
                  <a:gd name="T12" fmla="*/ 48 w 105"/>
                  <a:gd name="T13" fmla="*/ 120 h 123"/>
                  <a:gd name="T14" fmla="*/ 65 w 105"/>
                  <a:gd name="T15" fmla="*/ 123 h 123"/>
                  <a:gd name="T16" fmla="*/ 75 w 105"/>
                  <a:gd name="T17" fmla="*/ 122 h 123"/>
                  <a:gd name="T18" fmla="*/ 95 w 105"/>
                  <a:gd name="T19" fmla="*/ 111 h 123"/>
                  <a:gd name="T20" fmla="*/ 104 w 105"/>
                  <a:gd name="T21" fmla="*/ 102 h 123"/>
                  <a:gd name="T22" fmla="*/ 105 w 105"/>
                  <a:gd name="T23" fmla="*/ 96 h 123"/>
                  <a:gd name="T24" fmla="*/ 102 w 105"/>
                  <a:gd name="T25" fmla="*/ 90 h 123"/>
                  <a:gd name="T26" fmla="*/ 96 w 105"/>
                  <a:gd name="T27" fmla="*/ 88 h 123"/>
                  <a:gd name="T28" fmla="*/ 93 w 105"/>
                  <a:gd name="T29" fmla="*/ 88 h 123"/>
                  <a:gd name="T30" fmla="*/ 90 w 105"/>
                  <a:gd name="T31" fmla="*/ 91 h 123"/>
                  <a:gd name="T32" fmla="*/ 78 w 105"/>
                  <a:gd name="T33" fmla="*/ 103 h 123"/>
                  <a:gd name="T34" fmla="*/ 65 w 105"/>
                  <a:gd name="T35" fmla="*/ 106 h 123"/>
                  <a:gd name="T36" fmla="*/ 56 w 105"/>
                  <a:gd name="T37" fmla="*/ 105 h 123"/>
                  <a:gd name="T38" fmla="*/ 39 w 105"/>
                  <a:gd name="T39" fmla="*/ 93 h 123"/>
                  <a:gd name="T40" fmla="*/ 69 w 105"/>
                  <a:gd name="T41" fmla="*/ 82 h 123"/>
                  <a:gd name="T42" fmla="*/ 72 w 105"/>
                  <a:gd name="T43" fmla="*/ 82 h 123"/>
                  <a:gd name="T44" fmla="*/ 77 w 105"/>
                  <a:gd name="T45" fmla="*/ 78 h 123"/>
                  <a:gd name="T46" fmla="*/ 77 w 105"/>
                  <a:gd name="T47" fmla="*/ 75 h 123"/>
                  <a:gd name="T48" fmla="*/ 75 w 105"/>
                  <a:gd name="T49" fmla="*/ 69 h 123"/>
                  <a:gd name="T50" fmla="*/ 69 w 105"/>
                  <a:gd name="T51" fmla="*/ 67 h 123"/>
                  <a:gd name="T52" fmla="*/ 31 w 105"/>
                  <a:gd name="T53" fmla="*/ 67 h 123"/>
                  <a:gd name="T54" fmla="*/ 31 w 105"/>
                  <a:gd name="T55" fmla="*/ 61 h 123"/>
                  <a:gd name="T56" fmla="*/ 69 w 105"/>
                  <a:gd name="T57" fmla="*/ 54 h 123"/>
                  <a:gd name="T58" fmla="*/ 72 w 105"/>
                  <a:gd name="T59" fmla="*/ 54 h 123"/>
                  <a:gd name="T60" fmla="*/ 77 w 105"/>
                  <a:gd name="T61" fmla="*/ 49 h 123"/>
                  <a:gd name="T62" fmla="*/ 77 w 105"/>
                  <a:gd name="T63" fmla="*/ 46 h 123"/>
                  <a:gd name="T64" fmla="*/ 75 w 105"/>
                  <a:gd name="T65" fmla="*/ 42 h 123"/>
                  <a:gd name="T66" fmla="*/ 69 w 105"/>
                  <a:gd name="T67" fmla="*/ 39 h 123"/>
                  <a:gd name="T68" fmla="*/ 34 w 105"/>
                  <a:gd name="T69" fmla="*/ 39 h 123"/>
                  <a:gd name="T70" fmla="*/ 47 w 105"/>
                  <a:gd name="T71" fmla="*/ 22 h 123"/>
                  <a:gd name="T72" fmla="*/ 63 w 105"/>
                  <a:gd name="T73" fmla="*/ 16 h 123"/>
                  <a:gd name="T74" fmla="*/ 71 w 105"/>
                  <a:gd name="T75" fmla="*/ 18 h 123"/>
                  <a:gd name="T76" fmla="*/ 83 w 105"/>
                  <a:gd name="T77" fmla="*/ 24 h 123"/>
                  <a:gd name="T78" fmla="*/ 89 w 105"/>
                  <a:gd name="T79" fmla="*/ 31 h 123"/>
                  <a:gd name="T80" fmla="*/ 96 w 105"/>
                  <a:gd name="T81" fmla="*/ 34 h 123"/>
                  <a:gd name="T82" fmla="*/ 99 w 105"/>
                  <a:gd name="T83" fmla="*/ 33 h 123"/>
                  <a:gd name="T84" fmla="*/ 104 w 105"/>
                  <a:gd name="T85" fmla="*/ 28 h 123"/>
                  <a:gd name="T86" fmla="*/ 105 w 105"/>
                  <a:gd name="T87" fmla="*/ 25 h 123"/>
                  <a:gd name="T88" fmla="*/ 102 w 105"/>
                  <a:gd name="T89" fmla="*/ 19 h 123"/>
                  <a:gd name="T90" fmla="*/ 95 w 105"/>
                  <a:gd name="T91" fmla="*/ 10 h 123"/>
                  <a:gd name="T92" fmla="*/ 75 w 105"/>
                  <a:gd name="T93" fmla="*/ 1 h 123"/>
                  <a:gd name="T94" fmla="*/ 63 w 105"/>
                  <a:gd name="T95" fmla="*/ 0 h 123"/>
                  <a:gd name="T96" fmla="*/ 48 w 105"/>
                  <a:gd name="T97" fmla="*/ 3 h 123"/>
                  <a:gd name="T98" fmla="*/ 34 w 105"/>
                  <a:gd name="T99" fmla="*/ 10 h 123"/>
                  <a:gd name="T100" fmla="*/ 24 w 105"/>
                  <a:gd name="T101" fmla="*/ 24 h 123"/>
                  <a:gd name="T102" fmla="*/ 16 w 105"/>
                  <a:gd name="T103" fmla="*/ 39 h 123"/>
                  <a:gd name="T104" fmla="*/ 7 w 105"/>
                  <a:gd name="T105" fmla="*/ 39 h 123"/>
                  <a:gd name="T106" fmla="*/ 1 w 105"/>
                  <a:gd name="T107" fmla="*/ 42 h 123"/>
                  <a:gd name="T108" fmla="*/ 0 w 105"/>
                  <a:gd name="T109" fmla="*/ 46 h 123"/>
                  <a:gd name="T110" fmla="*/ 0 w 105"/>
                  <a:gd name="T111" fmla="*/ 49 h 123"/>
                  <a:gd name="T112" fmla="*/ 4 w 105"/>
                  <a:gd name="T113" fmla="*/ 54 h 123"/>
                  <a:gd name="T114" fmla="*/ 13 w 105"/>
                  <a:gd name="T115" fmla="*/ 54 h 123"/>
                  <a:gd name="T116" fmla="*/ 13 w 105"/>
                  <a:gd name="T117" fmla="*/ 61 h 123"/>
                  <a:gd name="T118" fmla="*/ 13 w 105"/>
                  <a:gd name="T119" fmla="*/ 67 h 123"/>
                  <a:gd name="T120" fmla="*/ 7 w 105"/>
                  <a:gd name="T121" fmla="*/ 67 h 123"/>
                  <a:gd name="T122" fmla="*/ 1 w 105"/>
                  <a:gd name="T123" fmla="*/ 69 h 123"/>
                  <a:gd name="T124" fmla="*/ 0 w 105"/>
                  <a:gd name="T125"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 h="123">
                    <a:moveTo>
                      <a:pt x="0" y="75"/>
                    </a:moveTo>
                    <a:lnTo>
                      <a:pt x="0" y="75"/>
                    </a:lnTo>
                    <a:lnTo>
                      <a:pt x="0" y="78"/>
                    </a:lnTo>
                    <a:lnTo>
                      <a:pt x="1" y="81"/>
                    </a:lnTo>
                    <a:lnTo>
                      <a:pt x="4" y="82"/>
                    </a:lnTo>
                    <a:lnTo>
                      <a:pt x="7" y="82"/>
                    </a:lnTo>
                    <a:lnTo>
                      <a:pt x="16" y="82"/>
                    </a:lnTo>
                    <a:lnTo>
                      <a:pt x="16" y="82"/>
                    </a:lnTo>
                    <a:lnTo>
                      <a:pt x="19" y="91"/>
                    </a:lnTo>
                    <a:lnTo>
                      <a:pt x="22" y="99"/>
                    </a:lnTo>
                    <a:lnTo>
                      <a:pt x="28" y="106"/>
                    </a:lnTo>
                    <a:lnTo>
                      <a:pt x="34" y="112"/>
                    </a:lnTo>
                    <a:lnTo>
                      <a:pt x="41" y="117"/>
                    </a:lnTo>
                    <a:lnTo>
                      <a:pt x="48" y="120"/>
                    </a:lnTo>
                    <a:lnTo>
                      <a:pt x="56" y="123"/>
                    </a:lnTo>
                    <a:lnTo>
                      <a:pt x="65" y="123"/>
                    </a:lnTo>
                    <a:lnTo>
                      <a:pt x="65" y="123"/>
                    </a:lnTo>
                    <a:lnTo>
                      <a:pt x="75" y="122"/>
                    </a:lnTo>
                    <a:lnTo>
                      <a:pt x="86" y="119"/>
                    </a:lnTo>
                    <a:lnTo>
                      <a:pt x="95" y="111"/>
                    </a:lnTo>
                    <a:lnTo>
                      <a:pt x="104" y="102"/>
                    </a:lnTo>
                    <a:lnTo>
                      <a:pt x="104" y="102"/>
                    </a:lnTo>
                    <a:lnTo>
                      <a:pt x="105" y="96"/>
                    </a:lnTo>
                    <a:lnTo>
                      <a:pt x="105" y="96"/>
                    </a:lnTo>
                    <a:lnTo>
                      <a:pt x="104" y="93"/>
                    </a:lnTo>
                    <a:lnTo>
                      <a:pt x="102" y="90"/>
                    </a:lnTo>
                    <a:lnTo>
                      <a:pt x="99" y="88"/>
                    </a:lnTo>
                    <a:lnTo>
                      <a:pt x="96" y="88"/>
                    </a:lnTo>
                    <a:lnTo>
                      <a:pt x="96" y="88"/>
                    </a:lnTo>
                    <a:lnTo>
                      <a:pt x="93" y="88"/>
                    </a:lnTo>
                    <a:lnTo>
                      <a:pt x="90" y="91"/>
                    </a:lnTo>
                    <a:lnTo>
                      <a:pt x="90" y="91"/>
                    </a:lnTo>
                    <a:lnTo>
                      <a:pt x="84" y="99"/>
                    </a:lnTo>
                    <a:lnTo>
                      <a:pt x="78" y="103"/>
                    </a:lnTo>
                    <a:lnTo>
                      <a:pt x="72" y="106"/>
                    </a:lnTo>
                    <a:lnTo>
                      <a:pt x="65" y="106"/>
                    </a:lnTo>
                    <a:lnTo>
                      <a:pt x="65" y="106"/>
                    </a:lnTo>
                    <a:lnTo>
                      <a:pt x="56" y="105"/>
                    </a:lnTo>
                    <a:lnTo>
                      <a:pt x="47" y="100"/>
                    </a:lnTo>
                    <a:lnTo>
                      <a:pt x="39" y="93"/>
                    </a:lnTo>
                    <a:lnTo>
                      <a:pt x="34" y="82"/>
                    </a:lnTo>
                    <a:lnTo>
                      <a:pt x="69" y="82"/>
                    </a:lnTo>
                    <a:lnTo>
                      <a:pt x="69" y="82"/>
                    </a:lnTo>
                    <a:lnTo>
                      <a:pt x="72" y="82"/>
                    </a:lnTo>
                    <a:lnTo>
                      <a:pt x="75" y="81"/>
                    </a:lnTo>
                    <a:lnTo>
                      <a:pt x="77" y="78"/>
                    </a:lnTo>
                    <a:lnTo>
                      <a:pt x="77" y="75"/>
                    </a:lnTo>
                    <a:lnTo>
                      <a:pt x="77" y="75"/>
                    </a:lnTo>
                    <a:lnTo>
                      <a:pt x="77" y="72"/>
                    </a:lnTo>
                    <a:lnTo>
                      <a:pt x="75" y="69"/>
                    </a:lnTo>
                    <a:lnTo>
                      <a:pt x="72" y="67"/>
                    </a:lnTo>
                    <a:lnTo>
                      <a:pt x="69" y="67"/>
                    </a:lnTo>
                    <a:lnTo>
                      <a:pt x="31" y="67"/>
                    </a:lnTo>
                    <a:lnTo>
                      <a:pt x="31" y="67"/>
                    </a:lnTo>
                    <a:lnTo>
                      <a:pt x="31" y="61"/>
                    </a:lnTo>
                    <a:lnTo>
                      <a:pt x="31" y="61"/>
                    </a:lnTo>
                    <a:lnTo>
                      <a:pt x="31" y="54"/>
                    </a:lnTo>
                    <a:lnTo>
                      <a:pt x="69" y="54"/>
                    </a:lnTo>
                    <a:lnTo>
                      <a:pt x="69" y="54"/>
                    </a:lnTo>
                    <a:lnTo>
                      <a:pt x="72" y="54"/>
                    </a:lnTo>
                    <a:lnTo>
                      <a:pt x="75" y="52"/>
                    </a:lnTo>
                    <a:lnTo>
                      <a:pt x="77" y="49"/>
                    </a:lnTo>
                    <a:lnTo>
                      <a:pt x="77" y="46"/>
                    </a:lnTo>
                    <a:lnTo>
                      <a:pt x="77" y="46"/>
                    </a:lnTo>
                    <a:lnTo>
                      <a:pt x="77" y="45"/>
                    </a:lnTo>
                    <a:lnTo>
                      <a:pt x="75" y="42"/>
                    </a:lnTo>
                    <a:lnTo>
                      <a:pt x="72" y="40"/>
                    </a:lnTo>
                    <a:lnTo>
                      <a:pt x="69" y="39"/>
                    </a:lnTo>
                    <a:lnTo>
                      <a:pt x="34" y="39"/>
                    </a:lnTo>
                    <a:lnTo>
                      <a:pt x="34" y="39"/>
                    </a:lnTo>
                    <a:lnTo>
                      <a:pt x="41" y="30"/>
                    </a:lnTo>
                    <a:lnTo>
                      <a:pt x="47" y="22"/>
                    </a:lnTo>
                    <a:lnTo>
                      <a:pt x="54" y="18"/>
                    </a:lnTo>
                    <a:lnTo>
                      <a:pt x="63" y="16"/>
                    </a:lnTo>
                    <a:lnTo>
                      <a:pt x="63" y="16"/>
                    </a:lnTo>
                    <a:lnTo>
                      <a:pt x="71" y="18"/>
                    </a:lnTo>
                    <a:lnTo>
                      <a:pt x="77" y="19"/>
                    </a:lnTo>
                    <a:lnTo>
                      <a:pt x="83" y="24"/>
                    </a:lnTo>
                    <a:lnTo>
                      <a:pt x="89" y="31"/>
                    </a:lnTo>
                    <a:lnTo>
                      <a:pt x="89" y="31"/>
                    </a:lnTo>
                    <a:lnTo>
                      <a:pt x="92" y="33"/>
                    </a:lnTo>
                    <a:lnTo>
                      <a:pt x="96" y="34"/>
                    </a:lnTo>
                    <a:lnTo>
                      <a:pt x="96" y="34"/>
                    </a:lnTo>
                    <a:lnTo>
                      <a:pt x="99" y="33"/>
                    </a:lnTo>
                    <a:lnTo>
                      <a:pt x="102" y="31"/>
                    </a:lnTo>
                    <a:lnTo>
                      <a:pt x="104" y="28"/>
                    </a:lnTo>
                    <a:lnTo>
                      <a:pt x="105" y="25"/>
                    </a:lnTo>
                    <a:lnTo>
                      <a:pt x="105" y="25"/>
                    </a:lnTo>
                    <a:lnTo>
                      <a:pt x="104" y="22"/>
                    </a:lnTo>
                    <a:lnTo>
                      <a:pt x="102" y="19"/>
                    </a:lnTo>
                    <a:lnTo>
                      <a:pt x="102" y="19"/>
                    </a:lnTo>
                    <a:lnTo>
                      <a:pt x="95" y="10"/>
                    </a:lnTo>
                    <a:lnTo>
                      <a:pt x="86" y="4"/>
                    </a:lnTo>
                    <a:lnTo>
                      <a:pt x="75" y="1"/>
                    </a:lnTo>
                    <a:lnTo>
                      <a:pt x="63" y="0"/>
                    </a:lnTo>
                    <a:lnTo>
                      <a:pt x="63" y="0"/>
                    </a:lnTo>
                    <a:lnTo>
                      <a:pt x="56" y="1"/>
                    </a:lnTo>
                    <a:lnTo>
                      <a:pt x="48" y="3"/>
                    </a:lnTo>
                    <a:lnTo>
                      <a:pt x="41" y="6"/>
                    </a:lnTo>
                    <a:lnTo>
                      <a:pt x="34" y="10"/>
                    </a:lnTo>
                    <a:lnTo>
                      <a:pt x="28" y="16"/>
                    </a:lnTo>
                    <a:lnTo>
                      <a:pt x="24" y="24"/>
                    </a:lnTo>
                    <a:lnTo>
                      <a:pt x="19" y="31"/>
                    </a:lnTo>
                    <a:lnTo>
                      <a:pt x="16" y="39"/>
                    </a:lnTo>
                    <a:lnTo>
                      <a:pt x="7" y="39"/>
                    </a:lnTo>
                    <a:lnTo>
                      <a:pt x="7" y="39"/>
                    </a:lnTo>
                    <a:lnTo>
                      <a:pt x="4" y="40"/>
                    </a:lnTo>
                    <a:lnTo>
                      <a:pt x="1" y="42"/>
                    </a:lnTo>
                    <a:lnTo>
                      <a:pt x="0" y="43"/>
                    </a:lnTo>
                    <a:lnTo>
                      <a:pt x="0" y="46"/>
                    </a:lnTo>
                    <a:lnTo>
                      <a:pt x="0" y="46"/>
                    </a:lnTo>
                    <a:lnTo>
                      <a:pt x="0" y="49"/>
                    </a:lnTo>
                    <a:lnTo>
                      <a:pt x="1" y="52"/>
                    </a:lnTo>
                    <a:lnTo>
                      <a:pt x="4" y="54"/>
                    </a:lnTo>
                    <a:lnTo>
                      <a:pt x="7" y="54"/>
                    </a:lnTo>
                    <a:lnTo>
                      <a:pt x="13" y="54"/>
                    </a:lnTo>
                    <a:lnTo>
                      <a:pt x="13" y="54"/>
                    </a:lnTo>
                    <a:lnTo>
                      <a:pt x="13" y="61"/>
                    </a:lnTo>
                    <a:lnTo>
                      <a:pt x="13" y="61"/>
                    </a:lnTo>
                    <a:lnTo>
                      <a:pt x="13" y="67"/>
                    </a:lnTo>
                    <a:lnTo>
                      <a:pt x="7" y="67"/>
                    </a:lnTo>
                    <a:lnTo>
                      <a:pt x="7" y="67"/>
                    </a:lnTo>
                    <a:lnTo>
                      <a:pt x="4" y="67"/>
                    </a:lnTo>
                    <a:lnTo>
                      <a:pt x="1" y="69"/>
                    </a:lnTo>
                    <a:lnTo>
                      <a:pt x="0" y="72"/>
                    </a:lnTo>
                    <a:lnTo>
                      <a:pt x="0" y="7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437" name="Freeform 454"/>
              <p:cNvSpPr>
                <a:spLocks noEditPoints="1"/>
              </p:cNvSpPr>
              <p:nvPr/>
            </p:nvSpPr>
            <p:spPr bwMode="auto">
              <a:xfrm>
                <a:off x="6059488" y="2478088"/>
                <a:ext cx="314325" cy="196850"/>
              </a:xfrm>
              <a:custGeom>
                <a:avLst/>
                <a:gdLst>
                  <a:gd name="T0" fmla="*/ 338 w 396"/>
                  <a:gd name="T1" fmla="*/ 228 h 247"/>
                  <a:gd name="T2" fmla="*/ 342 w 396"/>
                  <a:gd name="T3" fmla="*/ 213 h 247"/>
                  <a:gd name="T4" fmla="*/ 351 w 396"/>
                  <a:gd name="T5" fmla="*/ 201 h 247"/>
                  <a:gd name="T6" fmla="*/ 363 w 396"/>
                  <a:gd name="T7" fmla="*/ 192 h 247"/>
                  <a:gd name="T8" fmla="*/ 377 w 396"/>
                  <a:gd name="T9" fmla="*/ 187 h 247"/>
                  <a:gd name="T10" fmla="*/ 338 w 396"/>
                  <a:gd name="T11" fmla="*/ 228 h 247"/>
                  <a:gd name="T12" fmla="*/ 20 w 396"/>
                  <a:gd name="T13" fmla="*/ 187 h 247"/>
                  <a:gd name="T14" fmla="*/ 35 w 396"/>
                  <a:gd name="T15" fmla="*/ 193 h 247"/>
                  <a:gd name="T16" fmla="*/ 45 w 396"/>
                  <a:gd name="T17" fmla="*/ 202 h 247"/>
                  <a:gd name="T18" fmla="*/ 54 w 396"/>
                  <a:gd name="T19" fmla="*/ 214 h 247"/>
                  <a:gd name="T20" fmla="*/ 60 w 396"/>
                  <a:gd name="T21" fmla="*/ 228 h 247"/>
                  <a:gd name="T22" fmla="*/ 20 w 396"/>
                  <a:gd name="T23" fmla="*/ 187 h 247"/>
                  <a:gd name="T24" fmla="*/ 371 w 396"/>
                  <a:gd name="T25" fmla="*/ 0 h 247"/>
                  <a:gd name="T26" fmla="*/ 366 w 396"/>
                  <a:gd name="T27" fmla="*/ 2 h 247"/>
                  <a:gd name="T28" fmla="*/ 360 w 396"/>
                  <a:gd name="T29" fmla="*/ 6 h 247"/>
                  <a:gd name="T30" fmla="*/ 360 w 396"/>
                  <a:gd name="T31" fmla="*/ 11 h 247"/>
                  <a:gd name="T32" fmla="*/ 363 w 396"/>
                  <a:gd name="T33" fmla="*/ 18 h 247"/>
                  <a:gd name="T34" fmla="*/ 371 w 396"/>
                  <a:gd name="T35" fmla="*/ 21 h 247"/>
                  <a:gd name="T36" fmla="*/ 377 w 396"/>
                  <a:gd name="T37" fmla="*/ 62 h 247"/>
                  <a:gd name="T38" fmla="*/ 365 w 396"/>
                  <a:gd name="T39" fmla="*/ 58 h 247"/>
                  <a:gd name="T40" fmla="*/ 347 w 396"/>
                  <a:gd name="T41" fmla="*/ 44 h 247"/>
                  <a:gd name="T42" fmla="*/ 341 w 396"/>
                  <a:gd name="T43" fmla="*/ 32 h 247"/>
                  <a:gd name="T44" fmla="*/ 335 w 396"/>
                  <a:gd name="T45" fmla="*/ 27 h 247"/>
                  <a:gd name="T46" fmla="*/ 327 w 396"/>
                  <a:gd name="T47" fmla="*/ 27 h 247"/>
                  <a:gd name="T48" fmla="*/ 324 w 396"/>
                  <a:gd name="T49" fmla="*/ 29 h 247"/>
                  <a:gd name="T50" fmla="*/ 321 w 396"/>
                  <a:gd name="T51" fmla="*/ 36 h 247"/>
                  <a:gd name="T52" fmla="*/ 323 w 396"/>
                  <a:gd name="T53" fmla="*/ 41 h 247"/>
                  <a:gd name="T54" fmla="*/ 332 w 396"/>
                  <a:gd name="T55" fmla="*/ 56 h 247"/>
                  <a:gd name="T56" fmla="*/ 344 w 396"/>
                  <a:gd name="T57" fmla="*/ 68 h 247"/>
                  <a:gd name="T58" fmla="*/ 360 w 396"/>
                  <a:gd name="T59" fmla="*/ 77 h 247"/>
                  <a:gd name="T60" fmla="*/ 377 w 396"/>
                  <a:gd name="T61" fmla="*/ 82 h 247"/>
                  <a:gd name="T62" fmla="*/ 377 w 396"/>
                  <a:gd name="T63" fmla="*/ 167 h 247"/>
                  <a:gd name="T64" fmla="*/ 354 w 396"/>
                  <a:gd name="T65" fmla="*/ 173 h 247"/>
                  <a:gd name="T66" fmla="*/ 338 w 396"/>
                  <a:gd name="T67" fmla="*/ 187 h 247"/>
                  <a:gd name="T68" fmla="*/ 324 w 396"/>
                  <a:gd name="T69" fmla="*/ 205 h 247"/>
                  <a:gd name="T70" fmla="*/ 317 w 396"/>
                  <a:gd name="T71" fmla="*/ 228 h 247"/>
                  <a:gd name="T72" fmla="*/ 80 w 396"/>
                  <a:gd name="T73" fmla="*/ 228 h 247"/>
                  <a:gd name="T74" fmla="*/ 74 w 396"/>
                  <a:gd name="T75" fmla="*/ 205 h 247"/>
                  <a:gd name="T76" fmla="*/ 60 w 396"/>
                  <a:gd name="T77" fmla="*/ 187 h 247"/>
                  <a:gd name="T78" fmla="*/ 42 w 396"/>
                  <a:gd name="T79" fmla="*/ 175 h 247"/>
                  <a:gd name="T80" fmla="*/ 20 w 396"/>
                  <a:gd name="T81" fmla="*/ 167 h 247"/>
                  <a:gd name="T82" fmla="*/ 20 w 396"/>
                  <a:gd name="T83" fmla="*/ 127 h 247"/>
                  <a:gd name="T84" fmla="*/ 17 w 396"/>
                  <a:gd name="T85" fmla="*/ 119 h 247"/>
                  <a:gd name="T86" fmla="*/ 9 w 396"/>
                  <a:gd name="T87" fmla="*/ 116 h 247"/>
                  <a:gd name="T88" fmla="*/ 6 w 396"/>
                  <a:gd name="T89" fmla="*/ 118 h 247"/>
                  <a:gd name="T90" fmla="*/ 0 w 396"/>
                  <a:gd name="T91" fmla="*/ 122 h 247"/>
                  <a:gd name="T92" fmla="*/ 0 w 396"/>
                  <a:gd name="T93" fmla="*/ 238 h 247"/>
                  <a:gd name="T94" fmla="*/ 0 w 396"/>
                  <a:gd name="T95" fmla="*/ 241 h 247"/>
                  <a:gd name="T96" fmla="*/ 6 w 396"/>
                  <a:gd name="T97" fmla="*/ 247 h 247"/>
                  <a:gd name="T98" fmla="*/ 386 w 396"/>
                  <a:gd name="T99" fmla="*/ 247 h 247"/>
                  <a:gd name="T100" fmla="*/ 390 w 396"/>
                  <a:gd name="T101" fmla="*/ 247 h 247"/>
                  <a:gd name="T102" fmla="*/ 395 w 396"/>
                  <a:gd name="T103" fmla="*/ 241 h 247"/>
                  <a:gd name="T104" fmla="*/ 396 w 396"/>
                  <a:gd name="T105" fmla="*/ 11 h 247"/>
                  <a:gd name="T106" fmla="*/ 395 w 396"/>
                  <a:gd name="T107" fmla="*/ 6 h 247"/>
                  <a:gd name="T108" fmla="*/ 390 w 396"/>
                  <a:gd name="T109" fmla="*/ 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6" h="247">
                    <a:moveTo>
                      <a:pt x="338" y="228"/>
                    </a:moveTo>
                    <a:lnTo>
                      <a:pt x="338" y="228"/>
                    </a:lnTo>
                    <a:lnTo>
                      <a:pt x="339" y="220"/>
                    </a:lnTo>
                    <a:lnTo>
                      <a:pt x="342" y="213"/>
                    </a:lnTo>
                    <a:lnTo>
                      <a:pt x="347" y="207"/>
                    </a:lnTo>
                    <a:lnTo>
                      <a:pt x="351" y="201"/>
                    </a:lnTo>
                    <a:lnTo>
                      <a:pt x="356" y="196"/>
                    </a:lnTo>
                    <a:lnTo>
                      <a:pt x="363" y="192"/>
                    </a:lnTo>
                    <a:lnTo>
                      <a:pt x="369" y="189"/>
                    </a:lnTo>
                    <a:lnTo>
                      <a:pt x="377" y="187"/>
                    </a:lnTo>
                    <a:lnTo>
                      <a:pt x="377" y="228"/>
                    </a:lnTo>
                    <a:lnTo>
                      <a:pt x="338" y="228"/>
                    </a:lnTo>
                    <a:close/>
                    <a:moveTo>
                      <a:pt x="20" y="187"/>
                    </a:moveTo>
                    <a:lnTo>
                      <a:pt x="20" y="187"/>
                    </a:lnTo>
                    <a:lnTo>
                      <a:pt x="27" y="190"/>
                    </a:lnTo>
                    <a:lnTo>
                      <a:pt x="35" y="193"/>
                    </a:lnTo>
                    <a:lnTo>
                      <a:pt x="41" y="196"/>
                    </a:lnTo>
                    <a:lnTo>
                      <a:pt x="45" y="202"/>
                    </a:lnTo>
                    <a:lnTo>
                      <a:pt x="51" y="207"/>
                    </a:lnTo>
                    <a:lnTo>
                      <a:pt x="54" y="214"/>
                    </a:lnTo>
                    <a:lnTo>
                      <a:pt x="57" y="220"/>
                    </a:lnTo>
                    <a:lnTo>
                      <a:pt x="60" y="228"/>
                    </a:lnTo>
                    <a:lnTo>
                      <a:pt x="20" y="228"/>
                    </a:lnTo>
                    <a:lnTo>
                      <a:pt x="20" y="187"/>
                    </a:lnTo>
                    <a:close/>
                    <a:moveTo>
                      <a:pt x="386" y="0"/>
                    </a:moveTo>
                    <a:lnTo>
                      <a:pt x="371" y="0"/>
                    </a:lnTo>
                    <a:lnTo>
                      <a:pt x="371" y="0"/>
                    </a:lnTo>
                    <a:lnTo>
                      <a:pt x="366" y="2"/>
                    </a:lnTo>
                    <a:lnTo>
                      <a:pt x="363" y="3"/>
                    </a:lnTo>
                    <a:lnTo>
                      <a:pt x="360" y="6"/>
                    </a:lnTo>
                    <a:lnTo>
                      <a:pt x="360" y="11"/>
                    </a:lnTo>
                    <a:lnTo>
                      <a:pt x="360" y="11"/>
                    </a:lnTo>
                    <a:lnTo>
                      <a:pt x="360" y="15"/>
                    </a:lnTo>
                    <a:lnTo>
                      <a:pt x="363" y="18"/>
                    </a:lnTo>
                    <a:lnTo>
                      <a:pt x="366" y="20"/>
                    </a:lnTo>
                    <a:lnTo>
                      <a:pt x="371" y="21"/>
                    </a:lnTo>
                    <a:lnTo>
                      <a:pt x="377" y="21"/>
                    </a:lnTo>
                    <a:lnTo>
                      <a:pt x="377" y="62"/>
                    </a:lnTo>
                    <a:lnTo>
                      <a:pt x="377" y="62"/>
                    </a:lnTo>
                    <a:lnTo>
                      <a:pt x="365" y="58"/>
                    </a:lnTo>
                    <a:lnTo>
                      <a:pt x="356" y="51"/>
                    </a:lnTo>
                    <a:lnTo>
                      <a:pt x="347" y="44"/>
                    </a:lnTo>
                    <a:lnTo>
                      <a:pt x="341" y="32"/>
                    </a:lnTo>
                    <a:lnTo>
                      <a:pt x="341" y="32"/>
                    </a:lnTo>
                    <a:lnTo>
                      <a:pt x="339" y="29"/>
                    </a:lnTo>
                    <a:lnTo>
                      <a:pt x="335" y="27"/>
                    </a:lnTo>
                    <a:lnTo>
                      <a:pt x="332" y="26"/>
                    </a:lnTo>
                    <a:lnTo>
                      <a:pt x="327" y="27"/>
                    </a:lnTo>
                    <a:lnTo>
                      <a:pt x="327" y="27"/>
                    </a:lnTo>
                    <a:lnTo>
                      <a:pt x="324" y="29"/>
                    </a:lnTo>
                    <a:lnTo>
                      <a:pt x="323" y="33"/>
                    </a:lnTo>
                    <a:lnTo>
                      <a:pt x="321" y="36"/>
                    </a:lnTo>
                    <a:lnTo>
                      <a:pt x="323" y="41"/>
                    </a:lnTo>
                    <a:lnTo>
                      <a:pt x="323" y="41"/>
                    </a:lnTo>
                    <a:lnTo>
                      <a:pt x="327" y="48"/>
                    </a:lnTo>
                    <a:lnTo>
                      <a:pt x="332" y="56"/>
                    </a:lnTo>
                    <a:lnTo>
                      <a:pt x="338" y="64"/>
                    </a:lnTo>
                    <a:lnTo>
                      <a:pt x="344" y="68"/>
                    </a:lnTo>
                    <a:lnTo>
                      <a:pt x="351" y="74"/>
                    </a:lnTo>
                    <a:lnTo>
                      <a:pt x="360" y="77"/>
                    </a:lnTo>
                    <a:lnTo>
                      <a:pt x="368" y="80"/>
                    </a:lnTo>
                    <a:lnTo>
                      <a:pt x="377" y="82"/>
                    </a:lnTo>
                    <a:lnTo>
                      <a:pt x="377" y="167"/>
                    </a:lnTo>
                    <a:lnTo>
                      <a:pt x="377" y="167"/>
                    </a:lnTo>
                    <a:lnTo>
                      <a:pt x="365" y="169"/>
                    </a:lnTo>
                    <a:lnTo>
                      <a:pt x="354" y="173"/>
                    </a:lnTo>
                    <a:lnTo>
                      <a:pt x="345" y="179"/>
                    </a:lnTo>
                    <a:lnTo>
                      <a:pt x="338" y="187"/>
                    </a:lnTo>
                    <a:lnTo>
                      <a:pt x="330" y="195"/>
                    </a:lnTo>
                    <a:lnTo>
                      <a:pt x="324" y="205"/>
                    </a:lnTo>
                    <a:lnTo>
                      <a:pt x="320" y="216"/>
                    </a:lnTo>
                    <a:lnTo>
                      <a:pt x="317" y="228"/>
                    </a:lnTo>
                    <a:lnTo>
                      <a:pt x="80" y="228"/>
                    </a:lnTo>
                    <a:lnTo>
                      <a:pt x="80" y="228"/>
                    </a:lnTo>
                    <a:lnTo>
                      <a:pt x="77" y="216"/>
                    </a:lnTo>
                    <a:lnTo>
                      <a:pt x="74" y="205"/>
                    </a:lnTo>
                    <a:lnTo>
                      <a:pt x="68" y="196"/>
                    </a:lnTo>
                    <a:lnTo>
                      <a:pt x="60" y="187"/>
                    </a:lnTo>
                    <a:lnTo>
                      <a:pt x="51" y="179"/>
                    </a:lnTo>
                    <a:lnTo>
                      <a:pt x="42" y="175"/>
                    </a:lnTo>
                    <a:lnTo>
                      <a:pt x="32" y="170"/>
                    </a:lnTo>
                    <a:lnTo>
                      <a:pt x="20" y="167"/>
                    </a:lnTo>
                    <a:lnTo>
                      <a:pt x="20" y="127"/>
                    </a:lnTo>
                    <a:lnTo>
                      <a:pt x="20" y="127"/>
                    </a:lnTo>
                    <a:lnTo>
                      <a:pt x="20" y="122"/>
                    </a:lnTo>
                    <a:lnTo>
                      <a:pt x="17" y="119"/>
                    </a:lnTo>
                    <a:lnTo>
                      <a:pt x="14" y="118"/>
                    </a:lnTo>
                    <a:lnTo>
                      <a:pt x="9" y="116"/>
                    </a:lnTo>
                    <a:lnTo>
                      <a:pt x="9" y="116"/>
                    </a:lnTo>
                    <a:lnTo>
                      <a:pt x="6" y="118"/>
                    </a:lnTo>
                    <a:lnTo>
                      <a:pt x="3" y="119"/>
                    </a:lnTo>
                    <a:lnTo>
                      <a:pt x="0" y="122"/>
                    </a:lnTo>
                    <a:lnTo>
                      <a:pt x="0" y="127"/>
                    </a:lnTo>
                    <a:lnTo>
                      <a:pt x="0" y="238"/>
                    </a:lnTo>
                    <a:lnTo>
                      <a:pt x="0" y="238"/>
                    </a:lnTo>
                    <a:lnTo>
                      <a:pt x="0" y="241"/>
                    </a:lnTo>
                    <a:lnTo>
                      <a:pt x="3" y="244"/>
                    </a:lnTo>
                    <a:lnTo>
                      <a:pt x="6" y="247"/>
                    </a:lnTo>
                    <a:lnTo>
                      <a:pt x="9" y="247"/>
                    </a:lnTo>
                    <a:lnTo>
                      <a:pt x="386" y="247"/>
                    </a:lnTo>
                    <a:lnTo>
                      <a:pt x="386" y="247"/>
                    </a:lnTo>
                    <a:lnTo>
                      <a:pt x="390" y="247"/>
                    </a:lnTo>
                    <a:lnTo>
                      <a:pt x="393" y="244"/>
                    </a:lnTo>
                    <a:lnTo>
                      <a:pt x="395" y="241"/>
                    </a:lnTo>
                    <a:lnTo>
                      <a:pt x="396" y="238"/>
                    </a:lnTo>
                    <a:lnTo>
                      <a:pt x="396" y="11"/>
                    </a:lnTo>
                    <a:lnTo>
                      <a:pt x="396" y="11"/>
                    </a:lnTo>
                    <a:lnTo>
                      <a:pt x="395" y="6"/>
                    </a:lnTo>
                    <a:lnTo>
                      <a:pt x="393" y="3"/>
                    </a:lnTo>
                    <a:lnTo>
                      <a:pt x="390" y="2"/>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grpSp>
        <p:grpSp>
          <p:nvGrpSpPr>
            <p:cNvPr id="297" name="Group 296"/>
            <p:cNvGrpSpPr/>
            <p:nvPr/>
          </p:nvGrpSpPr>
          <p:grpSpPr>
            <a:xfrm>
              <a:off x="6396999" y="4276291"/>
              <a:ext cx="185304" cy="172017"/>
              <a:chOff x="5981700" y="2290763"/>
              <a:chExt cx="392113" cy="384175"/>
            </a:xfrm>
            <a:solidFill>
              <a:schemeClr val="bg1"/>
            </a:solidFill>
          </p:grpSpPr>
          <p:sp>
            <p:nvSpPr>
              <p:cNvPr id="428" name="Freeform 441"/>
              <p:cNvSpPr>
                <a:spLocks noEditPoints="1"/>
              </p:cNvSpPr>
              <p:nvPr/>
            </p:nvSpPr>
            <p:spPr bwMode="auto">
              <a:xfrm>
                <a:off x="6119813" y="2373313"/>
                <a:ext cx="77788" cy="112713"/>
              </a:xfrm>
              <a:custGeom>
                <a:avLst/>
                <a:gdLst>
                  <a:gd name="T0" fmla="*/ 60 w 99"/>
                  <a:gd name="T1" fmla="*/ 75 h 141"/>
                  <a:gd name="T2" fmla="*/ 60 w 99"/>
                  <a:gd name="T3" fmla="*/ 75 h 141"/>
                  <a:gd name="T4" fmla="*/ 75 w 99"/>
                  <a:gd name="T5" fmla="*/ 78 h 141"/>
                  <a:gd name="T6" fmla="*/ 81 w 99"/>
                  <a:gd name="T7" fmla="*/ 87 h 141"/>
                  <a:gd name="T8" fmla="*/ 82 w 99"/>
                  <a:gd name="T9" fmla="*/ 93 h 141"/>
                  <a:gd name="T10" fmla="*/ 75 w 99"/>
                  <a:gd name="T11" fmla="*/ 104 h 141"/>
                  <a:gd name="T12" fmla="*/ 39 w 99"/>
                  <a:gd name="T13" fmla="*/ 58 h 141"/>
                  <a:gd name="T14" fmla="*/ 30 w 99"/>
                  <a:gd name="T15" fmla="*/ 58 h 141"/>
                  <a:gd name="T16" fmla="*/ 21 w 99"/>
                  <a:gd name="T17" fmla="*/ 52 h 141"/>
                  <a:gd name="T18" fmla="*/ 18 w 99"/>
                  <a:gd name="T19" fmla="*/ 48 h 141"/>
                  <a:gd name="T20" fmla="*/ 19 w 99"/>
                  <a:gd name="T21" fmla="*/ 36 h 141"/>
                  <a:gd name="T22" fmla="*/ 30 w 99"/>
                  <a:gd name="T23" fmla="*/ 27 h 141"/>
                  <a:gd name="T24" fmla="*/ 54 w 99"/>
                  <a:gd name="T25" fmla="*/ 58 h 141"/>
                  <a:gd name="T26" fmla="*/ 45 w 99"/>
                  <a:gd name="T27" fmla="*/ 24 h 141"/>
                  <a:gd name="T28" fmla="*/ 63 w 99"/>
                  <a:gd name="T29" fmla="*/ 27 h 141"/>
                  <a:gd name="T30" fmla="*/ 66 w 99"/>
                  <a:gd name="T31" fmla="*/ 28 h 141"/>
                  <a:gd name="T32" fmla="*/ 69 w 99"/>
                  <a:gd name="T33" fmla="*/ 27 h 141"/>
                  <a:gd name="T34" fmla="*/ 73 w 99"/>
                  <a:gd name="T35" fmla="*/ 24 h 141"/>
                  <a:gd name="T36" fmla="*/ 75 w 99"/>
                  <a:gd name="T37" fmla="*/ 21 h 141"/>
                  <a:gd name="T38" fmla="*/ 75 w 99"/>
                  <a:gd name="T39" fmla="*/ 16 h 141"/>
                  <a:gd name="T40" fmla="*/ 69 w 99"/>
                  <a:gd name="T41" fmla="*/ 10 h 141"/>
                  <a:gd name="T42" fmla="*/ 54 w 99"/>
                  <a:gd name="T43" fmla="*/ 7 h 141"/>
                  <a:gd name="T44" fmla="*/ 39 w 99"/>
                  <a:gd name="T45" fmla="*/ 6 h 141"/>
                  <a:gd name="T46" fmla="*/ 37 w 99"/>
                  <a:gd name="T47" fmla="*/ 3 h 141"/>
                  <a:gd name="T48" fmla="*/ 33 w 99"/>
                  <a:gd name="T49" fmla="*/ 0 h 141"/>
                  <a:gd name="T50" fmla="*/ 30 w 99"/>
                  <a:gd name="T51" fmla="*/ 0 h 141"/>
                  <a:gd name="T52" fmla="*/ 25 w 99"/>
                  <a:gd name="T53" fmla="*/ 4 h 141"/>
                  <a:gd name="T54" fmla="*/ 24 w 99"/>
                  <a:gd name="T55" fmla="*/ 7 h 141"/>
                  <a:gd name="T56" fmla="*/ 25 w 99"/>
                  <a:gd name="T57" fmla="*/ 12 h 141"/>
                  <a:gd name="T58" fmla="*/ 18 w 99"/>
                  <a:gd name="T59" fmla="*/ 16 h 141"/>
                  <a:gd name="T60" fmla="*/ 7 w 99"/>
                  <a:gd name="T61" fmla="*/ 24 h 141"/>
                  <a:gd name="T62" fmla="*/ 1 w 99"/>
                  <a:gd name="T63" fmla="*/ 34 h 141"/>
                  <a:gd name="T64" fmla="*/ 0 w 99"/>
                  <a:gd name="T65" fmla="*/ 46 h 141"/>
                  <a:gd name="T66" fmla="*/ 1 w 99"/>
                  <a:gd name="T67" fmla="*/ 54 h 141"/>
                  <a:gd name="T68" fmla="*/ 7 w 99"/>
                  <a:gd name="T69" fmla="*/ 65 h 141"/>
                  <a:gd name="T70" fmla="*/ 15 w 99"/>
                  <a:gd name="T71" fmla="*/ 72 h 141"/>
                  <a:gd name="T72" fmla="*/ 28 w 99"/>
                  <a:gd name="T73" fmla="*/ 75 h 141"/>
                  <a:gd name="T74" fmla="*/ 55 w 99"/>
                  <a:gd name="T75" fmla="*/ 111 h 141"/>
                  <a:gd name="T76" fmla="*/ 48 w 99"/>
                  <a:gd name="T77" fmla="*/ 111 h 141"/>
                  <a:gd name="T78" fmla="*/ 27 w 99"/>
                  <a:gd name="T79" fmla="*/ 107 h 141"/>
                  <a:gd name="T80" fmla="*/ 25 w 99"/>
                  <a:gd name="T81" fmla="*/ 105 h 141"/>
                  <a:gd name="T82" fmla="*/ 22 w 99"/>
                  <a:gd name="T83" fmla="*/ 105 h 141"/>
                  <a:gd name="T84" fmla="*/ 16 w 99"/>
                  <a:gd name="T85" fmla="*/ 110 h 141"/>
                  <a:gd name="T86" fmla="*/ 16 w 99"/>
                  <a:gd name="T87" fmla="*/ 116 h 141"/>
                  <a:gd name="T88" fmla="*/ 18 w 99"/>
                  <a:gd name="T89" fmla="*/ 120 h 141"/>
                  <a:gd name="T90" fmla="*/ 21 w 99"/>
                  <a:gd name="T91" fmla="*/ 122 h 141"/>
                  <a:gd name="T92" fmla="*/ 40 w 99"/>
                  <a:gd name="T93" fmla="*/ 126 h 141"/>
                  <a:gd name="T94" fmla="*/ 58 w 99"/>
                  <a:gd name="T95" fmla="*/ 126 h 141"/>
                  <a:gd name="T96" fmla="*/ 61 w 99"/>
                  <a:gd name="T97" fmla="*/ 135 h 141"/>
                  <a:gd name="T98" fmla="*/ 69 w 99"/>
                  <a:gd name="T99" fmla="*/ 141 h 141"/>
                  <a:gd name="T100" fmla="*/ 72 w 99"/>
                  <a:gd name="T101" fmla="*/ 141 h 141"/>
                  <a:gd name="T102" fmla="*/ 73 w 99"/>
                  <a:gd name="T103" fmla="*/ 140 h 141"/>
                  <a:gd name="T104" fmla="*/ 76 w 99"/>
                  <a:gd name="T105" fmla="*/ 134 h 141"/>
                  <a:gd name="T106" fmla="*/ 73 w 99"/>
                  <a:gd name="T107" fmla="*/ 122 h 141"/>
                  <a:gd name="T108" fmla="*/ 81 w 99"/>
                  <a:gd name="T109" fmla="*/ 119 h 141"/>
                  <a:gd name="T110" fmla="*/ 91 w 99"/>
                  <a:gd name="T111" fmla="*/ 110 h 141"/>
                  <a:gd name="T112" fmla="*/ 97 w 99"/>
                  <a:gd name="T113" fmla="*/ 99 h 141"/>
                  <a:gd name="T114" fmla="*/ 99 w 99"/>
                  <a:gd name="T115" fmla="*/ 87 h 141"/>
                  <a:gd name="T116" fmla="*/ 97 w 99"/>
                  <a:gd name="T117" fmla="*/ 81 h 141"/>
                  <a:gd name="T118" fmla="*/ 93 w 99"/>
                  <a:gd name="T119" fmla="*/ 71 h 141"/>
                  <a:gd name="T120" fmla="*/ 84 w 99"/>
                  <a:gd name="T121" fmla="*/ 63 h 141"/>
                  <a:gd name="T122" fmla="*/ 70 w 99"/>
                  <a:gd name="T123"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 h="141">
                    <a:moveTo>
                      <a:pt x="69" y="107"/>
                    </a:moveTo>
                    <a:lnTo>
                      <a:pt x="60" y="75"/>
                    </a:lnTo>
                    <a:lnTo>
                      <a:pt x="60" y="75"/>
                    </a:lnTo>
                    <a:lnTo>
                      <a:pt x="60" y="75"/>
                    </a:lnTo>
                    <a:lnTo>
                      <a:pt x="69" y="77"/>
                    </a:lnTo>
                    <a:lnTo>
                      <a:pt x="75" y="78"/>
                    </a:lnTo>
                    <a:lnTo>
                      <a:pt x="79" y="81"/>
                    </a:lnTo>
                    <a:lnTo>
                      <a:pt x="81" y="87"/>
                    </a:lnTo>
                    <a:lnTo>
                      <a:pt x="81" y="87"/>
                    </a:lnTo>
                    <a:lnTo>
                      <a:pt x="82" y="93"/>
                    </a:lnTo>
                    <a:lnTo>
                      <a:pt x="79" y="99"/>
                    </a:lnTo>
                    <a:lnTo>
                      <a:pt x="75" y="104"/>
                    </a:lnTo>
                    <a:lnTo>
                      <a:pt x="69" y="107"/>
                    </a:lnTo>
                    <a:close/>
                    <a:moveTo>
                      <a:pt x="39" y="58"/>
                    </a:moveTo>
                    <a:lnTo>
                      <a:pt x="39" y="58"/>
                    </a:lnTo>
                    <a:lnTo>
                      <a:pt x="30" y="58"/>
                    </a:lnTo>
                    <a:lnTo>
                      <a:pt x="24" y="55"/>
                    </a:lnTo>
                    <a:lnTo>
                      <a:pt x="21" y="52"/>
                    </a:lnTo>
                    <a:lnTo>
                      <a:pt x="18" y="48"/>
                    </a:lnTo>
                    <a:lnTo>
                      <a:pt x="18" y="48"/>
                    </a:lnTo>
                    <a:lnTo>
                      <a:pt x="18" y="42"/>
                    </a:lnTo>
                    <a:lnTo>
                      <a:pt x="19" y="36"/>
                    </a:lnTo>
                    <a:lnTo>
                      <a:pt x="24" y="31"/>
                    </a:lnTo>
                    <a:lnTo>
                      <a:pt x="30" y="27"/>
                    </a:lnTo>
                    <a:lnTo>
                      <a:pt x="39" y="58"/>
                    </a:lnTo>
                    <a:close/>
                    <a:moveTo>
                      <a:pt x="54" y="58"/>
                    </a:moveTo>
                    <a:lnTo>
                      <a:pt x="45" y="24"/>
                    </a:lnTo>
                    <a:lnTo>
                      <a:pt x="45" y="24"/>
                    </a:lnTo>
                    <a:lnTo>
                      <a:pt x="54" y="25"/>
                    </a:lnTo>
                    <a:lnTo>
                      <a:pt x="63" y="27"/>
                    </a:lnTo>
                    <a:lnTo>
                      <a:pt x="63" y="27"/>
                    </a:lnTo>
                    <a:lnTo>
                      <a:pt x="66" y="28"/>
                    </a:lnTo>
                    <a:lnTo>
                      <a:pt x="69" y="27"/>
                    </a:lnTo>
                    <a:lnTo>
                      <a:pt x="69" y="27"/>
                    </a:lnTo>
                    <a:lnTo>
                      <a:pt x="72" y="25"/>
                    </a:lnTo>
                    <a:lnTo>
                      <a:pt x="73" y="24"/>
                    </a:lnTo>
                    <a:lnTo>
                      <a:pt x="73" y="24"/>
                    </a:lnTo>
                    <a:lnTo>
                      <a:pt x="75" y="21"/>
                    </a:lnTo>
                    <a:lnTo>
                      <a:pt x="75" y="16"/>
                    </a:lnTo>
                    <a:lnTo>
                      <a:pt x="75" y="16"/>
                    </a:lnTo>
                    <a:lnTo>
                      <a:pt x="72" y="13"/>
                    </a:lnTo>
                    <a:lnTo>
                      <a:pt x="69" y="10"/>
                    </a:lnTo>
                    <a:lnTo>
                      <a:pt x="69" y="10"/>
                    </a:lnTo>
                    <a:lnTo>
                      <a:pt x="54" y="7"/>
                    </a:lnTo>
                    <a:lnTo>
                      <a:pt x="40" y="9"/>
                    </a:lnTo>
                    <a:lnTo>
                      <a:pt x="39" y="6"/>
                    </a:lnTo>
                    <a:lnTo>
                      <a:pt x="39" y="6"/>
                    </a:lnTo>
                    <a:lnTo>
                      <a:pt x="37" y="3"/>
                    </a:lnTo>
                    <a:lnTo>
                      <a:pt x="36" y="1"/>
                    </a:lnTo>
                    <a:lnTo>
                      <a:pt x="33" y="0"/>
                    </a:lnTo>
                    <a:lnTo>
                      <a:pt x="30" y="0"/>
                    </a:lnTo>
                    <a:lnTo>
                      <a:pt x="30" y="0"/>
                    </a:lnTo>
                    <a:lnTo>
                      <a:pt x="27" y="1"/>
                    </a:lnTo>
                    <a:lnTo>
                      <a:pt x="25" y="4"/>
                    </a:lnTo>
                    <a:lnTo>
                      <a:pt x="25" y="4"/>
                    </a:lnTo>
                    <a:lnTo>
                      <a:pt x="24" y="7"/>
                    </a:lnTo>
                    <a:lnTo>
                      <a:pt x="24" y="10"/>
                    </a:lnTo>
                    <a:lnTo>
                      <a:pt x="25" y="12"/>
                    </a:lnTo>
                    <a:lnTo>
                      <a:pt x="25" y="12"/>
                    </a:lnTo>
                    <a:lnTo>
                      <a:pt x="18" y="16"/>
                    </a:lnTo>
                    <a:lnTo>
                      <a:pt x="13" y="19"/>
                    </a:lnTo>
                    <a:lnTo>
                      <a:pt x="7" y="24"/>
                    </a:lnTo>
                    <a:lnTo>
                      <a:pt x="4" y="30"/>
                    </a:lnTo>
                    <a:lnTo>
                      <a:pt x="1" y="34"/>
                    </a:lnTo>
                    <a:lnTo>
                      <a:pt x="0" y="40"/>
                    </a:lnTo>
                    <a:lnTo>
                      <a:pt x="0" y="46"/>
                    </a:lnTo>
                    <a:lnTo>
                      <a:pt x="1" y="54"/>
                    </a:lnTo>
                    <a:lnTo>
                      <a:pt x="1" y="54"/>
                    </a:lnTo>
                    <a:lnTo>
                      <a:pt x="4" y="60"/>
                    </a:lnTo>
                    <a:lnTo>
                      <a:pt x="7" y="65"/>
                    </a:lnTo>
                    <a:lnTo>
                      <a:pt x="10" y="69"/>
                    </a:lnTo>
                    <a:lnTo>
                      <a:pt x="15" y="72"/>
                    </a:lnTo>
                    <a:lnTo>
                      <a:pt x="21" y="74"/>
                    </a:lnTo>
                    <a:lnTo>
                      <a:pt x="28" y="75"/>
                    </a:lnTo>
                    <a:lnTo>
                      <a:pt x="45" y="77"/>
                    </a:lnTo>
                    <a:lnTo>
                      <a:pt x="55" y="111"/>
                    </a:lnTo>
                    <a:lnTo>
                      <a:pt x="55" y="111"/>
                    </a:lnTo>
                    <a:lnTo>
                      <a:pt x="48" y="111"/>
                    </a:lnTo>
                    <a:lnTo>
                      <a:pt x="42" y="111"/>
                    </a:lnTo>
                    <a:lnTo>
                      <a:pt x="27" y="107"/>
                    </a:lnTo>
                    <a:lnTo>
                      <a:pt x="27" y="107"/>
                    </a:lnTo>
                    <a:lnTo>
                      <a:pt x="25" y="105"/>
                    </a:lnTo>
                    <a:lnTo>
                      <a:pt x="22" y="105"/>
                    </a:lnTo>
                    <a:lnTo>
                      <a:pt x="22" y="105"/>
                    </a:lnTo>
                    <a:lnTo>
                      <a:pt x="19" y="107"/>
                    </a:lnTo>
                    <a:lnTo>
                      <a:pt x="16" y="110"/>
                    </a:lnTo>
                    <a:lnTo>
                      <a:pt x="16" y="113"/>
                    </a:lnTo>
                    <a:lnTo>
                      <a:pt x="16" y="116"/>
                    </a:lnTo>
                    <a:lnTo>
                      <a:pt x="16" y="116"/>
                    </a:lnTo>
                    <a:lnTo>
                      <a:pt x="18" y="120"/>
                    </a:lnTo>
                    <a:lnTo>
                      <a:pt x="21" y="122"/>
                    </a:lnTo>
                    <a:lnTo>
                      <a:pt x="21" y="122"/>
                    </a:lnTo>
                    <a:lnTo>
                      <a:pt x="31" y="125"/>
                    </a:lnTo>
                    <a:lnTo>
                      <a:pt x="40" y="126"/>
                    </a:lnTo>
                    <a:lnTo>
                      <a:pt x="49" y="128"/>
                    </a:lnTo>
                    <a:lnTo>
                      <a:pt x="58" y="126"/>
                    </a:lnTo>
                    <a:lnTo>
                      <a:pt x="61" y="135"/>
                    </a:lnTo>
                    <a:lnTo>
                      <a:pt x="61" y="135"/>
                    </a:lnTo>
                    <a:lnTo>
                      <a:pt x="64" y="140"/>
                    </a:lnTo>
                    <a:lnTo>
                      <a:pt x="69" y="141"/>
                    </a:lnTo>
                    <a:lnTo>
                      <a:pt x="69" y="141"/>
                    </a:lnTo>
                    <a:lnTo>
                      <a:pt x="72" y="141"/>
                    </a:lnTo>
                    <a:lnTo>
                      <a:pt x="72" y="141"/>
                    </a:lnTo>
                    <a:lnTo>
                      <a:pt x="73" y="140"/>
                    </a:lnTo>
                    <a:lnTo>
                      <a:pt x="76" y="137"/>
                    </a:lnTo>
                    <a:lnTo>
                      <a:pt x="76" y="134"/>
                    </a:lnTo>
                    <a:lnTo>
                      <a:pt x="76" y="131"/>
                    </a:lnTo>
                    <a:lnTo>
                      <a:pt x="73" y="122"/>
                    </a:lnTo>
                    <a:lnTo>
                      <a:pt x="73" y="122"/>
                    </a:lnTo>
                    <a:lnTo>
                      <a:pt x="81" y="119"/>
                    </a:lnTo>
                    <a:lnTo>
                      <a:pt x="87" y="114"/>
                    </a:lnTo>
                    <a:lnTo>
                      <a:pt x="91" y="110"/>
                    </a:lnTo>
                    <a:lnTo>
                      <a:pt x="94" y="105"/>
                    </a:lnTo>
                    <a:lnTo>
                      <a:pt x="97" y="99"/>
                    </a:lnTo>
                    <a:lnTo>
                      <a:pt x="99" y="93"/>
                    </a:lnTo>
                    <a:lnTo>
                      <a:pt x="99" y="87"/>
                    </a:lnTo>
                    <a:lnTo>
                      <a:pt x="97" y="81"/>
                    </a:lnTo>
                    <a:lnTo>
                      <a:pt x="97" y="81"/>
                    </a:lnTo>
                    <a:lnTo>
                      <a:pt x="96" y="75"/>
                    </a:lnTo>
                    <a:lnTo>
                      <a:pt x="93" y="71"/>
                    </a:lnTo>
                    <a:lnTo>
                      <a:pt x="88" y="66"/>
                    </a:lnTo>
                    <a:lnTo>
                      <a:pt x="84" y="63"/>
                    </a:lnTo>
                    <a:lnTo>
                      <a:pt x="78" y="60"/>
                    </a:lnTo>
                    <a:lnTo>
                      <a:pt x="70" y="58"/>
                    </a:lnTo>
                    <a:lnTo>
                      <a:pt x="5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429" name="Freeform 445"/>
              <p:cNvSpPr>
                <a:spLocks noEditPoints="1"/>
              </p:cNvSpPr>
              <p:nvPr/>
            </p:nvSpPr>
            <p:spPr bwMode="auto">
              <a:xfrm>
                <a:off x="5981700" y="2290763"/>
                <a:ext cx="352425" cy="273050"/>
              </a:xfrm>
              <a:custGeom>
                <a:avLst/>
                <a:gdLst>
                  <a:gd name="T0" fmla="*/ 381 w 445"/>
                  <a:gd name="T1" fmla="*/ 224 h 343"/>
                  <a:gd name="T2" fmla="*/ 387 w 445"/>
                  <a:gd name="T3" fmla="*/ 200 h 343"/>
                  <a:gd name="T4" fmla="*/ 404 w 445"/>
                  <a:gd name="T5" fmla="*/ 184 h 343"/>
                  <a:gd name="T6" fmla="*/ 381 w 445"/>
                  <a:gd name="T7" fmla="*/ 232 h 343"/>
                  <a:gd name="T8" fmla="*/ 77 w 445"/>
                  <a:gd name="T9" fmla="*/ 283 h 343"/>
                  <a:gd name="T10" fmla="*/ 98 w 445"/>
                  <a:gd name="T11" fmla="*/ 289 h 343"/>
                  <a:gd name="T12" fmla="*/ 115 w 445"/>
                  <a:gd name="T13" fmla="*/ 304 h 343"/>
                  <a:gd name="T14" fmla="*/ 70 w 445"/>
                  <a:gd name="T15" fmla="*/ 283 h 343"/>
                  <a:gd name="T16" fmla="*/ 61 w 445"/>
                  <a:gd name="T17" fmla="*/ 119 h 343"/>
                  <a:gd name="T18" fmla="*/ 55 w 445"/>
                  <a:gd name="T19" fmla="*/ 140 h 343"/>
                  <a:gd name="T20" fmla="*/ 45 w 445"/>
                  <a:gd name="T21" fmla="*/ 152 h 343"/>
                  <a:gd name="T22" fmla="*/ 21 w 445"/>
                  <a:gd name="T23" fmla="*/ 123 h 343"/>
                  <a:gd name="T24" fmla="*/ 375 w 445"/>
                  <a:gd name="T25" fmla="*/ 59 h 343"/>
                  <a:gd name="T26" fmla="*/ 353 w 445"/>
                  <a:gd name="T27" fmla="*/ 57 h 343"/>
                  <a:gd name="T28" fmla="*/ 341 w 445"/>
                  <a:gd name="T29" fmla="*/ 51 h 343"/>
                  <a:gd name="T30" fmla="*/ 326 w 445"/>
                  <a:gd name="T31" fmla="*/ 33 h 343"/>
                  <a:gd name="T32" fmla="*/ 362 w 445"/>
                  <a:gd name="T33" fmla="*/ 238 h 343"/>
                  <a:gd name="T34" fmla="*/ 133 w 445"/>
                  <a:gd name="T35" fmla="*/ 294 h 343"/>
                  <a:gd name="T36" fmla="*/ 107 w 445"/>
                  <a:gd name="T37" fmla="*/ 271 h 343"/>
                  <a:gd name="T38" fmla="*/ 76 w 445"/>
                  <a:gd name="T39" fmla="*/ 263 h 343"/>
                  <a:gd name="T40" fmla="*/ 39 w 445"/>
                  <a:gd name="T41" fmla="*/ 181 h 343"/>
                  <a:gd name="T42" fmla="*/ 65 w 445"/>
                  <a:gd name="T43" fmla="*/ 159 h 343"/>
                  <a:gd name="T44" fmla="*/ 77 w 445"/>
                  <a:gd name="T45" fmla="*/ 140 h 343"/>
                  <a:gd name="T46" fmla="*/ 80 w 445"/>
                  <a:gd name="T47" fmla="*/ 105 h 343"/>
                  <a:gd name="T48" fmla="*/ 312 w 445"/>
                  <a:gd name="T49" fmla="*/ 50 h 343"/>
                  <a:gd name="T50" fmla="*/ 338 w 445"/>
                  <a:gd name="T51" fmla="*/ 72 h 343"/>
                  <a:gd name="T52" fmla="*/ 351 w 445"/>
                  <a:gd name="T53" fmla="*/ 78 h 343"/>
                  <a:gd name="T54" fmla="*/ 368 w 445"/>
                  <a:gd name="T55" fmla="*/ 80 h 343"/>
                  <a:gd name="T56" fmla="*/ 406 w 445"/>
                  <a:gd name="T57" fmla="*/ 159 h 343"/>
                  <a:gd name="T58" fmla="*/ 377 w 445"/>
                  <a:gd name="T59" fmla="*/ 181 h 343"/>
                  <a:gd name="T60" fmla="*/ 362 w 445"/>
                  <a:gd name="T61" fmla="*/ 214 h 343"/>
                  <a:gd name="T62" fmla="*/ 443 w 445"/>
                  <a:gd name="T63" fmla="*/ 232 h 343"/>
                  <a:gd name="T64" fmla="*/ 445 w 445"/>
                  <a:gd name="T65" fmla="*/ 224 h 343"/>
                  <a:gd name="T66" fmla="*/ 378 w 445"/>
                  <a:gd name="T67" fmla="*/ 3 h 343"/>
                  <a:gd name="T68" fmla="*/ 372 w 445"/>
                  <a:gd name="T69" fmla="*/ 0 h 343"/>
                  <a:gd name="T70" fmla="*/ 6 w 445"/>
                  <a:gd name="T71" fmla="*/ 107 h 343"/>
                  <a:gd name="T72" fmla="*/ 0 w 445"/>
                  <a:gd name="T73" fmla="*/ 111 h 343"/>
                  <a:gd name="T74" fmla="*/ 47 w 445"/>
                  <a:gd name="T75" fmla="*/ 278 h 343"/>
                  <a:gd name="T76" fmla="*/ 65 w 445"/>
                  <a:gd name="T77" fmla="*/ 337 h 343"/>
                  <a:gd name="T78" fmla="*/ 68 w 445"/>
                  <a:gd name="T79" fmla="*/ 342 h 343"/>
                  <a:gd name="T80" fmla="*/ 74 w 445"/>
                  <a:gd name="T81" fmla="*/ 343 h 343"/>
                  <a:gd name="T82" fmla="*/ 437 w 445"/>
                  <a:gd name="T83" fmla="*/ 23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5" h="343">
                    <a:moveTo>
                      <a:pt x="381" y="232"/>
                    </a:moveTo>
                    <a:lnTo>
                      <a:pt x="381" y="232"/>
                    </a:lnTo>
                    <a:lnTo>
                      <a:pt x="381" y="224"/>
                    </a:lnTo>
                    <a:lnTo>
                      <a:pt x="381" y="215"/>
                    </a:lnTo>
                    <a:lnTo>
                      <a:pt x="384" y="208"/>
                    </a:lnTo>
                    <a:lnTo>
                      <a:pt x="387" y="200"/>
                    </a:lnTo>
                    <a:lnTo>
                      <a:pt x="392" y="194"/>
                    </a:lnTo>
                    <a:lnTo>
                      <a:pt x="397" y="188"/>
                    </a:lnTo>
                    <a:lnTo>
                      <a:pt x="404" y="184"/>
                    </a:lnTo>
                    <a:lnTo>
                      <a:pt x="410" y="179"/>
                    </a:lnTo>
                    <a:lnTo>
                      <a:pt x="422" y="220"/>
                    </a:lnTo>
                    <a:lnTo>
                      <a:pt x="381" y="232"/>
                    </a:lnTo>
                    <a:close/>
                    <a:moveTo>
                      <a:pt x="70" y="283"/>
                    </a:moveTo>
                    <a:lnTo>
                      <a:pt x="70" y="283"/>
                    </a:lnTo>
                    <a:lnTo>
                      <a:pt x="77" y="283"/>
                    </a:lnTo>
                    <a:lnTo>
                      <a:pt x="85" y="283"/>
                    </a:lnTo>
                    <a:lnTo>
                      <a:pt x="92" y="286"/>
                    </a:lnTo>
                    <a:lnTo>
                      <a:pt x="98" y="289"/>
                    </a:lnTo>
                    <a:lnTo>
                      <a:pt x="104" y="294"/>
                    </a:lnTo>
                    <a:lnTo>
                      <a:pt x="110" y="298"/>
                    </a:lnTo>
                    <a:lnTo>
                      <a:pt x="115" y="304"/>
                    </a:lnTo>
                    <a:lnTo>
                      <a:pt x="119" y="310"/>
                    </a:lnTo>
                    <a:lnTo>
                      <a:pt x="80" y="321"/>
                    </a:lnTo>
                    <a:lnTo>
                      <a:pt x="70" y="283"/>
                    </a:lnTo>
                    <a:close/>
                    <a:moveTo>
                      <a:pt x="61" y="111"/>
                    </a:moveTo>
                    <a:lnTo>
                      <a:pt x="61" y="111"/>
                    </a:lnTo>
                    <a:lnTo>
                      <a:pt x="61" y="119"/>
                    </a:lnTo>
                    <a:lnTo>
                      <a:pt x="61" y="126"/>
                    </a:lnTo>
                    <a:lnTo>
                      <a:pt x="58" y="134"/>
                    </a:lnTo>
                    <a:lnTo>
                      <a:pt x="55" y="140"/>
                    </a:lnTo>
                    <a:lnTo>
                      <a:pt x="55" y="140"/>
                    </a:lnTo>
                    <a:lnTo>
                      <a:pt x="50" y="147"/>
                    </a:lnTo>
                    <a:lnTo>
                      <a:pt x="45" y="152"/>
                    </a:lnTo>
                    <a:lnTo>
                      <a:pt x="39" y="158"/>
                    </a:lnTo>
                    <a:lnTo>
                      <a:pt x="33" y="161"/>
                    </a:lnTo>
                    <a:lnTo>
                      <a:pt x="21" y="123"/>
                    </a:lnTo>
                    <a:lnTo>
                      <a:pt x="61" y="111"/>
                    </a:lnTo>
                    <a:close/>
                    <a:moveTo>
                      <a:pt x="375" y="59"/>
                    </a:moveTo>
                    <a:lnTo>
                      <a:pt x="375" y="59"/>
                    </a:lnTo>
                    <a:lnTo>
                      <a:pt x="368" y="60"/>
                    </a:lnTo>
                    <a:lnTo>
                      <a:pt x="360" y="60"/>
                    </a:lnTo>
                    <a:lnTo>
                      <a:pt x="353" y="57"/>
                    </a:lnTo>
                    <a:lnTo>
                      <a:pt x="347" y="54"/>
                    </a:lnTo>
                    <a:lnTo>
                      <a:pt x="347" y="54"/>
                    </a:lnTo>
                    <a:lnTo>
                      <a:pt x="341" y="51"/>
                    </a:lnTo>
                    <a:lnTo>
                      <a:pt x="335" y="45"/>
                    </a:lnTo>
                    <a:lnTo>
                      <a:pt x="330" y="39"/>
                    </a:lnTo>
                    <a:lnTo>
                      <a:pt x="326" y="33"/>
                    </a:lnTo>
                    <a:lnTo>
                      <a:pt x="363" y="21"/>
                    </a:lnTo>
                    <a:lnTo>
                      <a:pt x="375" y="59"/>
                    </a:lnTo>
                    <a:close/>
                    <a:moveTo>
                      <a:pt x="362" y="238"/>
                    </a:moveTo>
                    <a:lnTo>
                      <a:pt x="139" y="304"/>
                    </a:lnTo>
                    <a:lnTo>
                      <a:pt x="139" y="304"/>
                    </a:lnTo>
                    <a:lnTo>
                      <a:pt x="133" y="294"/>
                    </a:lnTo>
                    <a:lnTo>
                      <a:pt x="125" y="284"/>
                    </a:lnTo>
                    <a:lnTo>
                      <a:pt x="118" y="277"/>
                    </a:lnTo>
                    <a:lnTo>
                      <a:pt x="107" y="271"/>
                    </a:lnTo>
                    <a:lnTo>
                      <a:pt x="98" y="266"/>
                    </a:lnTo>
                    <a:lnTo>
                      <a:pt x="86" y="263"/>
                    </a:lnTo>
                    <a:lnTo>
                      <a:pt x="76" y="263"/>
                    </a:lnTo>
                    <a:lnTo>
                      <a:pt x="64" y="263"/>
                    </a:lnTo>
                    <a:lnTo>
                      <a:pt x="39" y="181"/>
                    </a:lnTo>
                    <a:lnTo>
                      <a:pt x="39" y="181"/>
                    </a:lnTo>
                    <a:lnTo>
                      <a:pt x="48" y="175"/>
                    </a:lnTo>
                    <a:lnTo>
                      <a:pt x="58" y="169"/>
                    </a:lnTo>
                    <a:lnTo>
                      <a:pt x="65" y="159"/>
                    </a:lnTo>
                    <a:lnTo>
                      <a:pt x="73" y="150"/>
                    </a:lnTo>
                    <a:lnTo>
                      <a:pt x="73" y="150"/>
                    </a:lnTo>
                    <a:lnTo>
                      <a:pt x="77" y="140"/>
                    </a:lnTo>
                    <a:lnTo>
                      <a:pt x="80" y="128"/>
                    </a:lnTo>
                    <a:lnTo>
                      <a:pt x="80" y="117"/>
                    </a:lnTo>
                    <a:lnTo>
                      <a:pt x="80" y="105"/>
                    </a:lnTo>
                    <a:lnTo>
                      <a:pt x="308" y="39"/>
                    </a:lnTo>
                    <a:lnTo>
                      <a:pt x="308" y="39"/>
                    </a:lnTo>
                    <a:lnTo>
                      <a:pt x="312" y="50"/>
                    </a:lnTo>
                    <a:lnTo>
                      <a:pt x="320" y="59"/>
                    </a:lnTo>
                    <a:lnTo>
                      <a:pt x="327" y="66"/>
                    </a:lnTo>
                    <a:lnTo>
                      <a:pt x="338" y="72"/>
                    </a:lnTo>
                    <a:lnTo>
                      <a:pt x="338" y="72"/>
                    </a:lnTo>
                    <a:lnTo>
                      <a:pt x="345" y="75"/>
                    </a:lnTo>
                    <a:lnTo>
                      <a:pt x="351" y="78"/>
                    </a:lnTo>
                    <a:lnTo>
                      <a:pt x="360" y="80"/>
                    </a:lnTo>
                    <a:lnTo>
                      <a:pt x="368" y="80"/>
                    </a:lnTo>
                    <a:lnTo>
                      <a:pt x="368" y="80"/>
                    </a:lnTo>
                    <a:lnTo>
                      <a:pt x="381" y="78"/>
                    </a:lnTo>
                    <a:lnTo>
                      <a:pt x="406" y="159"/>
                    </a:lnTo>
                    <a:lnTo>
                      <a:pt x="406" y="159"/>
                    </a:lnTo>
                    <a:lnTo>
                      <a:pt x="393" y="165"/>
                    </a:lnTo>
                    <a:lnTo>
                      <a:pt x="384" y="172"/>
                    </a:lnTo>
                    <a:lnTo>
                      <a:pt x="377" y="181"/>
                    </a:lnTo>
                    <a:lnTo>
                      <a:pt x="369" y="191"/>
                    </a:lnTo>
                    <a:lnTo>
                      <a:pt x="365" y="202"/>
                    </a:lnTo>
                    <a:lnTo>
                      <a:pt x="362" y="214"/>
                    </a:lnTo>
                    <a:lnTo>
                      <a:pt x="360" y="226"/>
                    </a:lnTo>
                    <a:lnTo>
                      <a:pt x="362" y="238"/>
                    </a:lnTo>
                    <a:close/>
                    <a:moveTo>
                      <a:pt x="443" y="232"/>
                    </a:moveTo>
                    <a:lnTo>
                      <a:pt x="443" y="232"/>
                    </a:lnTo>
                    <a:lnTo>
                      <a:pt x="445" y="227"/>
                    </a:lnTo>
                    <a:lnTo>
                      <a:pt x="445" y="224"/>
                    </a:lnTo>
                    <a:lnTo>
                      <a:pt x="380" y="6"/>
                    </a:lnTo>
                    <a:lnTo>
                      <a:pt x="380" y="6"/>
                    </a:lnTo>
                    <a:lnTo>
                      <a:pt x="378" y="3"/>
                    </a:lnTo>
                    <a:lnTo>
                      <a:pt x="375" y="0"/>
                    </a:lnTo>
                    <a:lnTo>
                      <a:pt x="375" y="0"/>
                    </a:lnTo>
                    <a:lnTo>
                      <a:pt x="372" y="0"/>
                    </a:lnTo>
                    <a:lnTo>
                      <a:pt x="368" y="0"/>
                    </a:lnTo>
                    <a:lnTo>
                      <a:pt x="6" y="107"/>
                    </a:lnTo>
                    <a:lnTo>
                      <a:pt x="6" y="107"/>
                    </a:lnTo>
                    <a:lnTo>
                      <a:pt x="3" y="108"/>
                    </a:lnTo>
                    <a:lnTo>
                      <a:pt x="0" y="111"/>
                    </a:lnTo>
                    <a:lnTo>
                      <a:pt x="0" y="111"/>
                    </a:lnTo>
                    <a:lnTo>
                      <a:pt x="0" y="114"/>
                    </a:lnTo>
                    <a:lnTo>
                      <a:pt x="0" y="119"/>
                    </a:lnTo>
                    <a:lnTo>
                      <a:pt x="47" y="278"/>
                    </a:lnTo>
                    <a:lnTo>
                      <a:pt x="47" y="278"/>
                    </a:lnTo>
                    <a:lnTo>
                      <a:pt x="47" y="278"/>
                    </a:lnTo>
                    <a:lnTo>
                      <a:pt x="65" y="337"/>
                    </a:lnTo>
                    <a:lnTo>
                      <a:pt x="65" y="337"/>
                    </a:lnTo>
                    <a:lnTo>
                      <a:pt x="67" y="339"/>
                    </a:lnTo>
                    <a:lnTo>
                      <a:pt x="68" y="342"/>
                    </a:lnTo>
                    <a:lnTo>
                      <a:pt x="71" y="343"/>
                    </a:lnTo>
                    <a:lnTo>
                      <a:pt x="74" y="343"/>
                    </a:lnTo>
                    <a:lnTo>
                      <a:pt x="74" y="343"/>
                    </a:lnTo>
                    <a:lnTo>
                      <a:pt x="77" y="343"/>
                    </a:lnTo>
                    <a:lnTo>
                      <a:pt x="437" y="236"/>
                    </a:lnTo>
                    <a:lnTo>
                      <a:pt x="437" y="236"/>
                    </a:lnTo>
                    <a:lnTo>
                      <a:pt x="442" y="235"/>
                    </a:lnTo>
                    <a:lnTo>
                      <a:pt x="443"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430" name="Freeform 452"/>
              <p:cNvSpPr>
                <a:spLocks/>
              </p:cNvSpPr>
              <p:nvPr/>
            </p:nvSpPr>
            <p:spPr bwMode="auto">
              <a:xfrm>
                <a:off x="6172200" y="2528888"/>
                <a:ext cx="84138" cy="98425"/>
              </a:xfrm>
              <a:custGeom>
                <a:avLst/>
                <a:gdLst>
                  <a:gd name="T0" fmla="*/ 0 w 105"/>
                  <a:gd name="T1" fmla="*/ 75 h 123"/>
                  <a:gd name="T2" fmla="*/ 1 w 105"/>
                  <a:gd name="T3" fmla="*/ 81 h 123"/>
                  <a:gd name="T4" fmla="*/ 7 w 105"/>
                  <a:gd name="T5" fmla="*/ 82 h 123"/>
                  <a:gd name="T6" fmla="*/ 16 w 105"/>
                  <a:gd name="T7" fmla="*/ 82 h 123"/>
                  <a:gd name="T8" fmla="*/ 22 w 105"/>
                  <a:gd name="T9" fmla="*/ 99 h 123"/>
                  <a:gd name="T10" fmla="*/ 34 w 105"/>
                  <a:gd name="T11" fmla="*/ 112 h 123"/>
                  <a:gd name="T12" fmla="*/ 48 w 105"/>
                  <a:gd name="T13" fmla="*/ 120 h 123"/>
                  <a:gd name="T14" fmla="*/ 65 w 105"/>
                  <a:gd name="T15" fmla="*/ 123 h 123"/>
                  <a:gd name="T16" fmla="*/ 75 w 105"/>
                  <a:gd name="T17" fmla="*/ 122 h 123"/>
                  <a:gd name="T18" fmla="*/ 95 w 105"/>
                  <a:gd name="T19" fmla="*/ 111 h 123"/>
                  <a:gd name="T20" fmla="*/ 104 w 105"/>
                  <a:gd name="T21" fmla="*/ 102 h 123"/>
                  <a:gd name="T22" fmla="*/ 105 w 105"/>
                  <a:gd name="T23" fmla="*/ 96 h 123"/>
                  <a:gd name="T24" fmla="*/ 102 w 105"/>
                  <a:gd name="T25" fmla="*/ 90 h 123"/>
                  <a:gd name="T26" fmla="*/ 96 w 105"/>
                  <a:gd name="T27" fmla="*/ 88 h 123"/>
                  <a:gd name="T28" fmla="*/ 93 w 105"/>
                  <a:gd name="T29" fmla="*/ 88 h 123"/>
                  <a:gd name="T30" fmla="*/ 90 w 105"/>
                  <a:gd name="T31" fmla="*/ 91 h 123"/>
                  <a:gd name="T32" fmla="*/ 78 w 105"/>
                  <a:gd name="T33" fmla="*/ 103 h 123"/>
                  <a:gd name="T34" fmla="*/ 65 w 105"/>
                  <a:gd name="T35" fmla="*/ 106 h 123"/>
                  <a:gd name="T36" fmla="*/ 56 w 105"/>
                  <a:gd name="T37" fmla="*/ 105 h 123"/>
                  <a:gd name="T38" fmla="*/ 39 w 105"/>
                  <a:gd name="T39" fmla="*/ 93 h 123"/>
                  <a:gd name="T40" fmla="*/ 69 w 105"/>
                  <a:gd name="T41" fmla="*/ 82 h 123"/>
                  <a:gd name="T42" fmla="*/ 72 w 105"/>
                  <a:gd name="T43" fmla="*/ 82 h 123"/>
                  <a:gd name="T44" fmla="*/ 77 w 105"/>
                  <a:gd name="T45" fmla="*/ 78 h 123"/>
                  <a:gd name="T46" fmla="*/ 77 w 105"/>
                  <a:gd name="T47" fmla="*/ 75 h 123"/>
                  <a:gd name="T48" fmla="*/ 75 w 105"/>
                  <a:gd name="T49" fmla="*/ 69 h 123"/>
                  <a:gd name="T50" fmla="*/ 69 w 105"/>
                  <a:gd name="T51" fmla="*/ 67 h 123"/>
                  <a:gd name="T52" fmla="*/ 31 w 105"/>
                  <a:gd name="T53" fmla="*/ 67 h 123"/>
                  <a:gd name="T54" fmla="*/ 31 w 105"/>
                  <a:gd name="T55" fmla="*/ 61 h 123"/>
                  <a:gd name="T56" fmla="*/ 69 w 105"/>
                  <a:gd name="T57" fmla="*/ 54 h 123"/>
                  <a:gd name="T58" fmla="*/ 72 w 105"/>
                  <a:gd name="T59" fmla="*/ 54 h 123"/>
                  <a:gd name="T60" fmla="*/ 77 w 105"/>
                  <a:gd name="T61" fmla="*/ 49 h 123"/>
                  <a:gd name="T62" fmla="*/ 77 w 105"/>
                  <a:gd name="T63" fmla="*/ 46 h 123"/>
                  <a:gd name="T64" fmla="*/ 75 w 105"/>
                  <a:gd name="T65" fmla="*/ 42 h 123"/>
                  <a:gd name="T66" fmla="*/ 69 w 105"/>
                  <a:gd name="T67" fmla="*/ 39 h 123"/>
                  <a:gd name="T68" fmla="*/ 34 w 105"/>
                  <a:gd name="T69" fmla="*/ 39 h 123"/>
                  <a:gd name="T70" fmla="*/ 47 w 105"/>
                  <a:gd name="T71" fmla="*/ 22 h 123"/>
                  <a:gd name="T72" fmla="*/ 63 w 105"/>
                  <a:gd name="T73" fmla="*/ 16 h 123"/>
                  <a:gd name="T74" fmla="*/ 71 w 105"/>
                  <a:gd name="T75" fmla="*/ 18 h 123"/>
                  <a:gd name="T76" fmla="*/ 83 w 105"/>
                  <a:gd name="T77" fmla="*/ 24 h 123"/>
                  <a:gd name="T78" fmla="*/ 89 w 105"/>
                  <a:gd name="T79" fmla="*/ 31 h 123"/>
                  <a:gd name="T80" fmla="*/ 96 w 105"/>
                  <a:gd name="T81" fmla="*/ 34 h 123"/>
                  <a:gd name="T82" fmla="*/ 99 w 105"/>
                  <a:gd name="T83" fmla="*/ 33 h 123"/>
                  <a:gd name="T84" fmla="*/ 104 w 105"/>
                  <a:gd name="T85" fmla="*/ 28 h 123"/>
                  <a:gd name="T86" fmla="*/ 105 w 105"/>
                  <a:gd name="T87" fmla="*/ 25 h 123"/>
                  <a:gd name="T88" fmla="*/ 102 w 105"/>
                  <a:gd name="T89" fmla="*/ 19 h 123"/>
                  <a:gd name="T90" fmla="*/ 95 w 105"/>
                  <a:gd name="T91" fmla="*/ 10 h 123"/>
                  <a:gd name="T92" fmla="*/ 75 w 105"/>
                  <a:gd name="T93" fmla="*/ 1 h 123"/>
                  <a:gd name="T94" fmla="*/ 63 w 105"/>
                  <a:gd name="T95" fmla="*/ 0 h 123"/>
                  <a:gd name="T96" fmla="*/ 48 w 105"/>
                  <a:gd name="T97" fmla="*/ 3 h 123"/>
                  <a:gd name="T98" fmla="*/ 34 w 105"/>
                  <a:gd name="T99" fmla="*/ 10 h 123"/>
                  <a:gd name="T100" fmla="*/ 24 w 105"/>
                  <a:gd name="T101" fmla="*/ 24 h 123"/>
                  <a:gd name="T102" fmla="*/ 16 w 105"/>
                  <a:gd name="T103" fmla="*/ 39 h 123"/>
                  <a:gd name="T104" fmla="*/ 7 w 105"/>
                  <a:gd name="T105" fmla="*/ 39 h 123"/>
                  <a:gd name="T106" fmla="*/ 1 w 105"/>
                  <a:gd name="T107" fmla="*/ 42 h 123"/>
                  <a:gd name="T108" fmla="*/ 0 w 105"/>
                  <a:gd name="T109" fmla="*/ 46 h 123"/>
                  <a:gd name="T110" fmla="*/ 0 w 105"/>
                  <a:gd name="T111" fmla="*/ 49 h 123"/>
                  <a:gd name="T112" fmla="*/ 4 w 105"/>
                  <a:gd name="T113" fmla="*/ 54 h 123"/>
                  <a:gd name="T114" fmla="*/ 13 w 105"/>
                  <a:gd name="T115" fmla="*/ 54 h 123"/>
                  <a:gd name="T116" fmla="*/ 13 w 105"/>
                  <a:gd name="T117" fmla="*/ 61 h 123"/>
                  <a:gd name="T118" fmla="*/ 13 w 105"/>
                  <a:gd name="T119" fmla="*/ 67 h 123"/>
                  <a:gd name="T120" fmla="*/ 7 w 105"/>
                  <a:gd name="T121" fmla="*/ 67 h 123"/>
                  <a:gd name="T122" fmla="*/ 1 w 105"/>
                  <a:gd name="T123" fmla="*/ 69 h 123"/>
                  <a:gd name="T124" fmla="*/ 0 w 105"/>
                  <a:gd name="T125"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 h="123">
                    <a:moveTo>
                      <a:pt x="0" y="75"/>
                    </a:moveTo>
                    <a:lnTo>
                      <a:pt x="0" y="75"/>
                    </a:lnTo>
                    <a:lnTo>
                      <a:pt x="0" y="78"/>
                    </a:lnTo>
                    <a:lnTo>
                      <a:pt x="1" y="81"/>
                    </a:lnTo>
                    <a:lnTo>
                      <a:pt x="4" y="82"/>
                    </a:lnTo>
                    <a:lnTo>
                      <a:pt x="7" y="82"/>
                    </a:lnTo>
                    <a:lnTo>
                      <a:pt x="16" y="82"/>
                    </a:lnTo>
                    <a:lnTo>
                      <a:pt x="16" y="82"/>
                    </a:lnTo>
                    <a:lnTo>
                      <a:pt x="19" y="91"/>
                    </a:lnTo>
                    <a:lnTo>
                      <a:pt x="22" y="99"/>
                    </a:lnTo>
                    <a:lnTo>
                      <a:pt x="28" y="106"/>
                    </a:lnTo>
                    <a:lnTo>
                      <a:pt x="34" y="112"/>
                    </a:lnTo>
                    <a:lnTo>
                      <a:pt x="41" y="117"/>
                    </a:lnTo>
                    <a:lnTo>
                      <a:pt x="48" y="120"/>
                    </a:lnTo>
                    <a:lnTo>
                      <a:pt x="56" y="123"/>
                    </a:lnTo>
                    <a:lnTo>
                      <a:pt x="65" y="123"/>
                    </a:lnTo>
                    <a:lnTo>
                      <a:pt x="65" y="123"/>
                    </a:lnTo>
                    <a:lnTo>
                      <a:pt x="75" y="122"/>
                    </a:lnTo>
                    <a:lnTo>
                      <a:pt x="86" y="119"/>
                    </a:lnTo>
                    <a:lnTo>
                      <a:pt x="95" y="111"/>
                    </a:lnTo>
                    <a:lnTo>
                      <a:pt x="104" y="102"/>
                    </a:lnTo>
                    <a:lnTo>
                      <a:pt x="104" y="102"/>
                    </a:lnTo>
                    <a:lnTo>
                      <a:pt x="105" y="96"/>
                    </a:lnTo>
                    <a:lnTo>
                      <a:pt x="105" y="96"/>
                    </a:lnTo>
                    <a:lnTo>
                      <a:pt x="104" y="93"/>
                    </a:lnTo>
                    <a:lnTo>
                      <a:pt x="102" y="90"/>
                    </a:lnTo>
                    <a:lnTo>
                      <a:pt x="99" y="88"/>
                    </a:lnTo>
                    <a:lnTo>
                      <a:pt x="96" y="88"/>
                    </a:lnTo>
                    <a:lnTo>
                      <a:pt x="96" y="88"/>
                    </a:lnTo>
                    <a:lnTo>
                      <a:pt x="93" y="88"/>
                    </a:lnTo>
                    <a:lnTo>
                      <a:pt x="90" y="91"/>
                    </a:lnTo>
                    <a:lnTo>
                      <a:pt x="90" y="91"/>
                    </a:lnTo>
                    <a:lnTo>
                      <a:pt x="84" y="99"/>
                    </a:lnTo>
                    <a:lnTo>
                      <a:pt x="78" y="103"/>
                    </a:lnTo>
                    <a:lnTo>
                      <a:pt x="72" y="106"/>
                    </a:lnTo>
                    <a:lnTo>
                      <a:pt x="65" y="106"/>
                    </a:lnTo>
                    <a:lnTo>
                      <a:pt x="65" y="106"/>
                    </a:lnTo>
                    <a:lnTo>
                      <a:pt x="56" y="105"/>
                    </a:lnTo>
                    <a:lnTo>
                      <a:pt x="47" y="100"/>
                    </a:lnTo>
                    <a:lnTo>
                      <a:pt x="39" y="93"/>
                    </a:lnTo>
                    <a:lnTo>
                      <a:pt x="34" y="82"/>
                    </a:lnTo>
                    <a:lnTo>
                      <a:pt x="69" y="82"/>
                    </a:lnTo>
                    <a:lnTo>
                      <a:pt x="69" y="82"/>
                    </a:lnTo>
                    <a:lnTo>
                      <a:pt x="72" y="82"/>
                    </a:lnTo>
                    <a:lnTo>
                      <a:pt x="75" y="81"/>
                    </a:lnTo>
                    <a:lnTo>
                      <a:pt x="77" y="78"/>
                    </a:lnTo>
                    <a:lnTo>
                      <a:pt x="77" y="75"/>
                    </a:lnTo>
                    <a:lnTo>
                      <a:pt x="77" y="75"/>
                    </a:lnTo>
                    <a:lnTo>
                      <a:pt x="77" y="72"/>
                    </a:lnTo>
                    <a:lnTo>
                      <a:pt x="75" y="69"/>
                    </a:lnTo>
                    <a:lnTo>
                      <a:pt x="72" y="67"/>
                    </a:lnTo>
                    <a:lnTo>
                      <a:pt x="69" y="67"/>
                    </a:lnTo>
                    <a:lnTo>
                      <a:pt x="31" y="67"/>
                    </a:lnTo>
                    <a:lnTo>
                      <a:pt x="31" y="67"/>
                    </a:lnTo>
                    <a:lnTo>
                      <a:pt x="31" y="61"/>
                    </a:lnTo>
                    <a:lnTo>
                      <a:pt x="31" y="61"/>
                    </a:lnTo>
                    <a:lnTo>
                      <a:pt x="31" y="54"/>
                    </a:lnTo>
                    <a:lnTo>
                      <a:pt x="69" y="54"/>
                    </a:lnTo>
                    <a:lnTo>
                      <a:pt x="69" y="54"/>
                    </a:lnTo>
                    <a:lnTo>
                      <a:pt x="72" y="54"/>
                    </a:lnTo>
                    <a:lnTo>
                      <a:pt x="75" y="52"/>
                    </a:lnTo>
                    <a:lnTo>
                      <a:pt x="77" y="49"/>
                    </a:lnTo>
                    <a:lnTo>
                      <a:pt x="77" y="46"/>
                    </a:lnTo>
                    <a:lnTo>
                      <a:pt x="77" y="46"/>
                    </a:lnTo>
                    <a:lnTo>
                      <a:pt x="77" y="45"/>
                    </a:lnTo>
                    <a:lnTo>
                      <a:pt x="75" y="42"/>
                    </a:lnTo>
                    <a:lnTo>
                      <a:pt x="72" y="40"/>
                    </a:lnTo>
                    <a:lnTo>
                      <a:pt x="69" y="39"/>
                    </a:lnTo>
                    <a:lnTo>
                      <a:pt x="34" y="39"/>
                    </a:lnTo>
                    <a:lnTo>
                      <a:pt x="34" y="39"/>
                    </a:lnTo>
                    <a:lnTo>
                      <a:pt x="41" y="30"/>
                    </a:lnTo>
                    <a:lnTo>
                      <a:pt x="47" y="22"/>
                    </a:lnTo>
                    <a:lnTo>
                      <a:pt x="54" y="18"/>
                    </a:lnTo>
                    <a:lnTo>
                      <a:pt x="63" y="16"/>
                    </a:lnTo>
                    <a:lnTo>
                      <a:pt x="63" y="16"/>
                    </a:lnTo>
                    <a:lnTo>
                      <a:pt x="71" y="18"/>
                    </a:lnTo>
                    <a:lnTo>
                      <a:pt x="77" y="19"/>
                    </a:lnTo>
                    <a:lnTo>
                      <a:pt x="83" y="24"/>
                    </a:lnTo>
                    <a:lnTo>
                      <a:pt x="89" y="31"/>
                    </a:lnTo>
                    <a:lnTo>
                      <a:pt x="89" y="31"/>
                    </a:lnTo>
                    <a:lnTo>
                      <a:pt x="92" y="33"/>
                    </a:lnTo>
                    <a:lnTo>
                      <a:pt x="96" y="34"/>
                    </a:lnTo>
                    <a:lnTo>
                      <a:pt x="96" y="34"/>
                    </a:lnTo>
                    <a:lnTo>
                      <a:pt x="99" y="33"/>
                    </a:lnTo>
                    <a:lnTo>
                      <a:pt x="102" y="31"/>
                    </a:lnTo>
                    <a:lnTo>
                      <a:pt x="104" y="28"/>
                    </a:lnTo>
                    <a:lnTo>
                      <a:pt x="105" y="25"/>
                    </a:lnTo>
                    <a:lnTo>
                      <a:pt x="105" y="25"/>
                    </a:lnTo>
                    <a:lnTo>
                      <a:pt x="104" y="22"/>
                    </a:lnTo>
                    <a:lnTo>
                      <a:pt x="102" y="19"/>
                    </a:lnTo>
                    <a:lnTo>
                      <a:pt x="102" y="19"/>
                    </a:lnTo>
                    <a:lnTo>
                      <a:pt x="95" y="10"/>
                    </a:lnTo>
                    <a:lnTo>
                      <a:pt x="86" y="4"/>
                    </a:lnTo>
                    <a:lnTo>
                      <a:pt x="75" y="1"/>
                    </a:lnTo>
                    <a:lnTo>
                      <a:pt x="63" y="0"/>
                    </a:lnTo>
                    <a:lnTo>
                      <a:pt x="63" y="0"/>
                    </a:lnTo>
                    <a:lnTo>
                      <a:pt x="56" y="1"/>
                    </a:lnTo>
                    <a:lnTo>
                      <a:pt x="48" y="3"/>
                    </a:lnTo>
                    <a:lnTo>
                      <a:pt x="41" y="6"/>
                    </a:lnTo>
                    <a:lnTo>
                      <a:pt x="34" y="10"/>
                    </a:lnTo>
                    <a:lnTo>
                      <a:pt x="28" y="16"/>
                    </a:lnTo>
                    <a:lnTo>
                      <a:pt x="24" y="24"/>
                    </a:lnTo>
                    <a:lnTo>
                      <a:pt x="19" y="31"/>
                    </a:lnTo>
                    <a:lnTo>
                      <a:pt x="16" y="39"/>
                    </a:lnTo>
                    <a:lnTo>
                      <a:pt x="7" y="39"/>
                    </a:lnTo>
                    <a:lnTo>
                      <a:pt x="7" y="39"/>
                    </a:lnTo>
                    <a:lnTo>
                      <a:pt x="4" y="40"/>
                    </a:lnTo>
                    <a:lnTo>
                      <a:pt x="1" y="42"/>
                    </a:lnTo>
                    <a:lnTo>
                      <a:pt x="0" y="43"/>
                    </a:lnTo>
                    <a:lnTo>
                      <a:pt x="0" y="46"/>
                    </a:lnTo>
                    <a:lnTo>
                      <a:pt x="0" y="46"/>
                    </a:lnTo>
                    <a:lnTo>
                      <a:pt x="0" y="49"/>
                    </a:lnTo>
                    <a:lnTo>
                      <a:pt x="1" y="52"/>
                    </a:lnTo>
                    <a:lnTo>
                      <a:pt x="4" y="54"/>
                    </a:lnTo>
                    <a:lnTo>
                      <a:pt x="7" y="54"/>
                    </a:lnTo>
                    <a:lnTo>
                      <a:pt x="13" y="54"/>
                    </a:lnTo>
                    <a:lnTo>
                      <a:pt x="13" y="54"/>
                    </a:lnTo>
                    <a:lnTo>
                      <a:pt x="13" y="61"/>
                    </a:lnTo>
                    <a:lnTo>
                      <a:pt x="13" y="61"/>
                    </a:lnTo>
                    <a:lnTo>
                      <a:pt x="13" y="67"/>
                    </a:lnTo>
                    <a:lnTo>
                      <a:pt x="7" y="67"/>
                    </a:lnTo>
                    <a:lnTo>
                      <a:pt x="7" y="67"/>
                    </a:lnTo>
                    <a:lnTo>
                      <a:pt x="4" y="67"/>
                    </a:lnTo>
                    <a:lnTo>
                      <a:pt x="1" y="69"/>
                    </a:lnTo>
                    <a:lnTo>
                      <a:pt x="0" y="72"/>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431" name="Freeform 453"/>
              <p:cNvSpPr>
                <a:spLocks/>
              </p:cNvSpPr>
              <p:nvPr/>
            </p:nvSpPr>
            <p:spPr bwMode="auto">
              <a:xfrm>
                <a:off x="6172200" y="2528888"/>
                <a:ext cx="84138" cy="98425"/>
              </a:xfrm>
              <a:custGeom>
                <a:avLst/>
                <a:gdLst>
                  <a:gd name="T0" fmla="*/ 0 w 105"/>
                  <a:gd name="T1" fmla="*/ 75 h 123"/>
                  <a:gd name="T2" fmla="*/ 1 w 105"/>
                  <a:gd name="T3" fmla="*/ 81 h 123"/>
                  <a:gd name="T4" fmla="*/ 7 w 105"/>
                  <a:gd name="T5" fmla="*/ 82 h 123"/>
                  <a:gd name="T6" fmla="*/ 16 w 105"/>
                  <a:gd name="T7" fmla="*/ 82 h 123"/>
                  <a:gd name="T8" fmla="*/ 22 w 105"/>
                  <a:gd name="T9" fmla="*/ 99 h 123"/>
                  <a:gd name="T10" fmla="*/ 34 w 105"/>
                  <a:gd name="T11" fmla="*/ 112 h 123"/>
                  <a:gd name="T12" fmla="*/ 48 w 105"/>
                  <a:gd name="T13" fmla="*/ 120 h 123"/>
                  <a:gd name="T14" fmla="*/ 65 w 105"/>
                  <a:gd name="T15" fmla="*/ 123 h 123"/>
                  <a:gd name="T16" fmla="*/ 75 w 105"/>
                  <a:gd name="T17" fmla="*/ 122 h 123"/>
                  <a:gd name="T18" fmla="*/ 95 w 105"/>
                  <a:gd name="T19" fmla="*/ 111 h 123"/>
                  <a:gd name="T20" fmla="*/ 104 w 105"/>
                  <a:gd name="T21" fmla="*/ 102 h 123"/>
                  <a:gd name="T22" fmla="*/ 105 w 105"/>
                  <a:gd name="T23" fmla="*/ 96 h 123"/>
                  <a:gd name="T24" fmla="*/ 102 w 105"/>
                  <a:gd name="T25" fmla="*/ 90 h 123"/>
                  <a:gd name="T26" fmla="*/ 96 w 105"/>
                  <a:gd name="T27" fmla="*/ 88 h 123"/>
                  <a:gd name="T28" fmla="*/ 93 w 105"/>
                  <a:gd name="T29" fmla="*/ 88 h 123"/>
                  <a:gd name="T30" fmla="*/ 90 w 105"/>
                  <a:gd name="T31" fmla="*/ 91 h 123"/>
                  <a:gd name="T32" fmla="*/ 78 w 105"/>
                  <a:gd name="T33" fmla="*/ 103 h 123"/>
                  <a:gd name="T34" fmla="*/ 65 w 105"/>
                  <a:gd name="T35" fmla="*/ 106 h 123"/>
                  <a:gd name="T36" fmla="*/ 56 w 105"/>
                  <a:gd name="T37" fmla="*/ 105 h 123"/>
                  <a:gd name="T38" fmla="*/ 39 w 105"/>
                  <a:gd name="T39" fmla="*/ 93 h 123"/>
                  <a:gd name="T40" fmla="*/ 69 w 105"/>
                  <a:gd name="T41" fmla="*/ 82 h 123"/>
                  <a:gd name="T42" fmla="*/ 72 w 105"/>
                  <a:gd name="T43" fmla="*/ 82 h 123"/>
                  <a:gd name="T44" fmla="*/ 77 w 105"/>
                  <a:gd name="T45" fmla="*/ 78 h 123"/>
                  <a:gd name="T46" fmla="*/ 77 w 105"/>
                  <a:gd name="T47" fmla="*/ 75 h 123"/>
                  <a:gd name="T48" fmla="*/ 75 w 105"/>
                  <a:gd name="T49" fmla="*/ 69 h 123"/>
                  <a:gd name="T50" fmla="*/ 69 w 105"/>
                  <a:gd name="T51" fmla="*/ 67 h 123"/>
                  <a:gd name="T52" fmla="*/ 31 w 105"/>
                  <a:gd name="T53" fmla="*/ 67 h 123"/>
                  <a:gd name="T54" fmla="*/ 31 w 105"/>
                  <a:gd name="T55" fmla="*/ 61 h 123"/>
                  <a:gd name="T56" fmla="*/ 69 w 105"/>
                  <a:gd name="T57" fmla="*/ 54 h 123"/>
                  <a:gd name="T58" fmla="*/ 72 w 105"/>
                  <a:gd name="T59" fmla="*/ 54 h 123"/>
                  <a:gd name="T60" fmla="*/ 77 w 105"/>
                  <a:gd name="T61" fmla="*/ 49 h 123"/>
                  <a:gd name="T62" fmla="*/ 77 w 105"/>
                  <a:gd name="T63" fmla="*/ 46 h 123"/>
                  <a:gd name="T64" fmla="*/ 75 w 105"/>
                  <a:gd name="T65" fmla="*/ 42 h 123"/>
                  <a:gd name="T66" fmla="*/ 69 w 105"/>
                  <a:gd name="T67" fmla="*/ 39 h 123"/>
                  <a:gd name="T68" fmla="*/ 34 w 105"/>
                  <a:gd name="T69" fmla="*/ 39 h 123"/>
                  <a:gd name="T70" fmla="*/ 47 w 105"/>
                  <a:gd name="T71" fmla="*/ 22 h 123"/>
                  <a:gd name="T72" fmla="*/ 63 w 105"/>
                  <a:gd name="T73" fmla="*/ 16 h 123"/>
                  <a:gd name="T74" fmla="*/ 71 w 105"/>
                  <a:gd name="T75" fmla="*/ 18 h 123"/>
                  <a:gd name="T76" fmla="*/ 83 w 105"/>
                  <a:gd name="T77" fmla="*/ 24 h 123"/>
                  <a:gd name="T78" fmla="*/ 89 w 105"/>
                  <a:gd name="T79" fmla="*/ 31 h 123"/>
                  <a:gd name="T80" fmla="*/ 96 w 105"/>
                  <a:gd name="T81" fmla="*/ 34 h 123"/>
                  <a:gd name="T82" fmla="*/ 99 w 105"/>
                  <a:gd name="T83" fmla="*/ 33 h 123"/>
                  <a:gd name="T84" fmla="*/ 104 w 105"/>
                  <a:gd name="T85" fmla="*/ 28 h 123"/>
                  <a:gd name="T86" fmla="*/ 105 w 105"/>
                  <a:gd name="T87" fmla="*/ 25 h 123"/>
                  <a:gd name="T88" fmla="*/ 102 w 105"/>
                  <a:gd name="T89" fmla="*/ 19 h 123"/>
                  <a:gd name="T90" fmla="*/ 95 w 105"/>
                  <a:gd name="T91" fmla="*/ 10 h 123"/>
                  <a:gd name="T92" fmla="*/ 75 w 105"/>
                  <a:gd name="T93" fmla="*/ 1 h 123"/>
                  <a:gd name="T94" fmla="*/ 63 w 105"/>
                  <a:gd name="T95" fmla="*/ 0 h 123"/>
                  <a:gd name="T96" fmla="*/ 48 w 105"/>
                  <a:gd name="T97" fmla="*/ 3 h 123"/>
                  <a:gd name="T98" fmla="*/ 34 w 105"/>
                  <a:gd name="T99" fmla="*/ 10 h 123"/>
                  <a:gd name="T100" fmla="*/ 24 w 105"/>
                  <a:gd name="T101" fmla="*/ 24 h 123"/>
                  <a:gd name="T102" fmla="*/ 16 w 105"/>
                  <a:gd name="T103" fmla="*/ 39 h 123"/>
                  <a:gd name="T104" fmla="*/ 7 w 105"/>
                  <a:gd name="T105" fmla="*/ 39 h 123"/>
                  <a:gd name="T106" fmla="*/ 1 w 105"/>
                  <a:gd name="T107" fmla="*/ 42 h 123"/>
                  <a:gd name="T108" fmla="*/ 0 w 105"/>
                  <a:gd name="T109" fmla="*/ 46 h 123"/>
                  <a:gd name="T110" fmla="*/ 0 w 105"/>
                  <a:gd name="T111" fmla="*/ 49 h 123"/>
                  <a:gd name="T112" fmla="*/ 4 w 105"/>
                  <a:gd name="T113" fmla="*/ 54 h 123"/>
                  <a:gd name="T114" fmla="*/ 13 w 105"/>
                  <a:gd name="T115" fmla="*/ 54 h 123"/>
                  <a:gd name="T116" fmla="*/ 13 w 105"/>
                  <a:gd name="T117" fmla="*/ 61 h 123"/>
                  <a:gd name="T118" fmla="*/ 13 w 105"/>
                  <a:gd name="T119" fmla="*/ 67 h 123"/>
                  <a:gd name="T120" fmla="*/ 7 w 105"/>
                  <a:gd name="T121" fmla="*/ 67 h 123"/>
                  <a:gd name="T122" fmla="*/ 1 w 105"/>
                  <a:gd name="T123" fmla="*/ 69 h 123"/>
                  <a:gd name="T124" fmla="*/ 0 w 105"/>
                  <a:gd name="T125"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 h="123">
                    <a:moveTo>
                      <a:pt x="0" y="75"/>
                    </a:moveTo>
                    <a:lnTo>
                      <a:pt x="0" y="75"/>
                    </a:lnTo>
                    <a:lnTo>
                      <a:pt x="0" y="78"/>
                    </a:lnTo>
                    <a:lnTo>
                      <a:pt x="1" y="81"/>
                    </a:lnTo>
                    <a:lnTo>
                      <a:pt x="4" y="82"/>
                    </a:lnTo>
                    <a:lnTo>
                      <a:pt x="7" y="82"/>
                    </a:lnTo>
                    <a:lnTo>
                      <a:pt x="16" y="82"/>
                    </a:lnTo>
                    <a:lnTo>
                      <a:pt x="16" y="82"/>
                    </a:lnTo>
                    <a:lnTo>
                      <a:pt x="19" y="91"/>
                    </a:lnTo>
                    <a:lnTo>
                      <a:pt x="22" y="99"/>
                    </a:lnTo>
                    <a:lnTo>
                      <a:pt x="28" y="106"/>
                    </a:lnTo>
                    <a:lnTo>
                      <a:pt x="34" y="112"/>
                    </a:lnTo>
                    <a:lnTo>
                      <a:pt x="41" y="117"/>
                    </a:lnTo>
                    <a:lnTo>
                      <a:pt x="48" y="120"/>
                    </a:lnTo>
                    <a:lnTo>
                      <a:pt x="56" y="123"/>
                    </a:lnTo>
                    <a:lnTo>
                      <a:pt x="65" y="123"/>
                    </a:lnTo>
                    <a:lnTo>
                      <a:pt x="65" y="123"/>
                    </a:lnTo>
                    <a:lnTo>
                      <a:pt x="75" y="122"/>
                    </a:lnTo>
                    <a:lnTo>
                      <a:pt x="86" y="119"/>
                    </a:lnTo>
                    <a:lnTo>
                      <a:pt x="95" y="111"/>
                    </a:lnTo>
                    <a:lnTo>
                      <a:pt x="104" y="102"/>
                    </a:lnTo>
                    <a:lnTo>
                      <a:pt x="104" y="102"/>
                    </a:lnTo>
                    <a:lnTo>
                      <a:pt x="105" y="96"/>
                    </a:lnTo>
                    <a:lnTo>
                      <a:pt x="105" y="96"/>
                    </a:lnTo>
                    <a:lnTo>
                      <a:pt x="104" y="93"/>
                    </a:lnTo>
                    <a:lnTo>
                      <a:pt x="102" y="90"/>
                    </a:lnTo>
                    <a:lnTo>
                      <a:pt x="99" y="88"/>
                    </a:lnTo>
                    <a:lnTo>
                      <a:pt x="96" y="88"/>
                    </a:lnTo>
                    <a:lnTo>
                      <a:pt x="96" y="88"/>
                    </a:lnTo>
                    <a:lnTo>
                      <a:pt x="93" y="88"/>
                    </a:lnTo>
                    <a:lnTo>
                      <a:pt x="90" y="91"/>
                    </a:lnTo>
                    <a:lnTo>
                      <a:pt x="90" y="91"/>
                    </a:lnTo>
                    <a:lnTo>
                      <a:pt x="84" y="99"/>
                    </a:lnTo>
                    <a:lnTo>
                      <a:pt x="78" y="103"/>
                    </a:lnTo>
                    <a:lnTo>
                      <a:pt x="72" y="106"/>
                    </a:lnTo>
                    <a:lnTo>
                      <a:pt x="65" y="106"/>
                    </a:lnTo>
                    <a:lnTo>
                      <a:pt x="65" y="106"/>
                    </a:lnTo>
                    <a:lnTo>
                      <a:pt x="56" y="105"/>
                    </a:lnTo>
                    <a:lnTo>
                      <a:pt x="47" y="100"/>
                    </a:lnTo>
                    <a:lnTo>
                      <a:pt x="39" y="93"/>
                    </a:lnTo>
                    <a:lnTo>
                      <a:pt x="34" y="82"/>
                    </a:lnTo>
                    <a:lnTo>
                      <a:pt x="69" y="82"/>
                    </a:lnTo>
                    <a:lnTo>
                      <a:pt x="69" y="82"/>
                    </a:lnTo>
                    <a:lnTo>
                      <a:pt x="72" y="82"/>
                    </a:lnTo>
                    <a:lnTo>
                      <a:pt x="75" y="81"/>
                    </a:lnTo>
                    <a:lnTo>
                      <a:pt x="77" y="78"/>
                    </a:lnTo>
                    <a:lnTo>
                      <a:pt x="77" y="75"/>
                    </a:lnTo>
                    <a:lnTo>
                      <a:pt x="77" y="75"/>
                    </a:lnTo>
                    <a:lnTo>
                      <a:pt x="77" y="72"/>
                    </a:lnTo>
                    <a:lnTo>
                      <a:pt x="75" y="69"/>
                    </a:lnTo>
                    <a:lnTo>
                      <a:pt x="72" y="67"/>
                    </a:lnTo>
                    <a:lnTo>
                      <a:pt x="69" y="67"/>
                    </a:lnTo>
                    <a:lnTo>
                      <a:pt x="31" y="67"/>
                    </a:lnTo>
                    <a:lnTo>
                      <a:pt x="31" y="67"/>
                    </a:lnTo>
                    <a:lnTo>
                      <a:pt x="31" y="61"/>
                    </a:lnTo>
                    <a:lnTo>
                      <a:pt x="31" y="61"/>
                    </a:lnTo>
                    <a:lnTo>
                      <a:pt x="31" y="54"/>
                    </a:lnTo>
                    <a:lnTo>
                      <a:pt x="69" y="54"/>
                    </a:lnTo>
                    <a:lnTo>
                      <a:pt x="69" y="54"/>
                    </a:lnTo>
                    <a:lnTo>
                      <a:pt x="72" y="54"/>
                    </a:lnTo>
                    <a:lnTo>
                      <a:pt x="75" y="52"/>
                    </a:lnTo>
                    <a:lnTo>
                      <a:pt x="77" y="49"/>
                    </a:lnTo>
                    <a:lnTo>
                      <a:pt x="77" y="46"/>
                    </a:lnTo>
                    <a:lnTo>
                      <a:pt x="77" y="46"/>
                    </a:lnTo>
                    <a:lnTo>
                      <a:pt x="77" y="45"/>
                    </a:lnTo>
                    <a:lnTo>
                      <a:pt x="75" y="42"/>
                    </a:lnTo>
                    <a:lnTo>
                      <a:pt x="72" y="40"/>
                    </a:lnTo>
                    <a:lnTo>
                      <a:pt x="69" y="39"/>
                    </a:lnTo>
                    <a:lnTo>
                      <a:pt x="34" y="39"/>
                    </a:lnTo>
                    <a:lnTo>
                      <a:pt x="34" y="39"/>
                    </a:lnTo>
                    <a:lnTo>
                      <a:pt x="41" y="30"/>
                    </a:lnTo>
                    <a:lnTo>
                      <a:pt x="47" y="22"/>
                    </a:lnTo>
                    <a:lnTo>
                      <a:pt x="54" y="18"/>
                    </a:lnTo>
                    <a:lnTo>
                      <a:pt x="63" y="16"/>
                    </a:lnTo>
                    <a:lnTo>
                      <a:pt x="63" y="16"/>
                    </a:lnTo>
                    <a:lnTo>
                      <a:pt x="71" y="18"/>
                    </a:lnTo>
                    <a:lnTo>
                      <a:pt x="77" y="19"/>
                    </a:lnTo>
                    <a:lnTo>
                      <a:pt x="83" y="24"/>
                    </a:lnTo>
                    <a:lnTo>
                      <a:pt x="89" y="31"/>
                    </a:lnTo>
                    <a:lnTo>
                      <a:pt x="89" y="31"/>
                    </a:lnTo>
                    <a:lnTo>
                      <a:pt x="92" y="33"/>
                    </a:lnTo>
                    <a:lnTo>
                      <a:pt x="96" y="34"/>
                    </a:lnTo>
                    <a:lnTo>
                      <a:pt x="96" y="34"/>
                    </a:lnTo>
                    <a:lnTo>
                      <a:pt x="99" y="33"/>
                    </a:lnTo>
                    <a:lnTo>
                      <a:pt x="102" y="31"/>
                    </a:lnTo>
                    <a:lnTo>
                      <a:pt x="104" y="28"/>
                    </a:lnTo>
                    <a:lnTo>
                      <a:pt x="105" y="25"/>
                    </a:lnTo>
                    <a:lnTo>
                      <a:pt x="105" y="25"/>
                    </a:lnTo>
                    <a:lnTo>
                      <a:pt x="104" y="22"/>
                    </a:lnTo>
                    <a:lnTo>
                      <a:pt x="102" y="19"/>
                    </a:lnTo>
                    <a:lnTo>
                      <a:pt x="102" y="19"/>
                    </a:lnTo>
                    <a:lnTo>
                      <a:pt x="95" y="10"/>
                    </a:lnTo>
                    <a:lnTo>
                      <a:pt x="86" y="4"/>
                    </a:lnTo>
                    <a:lnTo>
                      <a:pt x="75" y="1"/>
                    </a:lnTo>
                    <a:lnTo>
                      <a:pt x="63" y="0"/>
                    </a:lnTo>
                    <a:lnTo>
                      <a:pt x="63" y="0"/>
                    </a:lnTo>
                    <a:lnTo>
                      <a:pt x="56" y="1"/>
                    </a:lnTo>
                    <a:lnTo>
                      <a:pt x="48" y="3"/>
                    </a:lnTo>
                    <a:lnTo>
                      <a:pt x="41" y="6"/>
                    </a:lnTo>
                    <a:lnTo>
                      <a:pt x="34" y="10"/>
                    </a:lnTo>
                    <a:lnTo>
                      <a:pt x="28" y="16"/>
                    </a:lnTo>
                    <a:lnTo>
                      <a:pt x="24" y="24"/>
                    </a:lnTo>
                    <a:lnTo>
                      <a:pt x="19" y="31"/>
                    </a:lnTo>
                    <a:lnTo>
                      <a:pt x="16" y="39"/>
                    </a:lnTo>
                    <a:lnTo>
                      <a:pt x="7" y="39"/>
                    </a:lnTo>
                    <a:lnTo>
                      <a:pt x="7" y="39"/>
                    </a:lnTo>
                    <a:lnTo>
                      <a:pt x="4" y="40"/>
                    </a:lnTo>
                    <a:lnTo>
                      <a:pt x="1" y="42"/>
                    </a:lnTo>
                    <a:lnTo>
                      <a:pt x="0" y="43"/>
                    </a:lnTo>
                    <a:lnTo>
                      <a:pt x="0" y="46"/>
                    </a:lnTo>
                    <a:lnTo>
                      <a:pt x="0" y="46"/>
                    </a:lnTo>
                    <a:lnTo>
                      <a:pt x="0" y="49"/>
                    </a:lnTo>
                    <a:lnTo>
                      <a:pt x="1" y="52"/>
                    </a:lnTo>
                    <a:lnTo>
                      <a:pt x="4" y="54"/>
                    </a:lnTo>
                    <a:lnTo>
                      <a:pt x="7" y="54"/>
                    </a:lnTo>
                    <a:lnTo>
                      <a:pt x="13" y="54"/>
                    </a:lnTo>
                    <a:lnTo>
                      <a:pt x="13" y="54"/>
                    </a:lnTo>
                    <a:lnTo>
                      <a:pt x="13" y="61"/>
                    </a:lnTo>
                    <a:lnTo>
                      <a:pt x="13" y="61"/>
                    </a:lnTo>
                    <a:lnTo>
                      <a:pt x="13" y="67"/>
                    </a:lnTo>
                    <a:lnTo>
                      <a:pt x="7" y="67"/>
                    </a:lnTo>
                    <a:lnTo>
                      <a:pt x="7" y="67"/>
                    </a:lnTo>
                    <a:lnTo>
                      <a:pt x="4" y="67"/>
                    </a:lnTo>
                    <a:lnTo>
                      <a:pt x="1" y="69"/>
                    </a:lnTo>
                    <a:lnTo>
                      <a:pt x="0" y="72"/>
                    </a:lnTo>
                    <a:lnTo>
                      <a:pt x="0" y="7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432" name="Freeform 454"/>
              <p:cNvSpPr>
                <a:spLocks noEditPoints="1"/>
              </p:cNvSpPr>
              <p:nvPr/>
            </p:nvSpPr>
            <p:spPr bwMode="auto">
              <a:xfrm>
                <a:off x="6059488" y="2478088"/>
                <a:ext cx="314325" cy="196850"/>
              </a:xfrm>
              <a:custGeom>
                <a:avLst/>
                <a:gdLst>
                  <a:gd name="T0" fmla="*/ 338 w 396"/>
                  <a:gd name="T1" fmla="*/ 228 h 247"/>
                  <a:gd name="T2" fmla="*/ 342 w 396"/>
                  <a:gd name="T3" fmla="*/ 213 h 247"/>
                  <a:gd name="T4" fmla="*/ 351 w 396"/>
                  <a:gd name="T5" fmla="*/ 201 h 247"/>
                  <a:gd name="T6" fmla="*/ 363 w 396"/>
                  <a:gd name="T7" fmla="*/ 192 h 247"/>
                  <a:gd name="T8" fmla="*/ 377 w 396"/>
                  <a:gd name="T9" fmla="*/ 187 h 247"/>
                  <a:gd name="T10" fmla="*/ 338 w 396"/>
                  <a:gd name="T11" fmla="*/ 228 h 247"/>
                  <a:gd name="T12" fmla="*/ 20 w 396"/>
                  <a:gd name="T13" fmla="*/ 187 h 247"/>
                  <a:gd name="T14" fmla="*/ 35 w 396"/>
                  <a:gd name="T15" fmla="*/ 193 h 247"/>
                  <a:gd name="T16" fmla="*/ 45 w 396"/>
                  <a:gd name="T17" fmla="*/ 202 h 247"/>
                  <a:gd name="T18" fmla="*/ 54 w 396"/>
                  <a:gd name="T19" fmla="*/ 214 h 247"/>
                  <a:gd name="T20" fmla="*/ 60 w 396"/>
                  <a:gd name="T21" fmla="*/ 228 h 247"/>
                  <a:gd name="T22" fmla="*/ 20 w 396"/>
                  <a:gd name="T23" fmla="*/ 187 h 247"/>
                  <a:gd name="T24" fmla="*/ 371 w 396"/>
                  <a:gd name="T25" fmla="*/ 0 h 247"/>
                  <a:gd name="T26" fmla="*/ 366 w 396"/>
                  <a:gd name="T27" fmla="*/ 2 h 247"/>
                  <a:gd name="T28" fmla="*/ 360 w 396"/>
                  <a:gd name="T29" fmla="*/ 6 h 247"/>
                  <a:gd name="T30" fmla="*/ 360 w 396"/>
                  <a:gd name="T31" fmla="*/ 11 h 247"/>
                  <a:gd name="T32" fmla="*/ 363 w 396"/>
                  <a:gd name="T33" fmla="*/ 18 h 247"/>
                  <a:gd name="T34" fmla="*/ 371 w 396"/>
                  <a:gd name="T35" fmla="*/ 21 h 247"/>
                  <a:gd name="T36" fmla="*/ 377 w 396"/>
                  <a:gd name="T37" fmla="*/ 62 h 247"/>
                  <a:gd name="T38" fmla="*/ 365 w 396"/>
                  <a:gd name="T39" fmla="*/ 58 h 247"/>
                  <a:gd name="T40" fmla="*/ 347 w 396"/>
                  <a:gd name="T41" fmla="*/ 44 h 247"/>
                  <a:gd name="T42" fmla="*/ 341 w 396"/>
                  <a:gd name="T43" fmla="*/ 32 h 247"/>
                  <a:gd name="T44" fmla="*/ 335 w 396"/>
                  <a:gd name="T45" fmla="*/ 27 h 247"/>
                  <a:gd name="T46" fmla="*/ 327 w 396"/>
                  <a:gd name="T47" fmla="*/ 27 h 247"/>
                  <a:gd name="T48" fmla="*/ 324 w 396"/>
                  <a:gd name="T49" fmla="*/ 29 h 247"/>
                  <a:gd name="T50" fmla="*/ 321 w 396"/>
                  <a:gd name="T51" fmla="*/ 36 h 247"/>
                  <a:gd name="T52" fmla="*/ 323 w 396"/>
                  <a:gd name="T53" fmla="*/ 41 h 247"/>
                  <a:gd name="T54" fmla="*/ 332 w 396"/>
                  <a:gd name="T55" fmla="*/ 56 h 247"/>
                  <a:gd name="T56" fmla="*/ 344 w 396"/>
                  <a:gd name="T57" fmla="*/ 68 h 247"/>
                  <a:gd name="T58" fmla="*/ 360 w 396"/>
                  <a:gd name="T59" fmla="*/ 77 h 247"/>
                  <a:gd name="T60" fmla="*/ 377 w 396"/>
                  <a:gd name="T61" fmla="*/ 82 h 247"/>
                  <a:gd name="T62" fmla="*/ 377 w 396"/>
                  <a:gd name="T63" fmla="*/ 167 h 247"/>
                  <a:gd name="T64" fmla="*/ 354 w 396"/>
                  <a:gd name="T65" fmla="*/ 173 h 247"/>
                  <a:gd name="T66" fmla="*/ 338 w 396"/>
                  <a:gd name="T67" fmla="*/ 187 h 247"/>
                  <a:gd name="T68" fmla="*/ 324 w 396"/>
                  <a:gd name="T69" fmla="*/ 205 h 247"/>
                  <a:gd name="T70" fmla="*/ 317 w 396"/>
                  <a:gd name="T71" fmla="*/ 228 h 247"/>
                  <a:gd name="T72" fmla="*/ 80 w 396"/>
                  <a:gd name="T73" fmla="*/ 228 h 247"/>
                  <a:gd name="T74" fmla="*/ 74 w 396"/>
                  <a:gd name="T75" fmla="*/ 205 h 247"/>
                  <a:gd name="T76" fmla="*/ 60 w 396"/>
                  <a:gd name="T77" fmla="*/ 187 h 247"/>
                  <a:gd name="T78" fmla="*/ 42 w 396"/>
                  <a:gd name="T79" fmla="*/ 175 h 247"/>
                  <a:gd name="T80" fmla="*/ 20 w 396"/>
                  <a:gd name="T81" fmla="*/ 167 h 247"/>
                  <a:gd name="T82" fmla="*/ 20 w 396"/>
                  <a:gd name="T83" fmla="*/ 127 h 247"/>
                  <a:gd name="T84" fmla="*/ 17 w 396"/>
                  <a:gd name="T85" fmla="*/ 119 h 247"/>
                  <a:gd name="T86" fmla="*/ 9 w 396"/>
                  <a:gd name="T87" fmla="*/ 116 h 247"/>
                  <a:gd name="T88" fmla="*/ 6 w 396"/>
                  <a:gd name="T89" fmla="*/ 118 h 247"/>
                  <a:gd name="T90" fmla="*/ 0 w 396"/>
                  <a:gd name="T91" fmla="*/ 122 h 247"/>
                  <a:gd name="T92" fmla="*/ 0 w 396"/>
                  <a:gd name="T93" fmla="*/ 238 h 247"/>
                  <a:gd name="T94" fmla="*/ 0 w 396"/>
                  <a:gd name="T95" fmla="*/ 241 h 247"/>
                  <a:gd name="T96" fmla="*/ 6 w 396"/>
                  <a:gd name="T97" fmla="*/ 247 h 247"/>
                  <a:gd name="T98" fmla="*/ 386 w 396"/>
                  <a:gd name="T99" fmla="*/ 247 h 247"/>
                  <a:gd name="T100" fmla="*/ 390 w 396"/>
                  <a:gd name="T101" fmla="*/ 247 h 247"/>
                  <a:gd name="T102" fmla="*/ 395 w 396"/>
                  <a:gd name="T103" fmla="*/ 241 h 247"/>
                  <a:gd name="T104" fmla="*/ 396 w 396"/>
                  <a:gd name="T105" fmla="*/ 11 h 247"/>
                  <a:gd name="T106" fmla="*/ 395 w 396"/>
                  <a:gd name="T107" fmla="*/ 6 h 247"/>
                  <a:gd name="T108" fmla="*/ 390 w 396"/>
                  <a:gd name="T109" fmla="*/ 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6" h="247">
                    <a:moveTo>
                      <a:pt x="338" y="228"/>
                    </a:moveTo>
                    <a:lnTo>
                      <a:pt x="338" y="228"/>
                    </a:lnTo>
                    <a:lnTo>
                      <a:pt x="339" y="220"/>
                    </a:lnTo>
                    <a:lnTo>
                      <a:pt x="342" y="213"/>
                    </a:lnTo>
                    <a:lnTo>
                      <a:pt x="347" y="207"/>
                    </a:lnTo>
                    <a:lnTo>
                      <a:pt x="351" y="201"/>
                    </a:lnTo>
                    <a:lnTo>
                      <a:pt x="356" y="196"/>
                    </a:lnTo>
                    <a:lnTo>
                      <a:pt x="363" y="192"/>
                    </a:lnTo>
                    <a:lnTo>
                      <a:pt x="369" y="189"/>
                    </a:lnTo>
                    <a:lnTo>
                      <a:pt x="377" y="187"/>
                    </a:lnTo>
                    <a:lnTo>
                      <a:pt x="377" y="228"/>
                    </a:lnTo>
                    <a:lnTo>
                      <a:pt x="338" y="228"/>
                    </a:lnTo>
                    <a:close/>
                    <a:moveTo>
                      <a:pt x="20" y="187"/>
                    </a:moveTo>
                    <a:lnTo>
                      <a:pt x="20" y="187"/>
                    </a:lnTo>
                    <a:lnTo>
                      <a:pt x="27" y="190"/>
                    </a:lnTo>
                    <a:lnTo>
                      <a:pt x="35" y="193"/>
                    </a:lnTo>
                    <a:lnTo>
                      <a:pt x="41" y="196"/>
                    </a:lnTo>
                    <a:lnTo>
                      <a:pt x="45" y="202"/>
                    </a:lnTo>
                    <a:lnTo>
                      <a:pt x="51" y="207"/>
                    </a:lnTo>
                    <a:lnTo>
                      <a:pt x="54" y="214"/>
                    </a:lnTo>
                    <a:lnTo>
                      <a:pt x="57" y="220"/>
                    </a:lnTo>
                    <a:lnTo>
                      <a:pt x="60" y="228"/>
                    </a:lnTo>
                    <a:lnTo>
                      <a:pt x="20" y="228"/>
                    </a:lnTo>
                    <a:lnTo>
                      <a:pt x="20" y="187"/>
                    </a:lnTo>
                    <a:close/>
                    <a:moveTo>
                      <a:pt x="386" y="0"/>
                    </a:moveTo>
                    <a:lnTo>
                      <a:pt x="371" y="0"/>
                    </a:lnTo>
                    <a:lnTo>
                      <a:pt x="371" y="0"/>
                    </a:lnTo>
                    <a:lnTo>
                      <a:pt x="366" y="2"/>
                    </a:lnTo>
                    <a:lnTo>
                      <a:pt x="363" y="3"/>
                    </a:lnTo>
                    <a:lnTo>
                      <a:pt x="360" y="6"/>
                    </a:lnTo>
                    <a:lnTo>
                      <a:pt x="360" y="11"/>
                    </a:lnTo>
                    <a:lnTo>
                      <a:pt x="360" y="11"/>
                    </a:lnTo>
                    <a:lnTo>
                      <a:pt x="360" y="15"/>
                    </a:lnTo>
                    <a:lnTo>
                      <a:pt x="363" y="18"/>
                    </a:lnTo>
                    <a:lnTo>
                      <a:pt x="366" y="20"/>
                    </a:lnTo>
                    <a:lnTo>
                      <a:pt x="371" y="21"/>
                    </a:lnTo>
                    <a:lnTo>
                      <a:pt x="377" y="21"/>
                    </a:lnTo>
                    <a:lnTo>
                      <a:pt x="377" y="62"/>
                    </a:lnTo>
                    <a:lnTo>
                      <a:pt x="377" y="62"/>
                    </a:lnTo>
                    <a:lnTo>
                      <a:pt x="365" y="58"/>
                    </a:lnTo>
                    <a:lnTo>
                      <a:pt x="356" y="51"/>
                    </a:lnTo>
                    <a:lnTo>
                      <a:pt x="347" y="44"/>
                    </a:lnTo>
                    <a:lnTo>
                      <a:pt x="341" y="32"/>
                    </a:lnTo>
                    <a:lnTo>
                      <a:pt x="341" y="32"/>
                    </a:lnTo>
                    <a:lnTo>
                      <a:pt x="339" y="29"/>
                    </a:lnTo>
                    <a:lnTo>
                      <a:pt x="335" y="27"/>
                    </a:lnTo>
                    <a:lnTo>
                      <a:pt x="332" y="26"/>
                    </a:lnTo>
                    <a:lnTo>
                      <a:pt x="327" y="27"/>
                    </a:lnTo>
                    <a:lnTo>
                      <a:pt x="327" y="27"/>
                    </a:lnTo>
                    <a:lnTo>
                      <a:pt x="324" y="29"/>
                    </a:lnTo>
                    <a:lnTo>
                      <a:pt x="323" y="33"/>
                    </a:lnTo>
                    <a:lnTo>
                      <a:pt x="321" y="36"/>
                    </a:lnTo>
                    <a:lnTo>
                      <a:pt x="323" y="41"/>
                    </a:lnTo>
                    <a:lnTo>
                      <a:pt x="323" y="41"/>
                    </a:lnTo>
                    <a:lnTo>
                      <a:pt x="327" y="48"/>
                    </a:lnTo>
                    <a:lnTo>
                      <a:pt x="332" y="56"/>
                    </a:lnTo>
                    <a:lnTo>
                      <a:pt x="338" y="64"/>
                    </a:lnTo>
                    <a:lnTo>
                      <a:pt x="344" y="68"/>
                    </a:lnTo>
                    <a:lnTo>
                      <a:pt x="351" y="74"/>
                    </a:lnTo>
                    <a:lnTo>
                      <a:pt x="360" y="77"/>
                    </a:lnTo>
                    <a:lnTo>
                      <a:pt x="368" y="80"/>
                    </a:lnTo>
                    <a:lnTo>
                      <a:pt x="377" y="82"/>
                    </a:lnTo>
                    <a:lnTo>
                      <a:pt x="377" y="167"/>
                    </a:lnTo>
                    <a:lnTo>
                      <a:pt x="377" y="167"/>
                    </a:lnTo>
                    <a:lnTo>
                      <a:pt x="365" y="169"/>
                    </a:lnTo>
                    <a:lnTo>
                      <a:pt x="354" y="173"/>
                    </a:lnTo>
                    <a:lnTo>
                      <a:pt x="345" y="179"/>
                    </a:lnTo>
                    <a:lnTo>
                      <a:pt x="338" y="187"/>
                    </a:lnTo>
                    <a:lnTo>
                      <a:pt x="330" y="195"/>
                    </a:lnTo>
                    <a:lnTo>
                      <a:pt x="324" y="205"/>
                    </a:lnTo>
                    <a:lnTo>
                      <a:pt x="320" y="216"/>
                    </a:lnTo>
                    <a:lnTo>
                      <a:pt x="317" y="228"/>
                    </a:lnTo>
                    <a:lnTo>
                      <a:pt x="80" y="228"/>
                    </a:lnTo>
                    <a:lnTo>
                      <a:pt x="80" y="228"/>
                    </a:lnTo>
                    <a:lnTo>
                      <a:pt x="77" y="216"/>
                    </a:lnTo>
                    <a:lnTo>
                      <a:pt x="74" y="205"/>
                    </a:lnTo>
                    <a:lnTo>
                      <a:pt x="68" y="196"/>
                    </a:lnTo>
                    <a:lnTo>
                      <a:pt x="60" y="187"/>
                    </a:lnTo>
                    <a:lnTo>
                      <a:pt x="51" y="179"/>
                    </a:lnTo>
                    <a:lnTo>
                      <a:pt x="42" y="175"/>
                    </a:lnTo>
                    <a:lnTo>
                      <a:pt x="32" y="170"/>
                    </a:lnTo>
                    <a:lnTo>
                      <a:pt x="20" y="167"/>
                    </a:lnTo>
                    <a:lnTo>
                      <a:pt x="20" y="127"/>
                    </a:lnTo>
                    <a:lnTo>
                      <a:pt x="20" y="127"/>
                    </a:lnTo>
                    <a:lnTo>
                      <a:pt x="20" y="122"/>
                    </a:lnTo>
                    <a:lnTo>
                      <a:pt x="17" y="119"/>
                    </a:lnTo>
                    <a:lnTo>
                      <a:pt x="14" y="118"/>
                    </a:lnTo>
                    <a:lnTo>
                      <a:pt x="9" y="116"/>
                    </a:lnTo>
                    <a:lnTo>
                      <a:pt x="9" y="116"/>
                    </a:lnTo>
                    <a:lnTo>
                      <a:pt x="6" y="118"/>
                    </a:lnTo>
                    <a:lnTo>
                      <a:pt x="3" y="119"/>
                    </a:lnTo>
                    <a:lnTo>
                      <a:pt x="0" y="122"/>
                    </a:lnTo>
                    <a:lnTo>
                      <a:pt x="0" y="127"/>
                    </a:lnTo>
                    <a:lnTo>
                      <a:pt x="0" y="238"/>
                    </a:lnTo>
                    <a:lnTo>
                      <a:pt x="0" y="238"/>
                    </a:lnTo>
                    <a:lnTo>
                      <a:pt x="0" y="241"/>
                    </a:lnTo>
                    <a:lnTo>
                      <a:pt x="3" y="244"/>
                    </a:lnTo>
                    <a:lnTo>
                      <a:pt x="6" y="247"/>
                    </a:lnTo>
                    <a:lnTo>
                      <a:pt x="9" y="247"/>
                    </a:lnTo>
                    <a:lnTo>
                      <a:pt x="386" y="247"/>
                    </a:lnTo>
                    <a:lnTo>
                      <a:pt x="386" y="247"/>
                    </a:lnTo>
                    <a:lnTo>
                      <a:pt x="390" y="247"/>
                    </a:lnTo>
                    <a:lnTo>
                      <a:pt x="393" y="244"/>
                    </a:lnTo>
                    <a:lnTo>
                      <a:pt x="395" y="241"/>
                    </a:lnTo>
                    <a:lnTo>
                      <a:pt x="396" y="238"/>
                    </a:lnTo>
                    <a:lnTo>
                      <a:pt x="396" y="11"/>
                    </a:lnTo>
                    <a:lnTo>
                      <a:pt x="396" y="11"/>
                    </a:lnTo>
                    <a:lnTo>
                      <a:pt x="395" y="6"/>
                    </a:lnTo>
                    <a:lnTo>
                      <a:pt x="393" y="3"/>
                    </a:lnTo>
                    <a:lnTo>
                      <a:pt x="390" y="2"/>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grpSp>
        <p:grpSp>
          <p:nvGrpSpPr>
            <p:cNvPr id="298" name="Group 297"/>
            <p:cNvGrpSpPr/>
            <p:nvPr/>
          </p:nvGrpSpPr>
          <p:grpSpPr>
            <a:xfrm>
              <a:off x="11189383" y="4277712"/>
              <a:ext cx="185304" cy="172017"/>
              <a:chOff x="5981700" y="2290763"/>
              <a:chExt cx="392113" cy="384175"/>
            </a:xfrm>
            <a:solidFill>
              <a:schemeClr val="bg1"/>
            </a:solidFill>
          </p:grpSpPr>
          <p:sp>
            <p:nvSpPr>
              <p:cNvPr id="423" name="Freeform 441"/>
              <p:cNvSpPr>
                <a:spLocks noEditPoints="1"/>
              </p:cNvSpPr>
              <p:nvPr/>
            </p:nvSpPr>
            <p:spPr bwMode="auto">
              <a:xfrm>
                <a:off x="6119813" y="2373313"/>
                <a:ext cx="77788" cy="112713"/>
              </a:xfrm>
              <a:custGeom>
                <a:avLst/>
                <a:gdLst>
                  <a:gd name="T0" fmla="*/ 60 w 99"/>
                  <a:gd name="T1" fmla="*/ 75 h 141"/>
                  <a:gd name="T2" fmla="*/ 60 w 99"/>
                  <a:gd name="T3" fmla="*/ 75 h 141"/>
                  <a:gd name="T4" fmla="*/ 75 w 99"/>
                  <a:gd name="T5" fmla="*/ 78 h 141"/>
                  <a:gd name="T6" fmla="*/ 81 w 99"/>
                  <a:gd name="T7" fmla="*/ 87 h 141"/>
                  <a:gd name="T8" fmla="*/ 82 w 99"/>
                  <a:gd name="T9" fmla="*/ 93 h 141"/>
                  <a:gd name="T10" fmla="*/ 75 w 99"/>
                  <a:gd name="T11" fmla="*/ 104 h 141"/>
                  <a:gd name="T12" fmla="*/ 39 w 99"/>
                  <a:gd name="T13" fmla="*/ 58 h 141"/>
                  <a:gd name="T14" fmla="*/ 30 w 99"/>
                  <a:gd name="T15" fmla="*/ 58 h 141"/>
                  <a:gd name="T16" fmla="*/ 21 w 99"/>
                  <a:gd name="T17" fmla="*/ 52 h 141"/>
                  <a:gd name="T18" fmla="*/ 18 w 99"/>
                  <a:gd name="T19" fmla="*/ 48 h 141"/>
                  <a:gd name="T20" fmla="*/ 19 w 99"/>
                  <a:gd name="T21" fmla="*/ 36 h 141"/>
                  <a:gd name="T22" fmla="*/ 30 w 99"/>
                  <a:gd name="T23" fmla="*/ 27 h 141"/>
                  <a:gd name="T24" fmla="*/ 54 w 99"/>
                  <a:gd name="T25" fmla="*/ 58 h 141"/>
                  <a:gd name="T26" fmla="*/ 45 w 99"/>
                  <a:gd name="T27" fmla="*/ 24 h 141"/>
                  <a:gd name="T28" fmla="*/ 63 w 99"/>
                  <a:gd name="T29" fmla="*/ 27 h 141"/>
                  <a:gd name="T30" fmla="*/ 66 w 99"/>
                  <a:gd name="T31" fmla="*/ 28 h 141"/>
                  <a:gd name="T32" fmla="*/ 69 w 99"/>
                  <a:gd name="T33" fmla="*/ 27 h 141"/>
                  <a:gd name="T34" fmla="*/ 73 w 99"/>
                  <a:gd name="T35" fmla="*/ 24 h 141"/>
                  <a:gd name="T36" fmla="*/ 75 w 99"/>
                  <a:gd name="T37" fmla="*/ 21 h 141"/>
                  <a:gd name="T38" fmla="*/ 75 w 99"/>
                  <a:gd name="T39" fmla="*/ 16 h 141"/>
                  <a:gd name="T40" fmla="*/ 69 w 99"/>
                  <a:gd name="T41" fmla="*/ 10 h 141"/>
                  <a:gd name="T42" fmla="*/ 54 w 99"/>
                  <a:gd name="T43" fmla="*/ 7 h 141"/>
                  <a:gd name="T44" fmla="*/ 39 w 99"/>
                  <a:gd name="T45" fmla="*/ 6 h 141"/>
                  <a:gd name="T46" fmla="*/ 37 w 99"/>
                  <a:gd name="T47" fmla="*/ 3 h 141"/>
                  <a:gd name="T48" fmla="*/ 33 w 99"/>
                  <a:gd name="T49" fmla="*/ 0 h 141"/>
                  <a:gd name="T50" fmla="*/ 30 w 99"/>
                  <a:gd name="T51" fmla="*/ 0 h 141"/>
                  <a:gd name="T52" fmla="*/ 25 w 99"/>
                  <a:gd name="T53" fmla="*/ 4 h 141"/>
                  <a:gd name="T54" fmla="*/ 24 w 99"/>
                  <a:gd name="T55" fmla="*/ 7 h 141"/>
                  <a:gd name="T56" fmla="*/ 25 w 99"/>
                  <a:gd name="T57" fmla="*/ 12 h 141"/>
                  <a:gd name="T58" fmla="*/ 18 w 99"/>
                  <a:gd name="T59" fmla="*/ 16 h 141"/>
                  <a:gd name="T60" fmla="*/ 7 w 99"/>
                  <a:gd name="T61" fmla="*/ 24 h 141"/>
                  <a:gd name="T62" fmla="*/ 1 w 99"/>
                  <a:gd name="T63" fmla="*/ 34 h 141"/>
                  <a:gd name="T64" fmla="*/ 0 w 99"/>
                  <a:gd name="T65" fmla="*/ 46 h 141"/>
                  <a:gd name="T66" fmla="*/ 1 w 99"/>
                  <a:gd name="T67" fmla="*/ 54 h 141"/>
                  <a:gd name="T68" fmla="*/ 7 w 99"/>
                  <a:gd name="T69" fmla="*/ 65 h 141"/>
                  <a:gd name="T70" fmla="*/ 15 w 99"/>
                  <a:gd name="T71" fmla="*/ 72 h 141"/>
                  <a:gd name="T72" fmla="*/ 28 w 99"/>
                  <a:gd name="T73" fmla="*/ 75 h 141"/>
                  <a:gd name="T74" fmla="*/ 55 w 99"/>
                  <a:gd name="T75" fmla="*/ 111 h 141"/>
                  <a:gd name="T76" fmla="*/ 48 w 99"/>
                  <a:gd name="T77" fmla="*/ 111 h 141"/>
                  <a:gd name="T78" fmla="*/ 27 w 99"/>
                  <a:gd name="T79" fmla="*/ 107 h 141"/>
                  <a:gd name="T80" fmla="*/ 25 w 99"/>
                  <a:gd name="T81" fmla="*/ 105 h 141"/>
                  <a:gd name="T82" fmla="*/ 22 w 99"/>
                  <a:gd name="T83" fmla="*/ 105 h 141"/>
                  <a:gd name="T84" fmla="*/ 16 w 99"/>
                  <a:gd name="T85" fmla="*/ 110 h 141"/>
                  <a:gd name="T86" fmla="*/ 16 w 99"/>
                  <a:gd name="T87" fmla="*/ 116 h 141"/>
                  <a:gd name="T88" fmla="*/ 18 w 99"/>
                  <a:gd name="T89" fmla="*/ 120 h 141"/>
                  <a:gd name="T90" fmla="*/ 21 w 99"/>
                  <a:gd name="T91" fmla="*/ 122 h 141"/>
                  <a:gd name="T92" fmla="*/ 40 w 99"/>
                  <a:gd name="T93" fmla="*/ 126 h 141"/>
                  <a:gd name="T94" fmla="*/ 58 w 99"/>
                  <a:gd name="T95" fmla="*/ 126 h 141"/>
                  <a:gd name="T96" fmla="*/ 61 w 99"/>
                  <a:gd name="T97" fmla="*/ 135 h 141"/>
                  <a:gd name="T98" fmla="*/ 69 w 99"/>
                  <a:gd name="T99" fmla="*/ 141 h 141"/>
                  <a:gd name="T100" fmla="*/ 72 w 99"/>
                  <a:gd name="T101" fmla="*/ 141 h 141"/>
                  <a:gd name="T102" fmla="*/ 73 w 99"/>
                  <a:gd name="T103" fmla="*/ 140 h 141"/>
                  <a:gd name="T104" fmla="*/ 76 w 99"/>
                  <a:gd name="T105" fmla="*/ 134 h 141"/>
                  <a:gd name="T106" fmla="*/ 73 w 99"/>
                  <a:gd name="T107" fmla="*/ 122 h 141"/>
                  <a:gd name="T108" fmla="*/ 81 w 99"/>
                  <a:gd name="T109" fmla="*/ 119 h 141"/>
                  <a:gd name="T110" fmla="*/ 91 w 99"/>
                  <a:gd name="T111" fmla="*/ 110 h 141"/>
                  <a:gd name="T112" fmla="*/ 97 w 99"/>
                  <a:gd name="T113" fmla="*/ 99 h 141"/>
                  <a:gd name="T114" fmla="*/ 99 w 99"/>
                  <a:gd name="T115" fmla="*/ 87 h 141"/>
                  <a:gd name="T116" fmla="*/ 97 w 99"/>
                  <a:gd name="T117" fmla="*/ 81 h 141"/>
                  <a:gd name="T118" fmla="*/ 93 w 99"/>
                  <a:gd name="T119" fmla="*/ 71 h 141"/>
                  <a:gd name="T120" fmla="*/ 84 w 99"/>
                  <a:gd name="T121" fmla="*/ 63 h 141"/>
                  <a:gd name="T122" fmla="*/ 70 w 99"/>
                  <a:gd name="T123"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 h="141">
                    <a:moveTo>
                      <a:pt x="69" y="107"/>
                    </a:moveTo>
                    <a:lnTo>
                      <a:pt x="60" y="75"/>
                    </a:lnTo>
                    <a:lnTo>
                      <a:pt x="60" y="75"/>
                    </a:lnTo>
                    <a:lnTo>
                      <a:pt x="60" y="75"/>
                    </a:lnTo>
                    <a:lnTo>
                      <a:pt x="69" y="77"/>
                    </a:lnTo>
                    <a:lnTo>
                      <a:pt x="75" y="78"/>
                    </a:lnTo>
                    <a:lnTo>
                      <a:pt x="79" y="81"/>
                    </a:lnTo>
                    <a:lnTo>
                      <a:pt x="81" y="87"/>
                    </a:lnTo>
                    <a:lnTo>
                      <a:pt x="81" y="87"/>
                    </a:lnTo>
                    <a:lnTo>
                      <a:pt x="82" y="93"/>
                    </a:lnTo>
                    <a:lnTo>
                      <a:pt x="79" y="99"/>
                    </a:lnTo>
                    <a:lnTo>
                      <a:pt x="75" y="104"/>
                    </a:lnTo>
                    <a:lnTo>
                      <a:pt x="69" y="107"/>
                    </a:lnTo>
                    <a:close/>
                    <a:moveTo>
                      <a:pt x="39" y="58"/>
                    </a:moveTo>
                    <a:lnTo>
                      <a:pt x="39" y="58"/>
                    </a:lnTo>
                    <a:lnTo>
                      <a:pt x="30" y="58"/>
                    </a:lnTo>
                    <a:lnTo>
                      <a:pt x="24" y="55"/>
                    </a:lnTo>
                    <a:lnTo>
                      <a:pt x="21" y="52"/>
                    </a:lnTo>
                    <a:lnTo>
                      <a:pt x="18" y="48"/>
                    </a:lnTo>
                    <a:lnTo>
                      <a:pt x="18" y="48"/>
                    </a:lnTo>
                    <a:lnTo>
                      <a:pt x="18" y="42"/>
                    </a:lnTo>
                    <a:lnTo>
                      <a:pt x="19" y="36"/>
                    </a:lnTo>
                    <a:lnTo>
                      <a:pt x="24" y="31"/>
                    </a:lnTo>
                    <a:lnTo>
                      <a:pt x="30" y="27"/>
                    </a:lnTo>
                    <a:lnTo>
                      <a:pt x="39" y="58"/>
                    </a:lnTo>
                    <a:close/>
                    <a:moveTo>
                      <a:pt x="54" y="58"/>
                    </a:moveTo>
                    <a:lnTo>
                      <a:pt x="45" y="24"/>
                    </a:lnTo>
                    <a:lnTo>
                      <a:pt x="45" y="24"/>
                    </a:lnTo>
                    <a:lnTo>
                      <a:pt x="54" y="25"/>
                    </a:lnTo>
                    <a:lnTo>
                      <a:pt x="63" y="27"/>
                    </a:lnTo>
                    <a:lnTo>
                      <a:pt x="63" y="27"/>
                    </a:lnTo>
                    <a:lnTo>
                      <a:pt x="66" y="28"/>
                    </a:lnTo>
                    <a:lnTo>
                      <a:pt x="69" y="27"/>
                    </a:lnTo>
                    <a:lnTo>
                      <a:pt x="69" y="27"/>
                    </a:lnTo>
                    <a:lnTo>
                      <a:pt x="72" y="25"/>
                    </a:lnTo>
                    <a:lnTo>
                      <a:pt x="73" y="24"/>
                    </a:lnTo>
                    <a:lnTo>
                      <a:pt x="73" y="24"/>
                    </a:lnTo>
                    <a:lnTo>
                      <a:pt x="75" y="21"/>
                    </a:lnTo>
                    <a:lnTo>
                      <a:pt x="75" y="16"/>
                    </a:lnTo>
                    <a:lnTo>
                      <a:pt x="75" y="16"/>
                    </a:lnTo>
                    <a:lnTo>
                      <a:pt x="72" y="13"/>
                    </a:lnTo>
                    <a:lnTo>
                      <a:pt x="69" y="10"/>
                    </a:lnTo>
                    <a:lnTo>
                      <a:pt x="69" y="10"/>
                    </a:lnTo>
                    <a:lnTo>
                      <a:pt x="54" y="7"/>
                    </a:lnTo>
                    <a:lnTo>
                      <a:pt x="40" y="9"/>
                    </a:lnTo>
                    <a:lnTo>
                      <a:pt x="39" y="6"/>
                    </a:lnTo>
                    <a:lnTo>
                      <a:pt x="39" y="6"/>
                    </a:lnTo>
                    <a:lnTo>
                      <a:pt x="37" y="3"/>
                    </a:lnTo>
                    <a:lnTo>
                      <a:pt x="36" y="1"/>
                    </a:lnTo>
                    <a:lnTo>
                      <a:pt x="33" y="0"/>
                    </a:lnTo>
                    <a:lnTo>
                      <a:pt x="30" y="0"/>
                    </a:lnTo>
                    <a:lnTo>
                      <a:pt x="30" y="0"/>
                    </a:lnTo>
                    <a:lnTo>
                      <a:pt x="27" y="1"/>
                    </a:lnTo>
                    <a:lnTo>
                      <a:pt x="25" y="4"/>
                    </a:lnTo>
                    <a:lnTo>
                      <a:pt x="25" y="4"/>
                    </a:lnTo>
                    <a:lnTo>
                      <a:pt x="24" y="7"/>
                    </a:lnTo>
                    <a:lnTo>
                      <a:pt x="24" y="10"/>
                    </a:lnTo>
                    <a:lnTo>
                      <a:pt x="25" y="12"/>
                    </a:lnTo>
                    <a:lnTo>
                      <a:pt x="25" y="12"/>
                    </a:lnTo>
                    <a:lnTo>
                      <a:pt x="18" y="16"/>
                    </a:lnTo>
                    <a:lnTo>
                      <a:pt x="13" y="19"/>
                    </a:lnTo>
                    <a:lnTo>
                      <a:pt x="7" y="24"/>
                    </a:lnTo>
                    <a:lnTo>
                      <a:pt x="4" y="30"/>
                    </a:lnTo>
                    <a:lnTo>
                      <a:pt x="1" y="34"/>
                    </a:lnTo>
                    <a:lnTo>
                      <a:pt x="0" y="40"/>
                    </a:lnTo>
                    <a:lnTo>
                      <a:pt x="0" y="46"/>
                    </a:lnTo>
                    <a:lnTo>
                      <a:pt x="1" y="54"/>
                    </a:lnTo>
                    <a:lnTo>
                      <a:pt x="1" y="54"/>
                    </a:lnTo>
                    <a:lnTo>
                      <a:pt x="4" y="60"/>
                    </a:lnTo>
                    <a:lnTo>
                      <a:pt x="7" y="65"/>
                    </a:lnTo>
                    <a:lnTo>
                      <a:pt x="10" y="69"/>
                    </a:lnTo>
                    <a:lnTo>
                      <a:pt x="15" y="72"/>
                    </a:lnTo>
                    <a:lnTo>
                      <a:pt x="21" y="74"/>
                    </a:lnTo>
                    <a:lnTo>
                      <a:pt x="28" y="75"/>
                    </a:lnTo>
                    <a:lnTo>
                      <a:pt x="45" y="77"/>
                    </a:lnTo>
                    <a:lnTo>
                      <a:pt x="55" y="111"/>
                    </a:lnTo>
                    <a:lnTo>
                      <a:pt x="55" y="111"/>
                    </a:lnTo>
                    <a:lnTo>
                      <a:pt x="48" y="111"/>
                    </a:lnTo>
                    <a:lnTo>
                      <a:pt x="42" y="111"/>
                    </a:lnTo>
                    <a:lnTo>
                      <a:pt x="27" y="107"/>
                    </a:lnTo>
                    <a:lnTo>
                      <a:pt x="27" y="107"/>
                    </a:lnTo>
                    <a:lnTo>
                      <a:pt x="25" y="105"/>
                    </a:lnTo>
                    <a:lnTo>
                      <a:pt x="22" y="105"/>
                    </a:lnTo>
                    <a:lnTo>
                      <a:pt x="22" y="105"/>
                    </a:lnTo>
                    <a:lnTo>
                      <a:pt x="19" y="107"/>
                    </a:lnTo>
                    <a:lnTo>
                      <a:pt x="16" y="110"/>
                    </a:lnTo>
                    <a:lnTo>
                      <a:pt x="16" y="113"/>
                    </a:lnTo>
                    <a:lnTo>
                      <a:pt x="16" y="116"/>
                    </a:lnTo>
                    <a:lnTo>
                      <a:pt x="16" y="116"/>
                    </a:lnTo>
                    <a:lnTo>
                      <a:pt x="18" y="120"/>
                    </a:lnTo>
                    <a:lnTo>
                      <a:pt x="21" y="122"/>
                    </a:lnTo>
                    <a:lnTo>
                      <a:pt x="21" y="122"/>
                    </a:lnTo>
                    <a:lnTo>
                      <a:pt x="31" y="125"/>
                    </a:lnTo>
                    <a:lnTo>
                      <a:pt x="40" y="126"/>
                    </a:lnTo>
                    <a:lnTo>
                      <a:pt x="49" y="128"/>
                    </a:lnTo>
                    <a:lnTo>
                      <a:pt x="58" y="126"/>
                    </a:lnTo>
                    <a:lnTo>
                      <a:pt x="61" y="135"/>
                    </a:lnTo>
                    <a:lnTo>
                      <a:pt x="61" y="135"/>
                    </a:lnTo>
                    <a:lnTo>
                      <a:pt x="64" y="140"/>
                    </a:lnTo>
                    <a:lnTo>
                      <a:pt x="69" y="141"/>
                    </a:lnTo>
                    <a:lnTo>
                      <a:pt x="69" y="141"/>
                    </a:lnTo>
                    <a:lnTo>
                      <a:pt x="72" y="141"/>
                    </a:lnTo>
                    <a:lnTo>
                      <a:pt x="72" y="141"/>
                    </a:lnTo>
                    <a:lnTo>
                      <a:pt x="73" y="140"/>
                    </a:lnTo>
                    <a:lnTo>
                      <a:pt x="76" y="137"/>
                    </a:lnTo>
                    <a:lnTo>
                      <a:pt x="76" y="134"/>
                    </a:lnTo>
                    <a:lnTo>
                      <a:pt x="76" y="131"/>
                    </a:lnTo>
                    <a:lnTo>
                      <a:pt x="73" y="122"/>
                    </a:lnTo>
                    <a:lnTo>
                      <a:pt x="73" y="122"/>
                    </a:lnTo>
                    <a:lnTo>
                      <a:pt x="81" y="119"/>
                    </a:lnTo>
                    <a:lnTo>
                      <a:pt x="87" y="114"/>
                    </a:lnTo>
                    <a:lnTo>
                      <a:pt x="91" y="110"/>
                    </a:lnTo>
                    <a:lnTo>
                      <a:pt x="94" y="105"/>
                    </a:lnTo>
                    <a:lnTo>
                      <a:pt x="97" y="99"/>
                    </a:lnTo>
                    <a:lnTo>
                      <a:pt x="99" y="93"/>
                    </a:lnTo>
                    <a:lnTo>
                      <a:pt x="99" y="87"/>
                    </a:lnTo>
                    <a:lnTo>
                      <a:pt x="97" y="81"/>
                    </a:lnTo>
                    <a:lnTo>
                      <a:pt x="97" y="81"/>
                    </a:lnTo>
                    <a:lnTo>
                      <a:pt x="96" y="75"/>
                    </a:lnTo>
                    <a:lnTo>
                      <a:pt x="93" y="71"/>
                    </a:lnTo>
                    <a:lnTo>
                      <a:pt x="88" y="66"/>
                    </a:lnTo>
                    <a:lnTo>
                      <a:pt x="84" y="63"/>
                    </a:lnTo>
                    <a:lnTo>
                      <a:pt x="78" y="60"/>
                    </a:lnTo>
                    <a:lnTo>
                      <a:pt x="70" y="58"/>
                    </a:lnTo>
                    <a:lnTo>
                      <a:pt x="5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424" name="Freeform 445"/>
              <p:cNvSpPr>
                <a:spLocks noEditPoints="1"/>
              </p:cNvSpPr>
              <p:nvPr/>
            </p:nvSpPr>
            <p:spPr bwMode="auto">
              <a:xfrm>
                <a:off x="5981700" y="2290763"/>
                <a:ext cx="352425" cy="273050"/>
              </a:xfrm>
              <a:custGeom>
                <a:avLst/>
                <a:gdLst>
                  <a:gd name="T0" fmla="*/ 381 w 445"/>
                  <a:gd name="T1" fmla="*/ 224 h 343"/>
                  <a:gd name="T2" fmla="*/ 387 w 445"/>
                  <a:gd name="T3" fmla="*/ 200 h 343"/>
                  <a:gd name="T4" fmla="*/ 404 w 445"/>
                  <a:gd name="T5" fmla="*/ 184 h 343"/>
                  <a:gd name="T6" fmla="*/ 381 w 445"/>
                  <a:gd name="T7" fmla="*/ 232 h 343"/>
                  <a:gd name="T8" fmla="*/ 77 w 445"/>
                  <a:gd name="T9" fmla="*/ 283 h 343"/>
                  <a:gd name="T10" fmla="*/ 98 w 445"/>
                  <a:gd name="T11" fmla="*/ 289 h 343"/>
                  <a:gd name="T12" fmla="*/ 115 w 445"/>
                  <a:gd name="T13" fmla="*/ 304 h 343"/>
                  <a:gd name="T14" fmla="*/ 70 w 445"/>
                  <a:gd name="T15" fmla="*/ 283 h 343"/>
                  <a:gd name="T16" fmla="*/ 61 w 445"/>
                  <a:gd name="T17" fmla="*/ 119 h 343"/>
                  <a:gd name="T18" fmla="*/ 55 w 445"/>
                  <a:gd name="T19" fmla="*/ 140 h 343"/>
                  <a:gd name="T20" fmla="*/ 45 w 445"/>
                  <a:gd name="T21" fmla="*/ 152 h 343"/>
                  <a:gd name="T22" fmla="*/ 21 w 445"/>
                  <a:gd name="T23" fmla="*/ 123 h 343"/>
                  <a:gd name="T24" fmla="*/ 375 w 445"/>
                  <a:gd name="T25" fmla="*/ 59 h 343"/>
                  <a:gd name="T26" fmla="*/ 353 w 445"/>
                  <a:gd name="T27" fmla="*/ 57 h 343"/>
                  <a:gd name="T28" fmla="*/ 341 w 445"/>
                  <a:gd name="T29" fmla="*/ 51 h 343"/>
                  <a:gd name="T30" fmla="*/ 326 w 445"/>
                  <a:gd name="T31" fmla="*/ 33 h 343"/>
                  <a:gd name="T32" fmla="*/ 362 w 445"/>
                  <a:gd name="T33" fmla="*/ 238 h 343"/>
                  <a:gd name="T34" fmla="*/ 133 w 445"/>
                  <a:gd name="T35" fmla="*/ 294 h 343"/>
                  <a:gd name="T36" fmla="*/ 107 w 445"/>
                  <a:gd name="T37" fmla="*/ 271 h 343"/>
                  <a:gd name="T38" fmla="*/ 76 w 445"/>
                  <a:gd name="T39" fmla="*/ 263 h 343"/>
                  <a:gd name="T40" fmla="*/ 39 w 445"/>
                  <a:gd name="T41" fmla="*/ 181 h 343"/>
                  <a:gd name="T42" fmla="*/ 65 w 445"/>
                  <a:gd name="T43" fmla="*/ 159 h 343"/>
                  <a:gd name="T44" fmla="*/ 77 w 445"/>
                  <a:gd name="T45" fmla="*/ 140 h 343"/>
                  <a:gd name="T46" fmla="*/ 80 w 445"/>
                  <a:gd name="T47" fmla="*/ 105 h 343"/>
                  <a:gd name="T48" fmla="*/ 312 w 445"/>
                  <a:gd name="T49" fmla="*/ 50 h 343"/>
                  <a:gd name="T50" fmla="*/ 338 w 445"/>
                  <a:gd name="T51" fmla="*/ 72 h 343"/>
                  <a:gd name="T52" fmla="*/ 351 w 445"/>
                  <a:gd name="T53" fmla="*/ 78 h 343"/>
                  <a:gd name="T54" fmla="*/ 368 w 445"/>
                  <a:gd name="T55" fmla="*/ 80 h 343"/>
                  <a:gd name="T56" fmla="*/ 406 w 445"/>
                  <a:gd name="T57" fmla="*/ 159 h 343"/>
                  <a:gd name="T58" fmla="*/ 377 w 445"/>
                  <a:gd name="T59" fmla="*/ 181 h 343"/>
                  <a:gd name="T60" fmla="*/ 362 w 445"/>
                  <a:gd name="T61" fmla="*/ 214 h 343"/>
                  <a:gd name="T62" fmla="*/ 443 w 445"/>
                  <a:gd name="T63" fmla="*/ 232 h 343"/>
                  <a:gd name="T64" fmla="*/ 445 w 445"/>
                  <a:gd name="T65" fmla="*/ 224 h 343"/>
                  <a:gd name="T66" fmla="*/ 378 w 445"/>
                  <a:gd name="T67" fmla="*/ 3 h 343"/>
                  <a:gd name="T68" fmla="*/ 372 w 445"/>
                  <a:gd name="T69" fmla="*/ 0 h 343"/>
                  <a:gd name="T70" fmla="*/ 6 w 445"/>
                  <a:gd name="T71" fmla="*/ 107 h 343"/>
                  <a:gd name="T72" fmla="*/ 0 w 445"/>
                  <a:gd name="T73" fmla="*/ 111 h 343"/>
                  <a:gd name="T74" fmla="*/ 47 w 445"/>
                  <a:gd name="T75" fmla="*/ 278 h 343"/>
                  <a:gd name="T76" fmla="*/ 65 w 445"/>
                  <a:gd name="T77" fmla="*/ 337 h 343"/>
                  <a:gd name="T78" fmla="*/ 68 w 445"/>
                  <a:gd name="T79" fmla="*/ 342 h 343"/>
                  <a:gd name="T80" fmla="*/ 74 w 445"/>
                  <a:gd name="T81" fmla="*/ 343 h 343"/>
                  <a:gd name="T82" fmla="*/ 437 w 445"/>
                  <a:gd name="T83" fmla="*/ 23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5" h="343">
                    <a:moveTo>
                      <a:pt x="381" y="232"/>
                    </a:moveTo>
                    <a:lnTo>
                      <a:pt x="381" y="232"/>
                    </a:lnTo>
                    <a:lnTo>
                      <a:pt x="381" y="224"/>
                    </a:lnTo>
                    <a:lnTo>
                      <a:pt x="381" y="215"/>
                    </a:lnTo>
                    <a:lnTo>
                      <a:pt x="384" y="208"/>
                    </a:lnTo>
                    <a:lnTo>
                      <a:pt x="387" y="200"/>
                    </a:lnTo>
                    <a:lnTo>
                      <a:pt x="392" y="194"/>
                    </a:lnTo>
                    <a:lnTo>
                      <a:pt x="397" y="188"/>
                    </a:lnTo>
                    <a:lnTo>
                      <a:pt x="404" y="184"/>
                    </a:lnTo>
                    <a:lnTo>
                      <a:pt x="410" y="179"/>
                    </a:lnTo>
                    <a:lnTo>
                      <a:pt x="422" y="220"/>
                    </a:lnTo>
                    <a:lnTo>
                      <a:pt x="381" y="232"/>
                    </a:lnTo>
                    <a:close/>
                    <a:moveTo>
                      <a:pt x="70" y="283"/>
                    </a:moveTo>
                    <a:lnTo>
                      <a:pt x="70" y="283"/>
                    </a:lnTo>
                    <a:lnTo>
                      <a:pt x="77" y="283"/>
                    </a:lnTo>
                    <a:lnTo>
                      <a:pt x="85" y="283"/>
                    </a:lnTo>
                    <a:lnTo>
                      <a:pt x="92" y="286"/>
                    </a:lnTo>
                    <a:lnTo>
                      <a:pt x="98" y="289"/>
                    </a:lnTo>
                    <a:lnTo>
                      <a:pt x="104" y="294"/>
                    </a:lnTo>
                    <a:lnTo>
                      <a:pt x="110" y="298"/>
                    </a:lnTo>
                    <a:lnTo>
                      <a:pt x="115" y="304"/>
                    </a:lnTo>
                    <a:lnTo>
                      <a:pt x="119" y="310"/>
                    </a:lnTo>
                    <a:lnTo>
                      <a:pt x="80" y="321"/>
                    </a:lnTo>
                    <a:lnTo>
                      <a:pt x="70" y="283"/>
                    </a:lnTo>
                    <a:close/>
                    <a:moveTo>
                      <a:pt x="61" y="111"/>
                    </a:moveTo>
                    <a:lnTo>
                      <a:pt x="61" y="111"/>
                    </a:lnTo>
                    <a:lnTo>
                      <a:pt x="61" y="119"/>
                    </a:lnTo>
                    <a:lnTo>
                      <a:pt x="61" y="126"/>
                    </a:lnTo>
                    <a:lnTo>
                      <a:pt x="58" y="134"/>
                    </a:lnTo>
                    <a:lnTo>
                      <a:pt x="55" y="140"/>
                    </a:lnTo>
                    <a:lnTo>
                      <a:pt x="55" y="140"/>
                    </a:lnTo>
                    <a:lnTo>
                      <a:pt x="50" y="147"/>
                    </a:lnTo>
                    <a:lnTo>
                      <a:pt x="45" y="152"/>
                    </a:lnTo>
                    <a:lnTo>
                      <a:pt x="39" y="158"/>
                    </a:lnTo>
                    <a:lnTo>
                      <a:pt x="33" y="161"/>
                    </a:lnTo>
                    <a:lnTo>
                      <a:pt x="21" y="123"/>
                    </a:lnTo>
                    <a:lnTo>
                      <a:pt x="61" y="111"/>
                    </a:lnTo>
                    <a:close/>
                    <a:moveTo>
                      <a:pt x="375" y="59"/>
                    </a:moveTo>
                    <a:lnTo>
                      <a:pt x="375" y="59"/>
                    </a:lnTo>
                    <a:lnTo>
                      <a:pt x="368" y="60"/>
                    </a:lnTo>
                    <a:lnTo>
                      <a:pt x="360" y="60"/>
                    </a:lnTo>
                    <a:lnTo>
                      <a:pt x="353" y="57"/>
                    </a:lnTo>
                    <a:lnTo>
                      <a:pt x="347" y="54"/>
                    </a:lnTo>
                    <a:lnTo>
                      <a:pt x="347" y="54"/>
                    </a:lnTo>
                    <a:lnTo>
                      <a:pt x="341" y="51"/>
                    </a:lnTo>
                    <a:lnTo>
                      <a:pt x="335" y="45"/>
                    </a:lnTo>
                    <a:lnTo>
                      <a:pt x="330" y="39"/>
                    </a:lnTo>
                    <a:lnTo>
                      <a:pt x="326" y="33"/>
                    </a:lnTo>
                    <a:lnTo>
                      <a:pt x="363" y="21"/>
                    </a:lnTo>
                    <a:lnTo>
                      <a:pt x="375" y="59"/>
                    </a:lnTo>
                    <a:close/>
                    <a:moveTo>
                      <a:pt x="362" y="238"/>
                    </a:moveTo>
                    <a:lnTo>
                      <a:pt x="139" y="304"/>
                    </a:lnTo>
                    <a:lnTo>
                      <a:pt x="139" y="304"/>
                    </a:lnTo>
                    <a:lnTo>
                      <a:pt x="133" y="294"/>
                    </a:lnTo>
                    <a:lnTo>
                      <a:pt x="125" y="284"/>
                    </a:lnTo>
                    <a:lnTo>
                      <a:pt x="118" y="277"/>
                    </a:lnTo>
                    <a:lnTo>
                      <a:pt x="107" y="271"/>
                    </a:lnTo>
                    <a:lnTo>
                      <a:pt x="98" y="266"/>
                    </a:lnTo>
                    <a:lnTo>
                      <a:pt x="86" y="263"/>
                    </a:lnTo>
                    <a:lnTo>
                      <a:pt x="76" y="263"/>
                    </a:lnTo>
                    <a:lnTo>
                      <a:pt x="64" y="263"/>
                    </a:lnTo>
                    <a:lnTo>
                      <a:pt x="39" y="181"/>
                    </a:lnTo>
                    <a:lnTo>
                      <a:pt x="39" y="181"/>
                    </a:lnTo>
                    <a:lnTo>
                      <a:pt x="48" y="175"/>
                    </a:lnTo>
                    <a:lnTo>
                      <a:pt x="58" y="169"/>
                    </a:lnTo>
                    <a:lnTo>
                      <a:pt x="65" y="159"/>
                    </a:lnTo>
                    <a:lnTo>
                      <a:pt x="73" y="150"/>
                    </a:lnTo>
                    <a:lnTo>
                      <a:pt x="73" y="150"/>
                    </a:lnTo>
                    <a:lnTo>
                      <a:pt x="77" y="140"/>
                    </a:lnTo>
                    <a:lnTo>
                      <a:pt x="80" y="128"/>
                    </a:lnTo>
                    <a:lnTo>
                      <a:pt x="80" y="117"/>
                    </a:lnTo>
                    <a:lnTo>
                      <a:pt x="80" y="105"/>
                    </a:lnTo>
                    <a:lnTo>
                      <a:pt x="308" y="39"/>
                    </a:lnTo>
                    <a:lnTo>
                      <a:pt x="308" y="39"/>
                    </a:lnTo>
                    <a:lnTo>
                      <a:pt x="312" y="50"/>
                    </a:lnTo>
                    <a:lnTo>
                      <a:pt x="320" y="59"/>
                    </a:lnTo>
                    <a:lnTo>
                      <a:pt x="327" y="66"/>
                    </a:lnTo>
                    <a:lnTo>
                      <a:pt x="338" y="72"/>
                    </a:lnTo>
                    <a:lnTo>
                      <a:pt x="338" y="72"/>
                    </a:lnTo>
                    <a:lnTo>
                      <a:pt x="345" y="75"/>
                    </a:lnTo>
                    <a:lnTo>
                      <a:pt x="351" y="78"/>
                    </a:lnTo>
                    <a:lnTo>
                      <a:pt x="360" y="80"/>
                    </a:lnTo>
                    <a:lnTo>
                      <a:pt x="368" y="80"/>
                    </a:lnTo>
                    <a:lnTo>
                      <a:pt x="368" y="80"/>
                    </a:lnTo>
                    <a:lnTo>
                      <a:pt x="381" y="78"/>
                    </a:lnTo>
                    <a:lnTo>
                      <a:pt x="406" y="159"/>
                    </a:lnTo>
                    <a:lnTo>
                      <a:pt x="406" y="159"/>
                    </a:lnTo>
                    <a:lnTo>
                      <a:pt x="393" y="165"/>
                    </a:lnTo>
                    <a:lnTo>
                      <a:pt x="384" y="172"/>
                    </a:lnTo>
                    <a:lnTo>
                      <a:pt x="377" y="181"/>
                    </a:lnTo>
                    <a:lnTo>
                      <a:pt x="369" y="191"/>
                    </a:lnTo>
                    <a:lnTo>
                      <a:pt x="365" y="202"/>
                    </a:lnTo>
                    <a:lnTo>
                      <a:pt x="362" y="214"/>
                    </a:lnTo>
                    <a:lnTo>
                      <a:pt x="360" y="226"/>
                    </a:lnTo>
                    <a:lnTo>
                      <a:pt x="362" y="238"/>
                    </a:lnTo>
                    <a:close/>
                    <a:moveTo>
                      <a:pt x="443" y="232"/>
                    </a:moveTo>
                    <a:lnTo>
                      <a:pt x="443" y="232"/>
                    </a:lnTo>
                    <a:lnTo>
                      <a:pt x="445" y="227"/>
                    </a:lnTo>
                    <a:lnTo>
                      <a:pt x="445" y="224"/>
                    </a:lnTo>
                    <a:lnTo>
                      <a:pt x="380" y="6"/>
                    </a:lnTo>
                    <a:lnTo>
                      <a:pt x="380" y="6"/>
                    </a:lnTo>
                    <a:lnTo>
                      <a:pt x="378" y="3"/>
                    </a:lnTo>
                    <a:lnTo>
                      <a:pt x="375" y="0"/>
                    </a:lnTo>
                    <a:lnTo>
                      <a:pt x="375" y="0"/>
                    </a:lnTo>
                    <a:lnTo>
                      <a:pt x="372" y="0"/>
                    </a:lnTo>
                    <a:lnTo>
                      <a:pt x="368" y="0"/>
                    </a:lnTo>
                    <a:lnTo>
                      <a:pt x="6" y="107"/>
                    </a:lnTo>
                    <a:lnTo>
                      <a:pt x="6" y="107"/>
                    </a:lnTo>
                    <a:lnTo>
                      <a:pt x="3" y="108"/>
                    </a:lnTo>
                    <a:lnTo>
                      <a:pt x="0" y="111"/>
                    </a:lnTo>
                    <a:lnTo>
                      <a:pt x="0" y="111"/>
                    </a:lnTo>
                    <a:lnTo>
                      <a:pt x="0" y="114"/>
                    </a:lnTo>
                    <a:lnTo>
                      <a:pt x="0" y="119"/>
                    </a:lnTo>
                    <a:lnTo>
                      <a:pt x="47" y="278"/>
                    </a:lnTo>
                    <a:lnTo>
                      <a:pt x="47" y="278"/>
                    </a:lnTo>
                    <a:lnTo>
                      <a:pt x="47" y="278"/>
                    </a:lnTo>
                    <a:lnTo>
                      <a:pt x="65" y="337"/>
                    </a:lnTo>
                    <a:lnTo>
                      <a:pt x="65" y="337"/>
                    </a:lnTo>
                    <a:lnTo>
                      <a:pt x="67" y="339"/>
                    </a:lnTo>
                    <a:lnTo>
                      <a:pt x="68" y="342"/>
                    </a:lnTo>
                    <a:lnTo>
                      <a:pt x="71" y="343"/>
                    </a:lnTo>
                    <a:lnTo>
                      <a:pt x="74" y="343"/>
                    </a:lnTo>
                    <a:lnTo>
                      <a:pt x="74" y="343"/>
                    </a:lnTo>
                    <a:lnTo>
                      <a:pt x="77" y="343"/>
                    </a:lnTo>
                    <a:lnTo>
                      <a:pt x="437" y="236"/>
                    </a:lnTo>
                    <a:lnTo>
                      <a:pt x="437" y="236"/>
                    </a:lnTo>
                    <a:lnTo>
                      <a:pt x="442" y="235"/>
                    </a:lnTo>
                    <a:lnTo>
                      <a:pt x="443"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425" name="Freeform 452"/>
              <p:cNvSpPr>
                <a:spLocks/>
              </p:cNvSpPr>
              <p:nvPr/>
            </p:nvSpPr>
            <p:spPr bwMode="auto">
              <a:xfrm>
                <a:off x="6172200" y="2528888"/>
                <a:ext cx="84138" cy="98425"/>
              </a:xfrm>
              <a:custGeom>
                <a:avLst/>
                <a:gdLst>
                  <a:gd name="T0" fmla="*/ 0 w 105"/>
                  <a:gd name="T1" fmla="*/ 75 h 123"/>
                  <a:gd name="T2" fmla="*/ 1 w 105"/>
                  <a:gd name="T3" fmla="*/ 81 h 123"/>
                  <a:gd name="T4" fmla="*/ 7 w 105"/>
                  <a:gd name="T5" fmla="*/ 82 h 123"/>
                  <a:gd name="T6" fmla="*/ 16 w 105"/>
                  <a:gd name="T7" fmla="*/ 82 h 123"/>
                  <a:gd name="T8" fmla="*/ 22 w 105"/>
                  <a:gd name="T9" fmla="*/ 99 h 123"/>
                  <a:gd name="T10" fmla="*/ 34 w 105"/>
                  <a:gd name="T11" fmla="*/ 112 h 123"/>
                  <a:gd name="T12" fmla="*/ 48 w 105"/>
                  <a:gd name="T13" fmla="*/ 120 h 123"/>
                  <a:gd name="T14" fmla="*/ 65 w 105"/>
                  <a:gd name="T15" fmla="*/ 123 h 123"/>
                  <a:gd name="T16" fmla="*/ 75 w 105"/>
                  <a:gd name="T17" fmla="*/ 122 h 123"/>
                  <a:gd name="T18" fmla="*/ 95 w 105"/>
                  <a:gd name="T19" fmla="*/ 111 h 123"/>
                  <a:gd name="T20" fmla="*/ 104 w 105"/>
                  <a:gd name="T21" fmla="*/ 102 h 123"/>
                  <a:gd name="T22" fmla="*/ 105 w 105"/>
                  <a:gd name="T23" fmla="*/ 96 h 123"/>
                  <a:gd name="T24" fmla="*/ 102 w 105"/>
                  <a:gd name="T25" fmla="*/ 90 h 123"/>
                  <a:gd name="T26" fmla="*/ 96 w 105"/>
                  <a:gd name="T27" fmla="*/ 88 h 123"/>
                  <a:gd name="T28" fmla="*/ 93 w 105"/>
                  <a:gd name="T29" fmla="*/ 88 h 123"/>
                  <a:gd name="T30" fmla="*/ 90 w 105"/>
                  <a:gd name="T31" fmla="*/ 91 h 123"/>
                  <a:gd name="T32" fmla="*/ 78 w 105"/>
                  <a:gd name="T33" fmla="*/ 103 h 123"/>
                  <a:gd name="T34" fmla="*/ 65 w 105"/>
                  <a:gd name="T35" fmla="*/ 106 h 123"/>
                  <a:gd name="T36" fmla="*/ 56 w 105"/>
                  <a:gd name="T37" fmla="*/ 105 h 123"/>
                  <a:gd name="T38" fmla="*/ 39 w 105"/>
                  <a:gd name="T39" fmla="*/ 93 h 123"/>
                  <a:gd name="T40" fmla="*/ 69 w 105"/>
                  <a:gd name="T41" fmla="*/ 82 h 123"/>
                  <a:gd name="T42" fmla="*/ 72 w 105"/>
                  <a:gd name="T43" fmla="*/ 82 h 123"/>
                  <a:gd name="T44" fmla="*/ 77 w 105"/>
                  <a:gd name="T45" fmla="*/ 78 h 123"/>
                  <a:gd name="T46" fmla="*/ 77 w 105"/>
                  <a:gd name="T47" fmla="*/ 75 h 123"/>
                  <a:gd name="T48" fmla="*/ 75 w 105"/>
                  <a:gd name="T49" fmla="*/ 69 h 123"/>
                  <a:gd name="T50" fmla="*/ 69 w 105"/>
                  <a:gd name="T51" fmla="*/ 67 h 123"/>
                  <a:gd name="T52" fmla="*/ 31 w 105"/>
                  <a:gd name="T53" fmla="*/ 67 h 123"/>
                  <a:gd name="T54" fmla="*/ 31 w 105"/>
                  <a:gd name="T55" fmla="*/ 61 h 123"/>
                  <a:gd name="T56" fmla="*/ 69 w 105"/>
                  <a:gd name="T57" fmla="*/ 54 h 123"/>
                  <a:gd name="T58" fmla="*/ 72 w 105"/>
                  <a:gd name="T59" fmla="*/ 54 h 123"/>
                  <a:gd name="T60" fmla="*/ 77 w 105"/>
                  <a:gd name="T61" fmla="*/ 49 h 123"/>
                  <a:gd name="T62" fmla="*/ 77 w 105"/>
                  <a:gd name="T63" fmla="*/ 46 h 123"/>
                  <a:gd name="T64" fmla="*/ 75 w 105"/>
                  <a:gd name="T65" fmla="*/ 42 h 123"/>
                  <a:gd name="T66" fmla="*/ 69 w 105"/>
                  <a:gd name="T67" fmla="*/ 39 h 123"/>
                  <a:gd name="T68" fmla="*/ 34 w 105"/>
                  <a:gd name="T69" fmla="*/ 39 h 123"/>
                  <a:gd name="T70" fmla="*/ 47 w 105"/>
                  <a:gd name="T71" fmla="*/ 22 h 123"/>
                  <a:gd name="T72" fmla="*/ 63 w 105"/>
                  <a:gd name="T73" fmla="*/ 16 h 123"/>
                  <a:gd name="T74" fmla="*/ 71 w 105"/>
                  <a:gd name="T75" fmla="*/ 18 h 123"/>
                  <a:gd name="T76" fmla="*/ 83 w 105"/>
                  <a:gd name="T77" fmla="*/ 24 h 123"/>
                  <a:gd name="T78" fmla="*/ 89 w 105"/>
                  <a:gd name="T79" fmla="*/ 31 h 123"/>
                  <a:gd name="T80" fmla="*/ 96 w 105"/>
                  <a:gd name="T81" fmla="*/ 34 h 123"/>
                  <a:gd name="T82" fmla="*/ 99 w 105"/>
                  <a:gd name="T83" fmla="*/ 33 h 123"/>
                  <a:gd name="T84" fmla="*/ 104 w 105"/>
                  <a:gd name="T85" fmla="*/ 28 h 123"/>
                  <a:gd name="T86" fmla="*/ 105 w 105"/>
                  <a:gd name="T87" fmla="*/ 25 h 123"/>
                  <a:gd name="T88" fmla="*/ 102 w 105"/>
                  <a:gd name="T89" fmla="*/ 19 h 123"/>
                  <a:gd name="T90" fmla="*/ 95 w 105"/>
                  <a:gd name="T91" fmla="*/ 10 h 123"/>
                  <a:gd name="T92" fmla="*/ 75 w 105"/>
                  <a:gd name="T93" fmla="*/ 1 h 123"/>
                  <a:gd name="T94" fmla="*/ 63 w 105"/>
                  <a:gd name="T95" fmla="*/ 0 h 123"/>
                  <a:gd name="T96" fmla="*/ 48 w 105"/>
                  <a:gd name="T97" fmla="*/ 3 h 123"/>
                  <a:gd name="T98" fmla="*/ 34 w 105"/>
                  <a:gd name="T99" fmla="*/ 10 h 123"/>
                  <a:gd name="T100" fmla="*/ 24 w 105"/>
                  <a:gd name="T101" fmla="*/ 24 h 123"/>
                  <a:gd name="T102" fmla="*/ 16 w 105"/>
                  <a:gd name="T103" fmla="*/ 39 h 123"/>
                  <a:gd name="T104" fmla="*/ 7 w 105"/>
                  <a:gd name="T105" fmla="*/ 39 h 123"/>
                  <a:gd name="T106" fmla="*/ 1 w 105"/>
                  <a:gd name="T107" fmla="*/ 42 h 123"/>
                  <a:gd name="T108" fmla="*/ 0 w 105"/>
                  <a:gd name="T109" fmla="*/ 46 h 123"/>
                  <a:gd name="T110" fmla="*/ 0 w 105"/>
                  <a:gd name="T111" fmla="*/ 49 h 123"/>
                  <a:gd name="T112" fmla="*/ 4 w 105"/>
                  <a:gd name="T113" fmla="*/ 54 h 123"/>
                  <a:gd name="T114" fmla="*/ 13 w 105"/>
                  <a:gd name="T115" fmla="*/ 54 h 123"/>
                  <a:gd name="T116" fmla="*/ 13 w 105"/>
                  <a:gd name="T117" fmla="*/ 61 h 123"/>
                  <a:gd name="T118" fmla="*/ 13 w 105"/>
                  <a:gd name="T119" fmla="*/ 67 h 123"/>
                  <a:gd name="T120" fmla="*/ 7 w 105"/>
                  <a:gd name="T121" fmla="*/ 67 h 123"/>
                  <a:gd name="T122" fmla="*/ 1 w 105"/>
                  <a:gd name="T123" fmla="*/ 69 h 123"/>
                  <a:gd name="T124" fmla="*/ 0 w 105"/>
                  <a:gd name="T125"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 h="123">
                    <a:moveTo>
                      <a:pt x="0" y="75"/>
                    </a:moveTo>
                    <a:lnTo>
                      <a:pt x="0" y="75"/>
                    </a:lnTo>
                    <a:lnTo>
                      <a:pt x="0" y="78"/>
                    </a:lnTo>
                    <a:lnTo>
                      <a:pt x="1" y="81"/>
                    </a:lnTo>
                    <a:lnTo>
                      <a:pt x="4" y="82"/>
                    </a:lnTo>
                    <a:lnTo>
                      <a:pt x="7" y="82"/>
                    </a:lnTo>
                    <a:lnTo>
                      <a:pt x="16" y="82"/>
                    </a:lnTo>
                    <a:lnTo>
                      <a:pt x="16" y="82"/>
                    </a:lnTo>
                    <a:lnTo>
                      <a:pt x="19" y="91"/>
                    </a:lnTo>
                    <a:lnTo>
                      <a:pt x="22" y="99"/>
                    </a:lnTo>
                    <a:lnTo>
                      <a:pt x="28" y="106"/>
                    </a:lnTo>
                    <a:lnTo>
                      <a:pt x="34" y="112"/>
                    </a:lnTo>
                    <a:lnTo>
                      <a:pt x="41" y="117"/>
                    </a:lnTo>
                    <a:lnTo>
                      <a:pt x="48" y="120"/>
                    </a:lnTo>
                    <a:lnTo>
                      <a:pt x="56" y="123"/>
                    </a:lnTo>
                    <a:lnTo>
                      <a:pt x="65" y="123"/>
                    </a:lnTo>
                    <a:lnTo>
                      <a:pt x="65" y="123"/>
                    </a:lnTo>
                    <a:lnTo>
                      <a:pt x="75" y="122"/>
                    </a:lnTo>
                    <a:lnTo>
                      <a:pt x="86" y="119"/>
                    </a:lnTo>
                    <a:lnTo>
                      <a:pt x="95" y="111"/>
                    </a:lnTo>
                    <a:lnTo>
                      <a:pt x="104" y="102"/>
                    </a:lnTo>
                    <a:lnTo>
                      <a:pt x="104" y="102"/>
                    </a:lnTo>
                    <a:lnTo>
                      <a:pt x="105" y="96"/>
                    </a:lnTo>
                    <a:lnTo>
                      <a:pt x="105" y="96"/>
                    </a:lnTo>
                    <a:lnTo>
                      <a:pt x="104" y="93"/>
                    </a:lnTo>
                    <a:lnTo>
                      <a:pt x="102" y="90"/>
                    </a:lnTo>
                    <a:lnTo>
                      <a:pt x="99" y="88"/>
                    </a:lnTo>
                    <a:lnTo>
                      <a:pt x="96" y="88"/>
                    </a:lnTo>
                    <a:lnTo>
                      <a:pt x="96" y="88"/>
                    </a:lnTo>
                    <a:lnTo>
                      <a:pt x="93" y="88"/>
                    </a:lnTo>
                    <a:lnTo>
                      <a:pt x="90" y="91"/>
                    </a:lnTo>
                    <a:lnTo>
                      <a:pt x="90" y="91"/>
                    </a:lnTo>
                    <a:lnTo>
                      <a:pt x="84" y="99"/>
                    </a:lnTo>
                    <a:lnTo>
                      <a:pt x="78" y="103"/>
                    </a:lnTo>
                    <a:lnTo>
                      <a:pt x="72" y="106"/>
                    </a:lnTo>
                    <a:lnTo>
                      <a:pt x="65" y="106"/>
                    </a:lnTo>
                    <a:lnTo>
                      <a:pt x="65" y="106"/>
                    </a:lnTo>
                    <a:lnTo>
                      <a:pt x="56" y="105"/>
                    </a:lnTo>
                    <a:lnTo>
                      <a:pt x="47" y="100"/>
                    </a:lnTo>
                    <a:lnTo>
                      <a:pt x="39" y="93"/>
                    </a:lnTo>
                    <a:lnTo>
                      <a:pt x="34" y="82"/>
                    </a:lnTo>
                    <a:lnTo>
                      <a:pt x="69" y="82"/>
                    </a:lnTo>
                    <a:lnTo>
                      <a:pt x="69" y="82"/>
                    </a:lnTo>
                    <a:lnTo>
                      <a:pt x="72" y="82"/>
                    </a:lnTo>
                    <a:lnTo>
                      <a:pt x="75" y="81"/>
                    </a:lnTo>
                    <a:lnTo>
                      <a:pt x="77" y="78"/>
                    </a:lnTo>
                    <a:lnTo>
                      <a:pt x="77" y="75"/>
                    </a:lnTo>
                    <a:lnTo>
                      <a:pt x="77" y="75"/>
                    </a:lnTo>
                    <a:lnTo>
                      <a:pt x="77" y="72"/>
                    </a:lnTo>
                    <a:lnTo>
                      <a:pt x="75" y="69"/>
                    </a:lnTo>
                    <a:lnTo>
                      <a:pt x="72" y="67"/>
                    </a:lnTo>
                    <a:lnTo>
                      <a:pt x="69" y="67"/>
                    </a:lnTo>
                    <a:lnTo>
                      <a:pt x="31" y="67"/>
                    </a:lnTo>
                    <a:lnTo>
                      <a:pt x="31" y="67"/>
                    </a:lnTo>
                    <a:lnTo>
                      <a:pt x="31" y="61"/>
                    </a:lnTo>
                    <a:lnTo>
                      <a:pt x="31" y="61"/>
                    </a:lnTo>
                    <a:lnTo>
                      <a:pt x="31" y="54"/>
                    </a:lnTo>
                    <a:lnTo>
                      <a:pt x="69" y="54"/>
                    </a:lnTo>
                    <a:lnTo>
                      <a:pt x="69" y="54"/>
                    </a:lnTo>
                    <a:lnTo>
                      <a:pt x="72" y="54"/>
                    </a:lnTo>
                    <a:lnTo>
                      <a:pt x="75" y="52"/>
                    </a:lnTo>
                    <a:lnTo>
                      <a:pt x="77" y="49"/>
                    </a:lnTo>
                    <a:lnTo>
                      <a:pt x="77" y="46"/>
                    </a:lnTo>
                    <a:lnTo>
                      <a:pt x="77" y="46"/>
                    </a:lnTo>
                    <a:lnTo>
                      <a:pt x="77" y="45"/>
                    </a:lnTo>
                    <a:lnTo>
                      <a:pt x="75" y="42"/>
                    </a:lnTo>
                    <a:lnTo>
                      <a:pt x="72" y="40"/>
                    </a:lnTo>
                    <a:lnTo>
                      <a:pt x="69" y="39"/>
                    </a:lnTo>
                    <a:lnTo>
                      <a:pt x="34" y="39"/>
                    </a:lnTo>
                    <a:lnTo>
                      <a:pt x="34" y="39"/>
                    </a:lnTo>
                    <a:lnTo>
                      <a:pt x="41" y="30"/>
                    </a:lnTo>
                    <a:lnTo>
                      <a:pt x="47" y="22"/>
                    </a:lnTo>
                    <a:lnTo>
                      <a:pt x="54" y="18"/>
                    </a:lnTo>
                    <a:lnTo>
                      <a:pt x="63" y="16"/>
                    </a:lnTo>
                    <a:lnTo>
                      <a:pt x="63" y="16"/>
                    </a:lnTo>
                    <a:lnTo>
                      <a:pt x="71" y="18"/>
                    </a:lnTo>
                    <a:lnTo>
                      <a:pt x="77" y="19"/>
                    </a:lnTo>
                    <a:lnTo>
                      <a:pt x="83" y="24"/>
                    </a:lnTo>
                    <a:lnTo>
                      <a:pt x="89" y="31"/>
                    </a:lnTo>
                    <a:lnTo>
                      <a:pt x="89" y="31"/>
                    </a:lnTo>
                    <a:lnTo>
                      <a:pt x="92" y="33"/>
                    </a:lnTo>
                    <a:lnTo>
                      <a:pt x="96" y="34"/>
                    </a:lnTo>
                    <a:lnTo>
                      <a:pt x="96" y="34"/>
                    </a:lnTo>
                    <a:lnTo>
                      <a:pt x="99" y="33"/>
                    </a:lnTo>
                    <a:lnTo>
                      <a:pt x="102" y="31"/>
                    </a:lnTo>
                    <a:lnTo>
                      <a:pt x="104" y="28"/>
                    </a:lnTo>
                    <a:lnTo>
                      <a:pt x="105" y="25"/>
                    </a:lnTo>
                    <a:lnTo>
                      <a:pt x="105" y="25"/>
                    </a:lnTo>
                    <a:lnTo>
                      <a:pt x="104" y="22"/>
                    </a:lnTo>
                    <a:lnTo>
                      <a:pt x="102" y="19"/>
                    </a:lnTo>
                    <a:lnTo>
                      <a:pt x="102" y="19"/>
                    </a:lnTo>
                    <a:lnTo>
                      <a:pt x="95" y="10"/>
                    </a:lnTo>
                    <a:lnTo>
                      <a:pt x="86" y="4"/>
                    </a:lnTo>
                    <a:lnTo>
                      <a:pt x="75" y="1"/>
                    </a:lnTo>
                    <a:lnTo>
                      <a:pt x="63" y="0"/>
                    </a:lnTo>
                    <a:lnTo>
                      <a:pt x="63" y="0"/>
                    </a:lnTo>
                    <a:lnTo>
                      <a:pt x="56" y="1"/>
                    </a:lnTo>
                    <a:lnTo>
                      <a:pt x="48" y="3"/>
                    </a:lnTo>
                    <a:lnTo>
                      <a:pt x="41" y="6"/>
                    </a:lnTo>
                    <a:lnTo>
                      <a:pt x="34" y="10"/>
                    </a:lnTo>
                    <a:lnTo>
                      <a:pt x="28" y="16"/>
                    </a:lnTo>
                    <a:lnTo>
                      <a:pt x="24" y="24"/>
                    </a:lnTo>
                    <a:lnTo>
                      <a:pt x="19" y="31"/>
                    </a:lnTo>
                    <a:lnTo>
                      <a:pt x="16" y="39"/>
                    </a:lnTo>
                    <a:lnTo>
                      <a:pt x="7" y="39"/>
                    </a:lnTo>
                    <a:lnTo>
                      <a:pt x="7" y="39"/>
                    </a:lnTo>
                    <a:lnTo>
                      <a:pt x="4" y="40"/>
                    </a:lnTo>
                    <a:lnTo>
                      <a:pt x="1" y="42"/>
                    </a:lnTo>
                    <a:lnTo>
                      <a:pt x="0" y="43"/>
                    </a:lnTo>
                    <a:lnTo>
                      <a:pt x="0" y="46"/>
                    </a:lnTo>
                    <a:lnTo>
                      <a:pt x="0" y="46"/>
                    </a:lnTo>
                    <a:lnTo>
                      <a:pt x="0" y="49"/>
                    </a:lnTo>
                    <a:lnTo>
                      <a:pt x="1" y="52"/>
                    </a:lnTo>
                    <a:lnTo>
                      <a:pt x="4" y="54"/>
                    </a:lnTo>
                    <a:lnTo>
                      <a:pt x="7" y="54"/>
                    </a:lnTo>
                    <a:lnTo>
                      <a:pt x="13" y="54"/>
                    </a:lnTo>
                    <a:lnTo>
                      <a:pt x="13" y="54"/>
                    </a:lnTo>
                    <a:lnTo>
                      <a:pt x="13" y="61"/>
                    </a:lnTo>
                    <a:lnTo>
                      <a:pt x="13" y="61"/>
                    </a:lnTo>
                    <a:lnTo>
                      <a:pt x="13" y="67"/>
                    </a:lnTo>
                    <a:lnTo>
                      <a:pt x="7" y="67"/>
                    </a:lnTo>
                    <a:lnTo>
                      <a:pt x="7" y="67"/>
                    </a:lnTo>
                    <a:lnTo>
                      <a:pt x="4" y="67"/>
                    </a:lnTo>
                    <a:lnTo>
                      <a:pt x="1" y="69"/>
                    </a:lnTo>
                    <a:lnTo>
                      <a:pt x="0" y="72"/>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426" name="Freeform 453"/>
              <p:cNvSpPr>
                <a:spLocks/>
              </p:cNvSpPr>
              <p:nvPr/>
            </p:nvSpPr>
            <p:spPr bwMode="auto">
              <a:xfrm>
                <a:off x="6172200" y="2528888"/>
                <a:ext cx="84138" cy="98425"/>
              </a:xfrm>
              <a:custGeom>
                <a:avLst/>
                <a:gdLst>
                  <a:gd name="T0" fmla="*/ 0 w 105"/>
                  <a:gd name="T1" fmla="*/ 75 h 123"/>
                  <a:gd name="T2" fmla="*/ 1 w 105"/>
                  <a:gd name="T3" fmla="*/ 81 h 123"/>
                  <a:gd name="T4" fmla="*/ 7 w 105"/>
                  <a:gd name="T5" fmla="*/ 82 h 123"/>
                  <a:gd name="T6" fmla="*/ 16 w 105"/>
                  <a:gd name="T7" fmla="*/ 82 h 123"/>
                  <a:gd name="T8" fmla="*/ 22 w 105"/>
                  <a:gd name="T9" fmla="*/ 99 h 123"/>
                  <a:gd name="T10" fmla="*/ 34 w 105"/>
                  <a:gd name="T11" fmla="*/ 112 h 123"/>
                  <a:gd name="T12" fmla="*/ 48 w 105"/>
                  <a:gd name="T13" fmla="*/ 120 h 123"/>
                  <a:gd name="T14" fmla="*/ 65 w 105"/>
                  <a:gd name="T15" fmla="*/ 123 h 123"/>
                  <a:gd name="T16" fmla="*/ 75 w 105"/>
                  <a:gd name="T17" fmla="*/ 122 h 123"/>
                  <a:gd name="T18" fmla="*/ 95 w 105"/>
                  <a:gd name="T19" fmla="*/ 111 h 123"/>
                  <a:gd name="T20" fmla="*/ 104 w 105"/>
                  <a:gd name="T21" fmla="*/ 102 h 123"/>
                  <a:gd name="T22" fmla="*/ 105 w 105"/>
                  <a:gd name="T23" fmla="*/ 96 h 123"/>
                  <a:gd name="T24" fmla="*/ 102 w 105"/>
                  <a:gd name="T25" fmla="*/ 90 h 123"/>
                  <a:gd name="T26" fmla="*/ 96 w 105"/>
                  <a:gd name="T27" fmla="*/ 88 h 123"/>
                  <a:gd name="T28" fmla="*/ 93 w 105"/>
                  <a:gd name="T29" fmla="*/ 88 h 123"/>
                  <a:gd name="T30" fmla="*/ 90 w 105"/>
                  <a:gd name="T31" fmla="*/ 91 h 123"/>
                  <a:gd name="T32" fmla="*/ 78 w 105"/>
                  <a:gd name="T33" fmla="*/ 103 h 123"/>
                  <a:gd name="T34" fmla="*/ 65 w 105"/>
                  <a:gd name="T35" fmla="*/ 106 h 123"/>
                  <a:gd name="T36" fmla="*/ 56 w 105"/>
                  <a:gd name="T37" fmla="*/ 105 h 123"/>
                  <a:gd name="T38" fmla="*/ 39 w 105"/>
                  <a:gd name="T39" fmla="*/ 93 h 123"/>
                  <a:gd name="T40" fmla="*/ 69 w 105"/>
                  <a:gd name="T41" fmla="*/ 82 h 123"/>
                  <a:gd name="T42" fmla="*/ 72 w 105"/>
                  <a:gd name="T43" fmla="*/ 82 h 123"/>
                  <a:gd name="T44" fmla="*/ 77 w 105"/>
                  <a:gd name="T45" fmla="*/ 78 h 123"/>
                  <a:gd name="T46" fmla="*/ 77 w 105"/>
                  <a:gd name="T47" fmla="*/ 75 h 123"/>
                  <a:gd name="T48" fmla="*/ 75 w 105"/>
                  <a:gd name="T49" fmla="*/ 69 h 123"/>
                  <a:gd name="T50" fmla="*/ 69 w 105"/>
                  <a:gd name="T51" fmla="*/ 67 h 123"/>
                  <a:gd name="T52" fmla="*/ 31 w 105"/>
                  <a:gd name="T53" fmla="*/ 67 h 123"/>
                  <a:gd name="T54" fmla="*/ 31 w 105"/>
                  <a:gd name="T55" fmla="*/ 61 h 123"/>
                  <a:gd name="T56" fmla="*/ 69 w 105"/>
                  <a:gd name="T57" fmla="*/ 54 h 123"/>
                  <a:gd name="T58" fmla="*/ 72 w 105"/>
                  <a:gd name="T59" fmla="*/ 54 h 123"/>
                  <a:gd name="T60" fmla="*/ 77 w 105"/>
                  <a:gd name="T61" fmla="*/ 49 h 123"/>
                  <a:gd name="T62" fmla="*/ 77 w 105"/>
                  <a:gd name="T63" fmla="*/ 46 h 123"/>
                  <a:gd name="T64" fmla="*/ 75 w 105"/>
                  <a:gd name="T65" fmla="*/ 42 h 123"/>
                  <a:gd name="T66" fmla="*/ 69 w 105"/>
                  <a:gd name="T67" fmla="*/ 39 h 123"/>
                  <a:gd name="T68" fmla="*/ 34 w 105"/>
                  <a:gd name="T69" fmla="*/ 39 h 123"/>
                  <a:gd name="T70" fmla="*/ 47 w 105"/>
                  <a:gd name="T71" fmla="*/ 22 h 123"/>
                  <a:gd name="T72" fmla="*/ 63 w 105"/>
                  <a:gd name="T73" fmla="*/ 16 h 123"/>
                  <a:gd name="T74" fmla="*/ 71 w 105"/>
                  <a:gd name="T75" fmla="*/ 18 h 123"/>
                  <a:gd name="T76" fmla="*/ 83 w 105"/>
                  <a:gd name="T77" fmla="*/ 24 h 123"/>
                  <a:gd name="T78" fmla="*/ 89 w 105"/>
                  <a:gd name="T79" fmla="*/ 31 h 123"/>
                  <a:gd name="T80" fmla="*/ 96 w 105"/>
                  <a:gd name="T81" fmla="*/ 34 h 123"/>
                  <a:gd name="T82" fmla="*/ 99 w 105"/>
                  <a:gd name="T83" fmla="*/ 33 h 123"/>
                  <a:gd name="T84" fmla="*/ 104 w 105"/>
                  <a:gd name="T85" fmla="*/ 28 h 123"/>
                  <a:gd name="T86" fmla="*/ 105 w 105"/>
                  <a:gd name="T87" fmla="*/ 25 h 123"/>
                  <a:gd name="T88" fmla="*/ 102 w 105"/>
                  <a:gd name="T89" fmla="*/ 19 h 123"/>
                  <a:gd name="T90" fmla="*/ 95 w 105"/>
                  <a:gd name="T91" fmla="*/ 10 h 123"/>
                  <a:gd name="T92" fmla="*/ 75 w 105"/>
                  <a:gd name="T93" fmla="*/ 1 h 123"/>
                  <a:gd name="T94" fmla="*/ 63 w 105"/>
                  <a:gd name="T95" fmla="*/ 0 h 123"/>
                  <a:gd name="T96" fmla="*/ 48 w 105"/>
                  <a:gd name="T97" fmla="*/ 3 h 123"/>
                  <a:gd name="T98" fmla="*/ 34 w 105"/>
                  <a:gd name="T99" fmla="*/ 10 h 123"/>
                  <a:gd name="T100" fmla="*/ 24 w 105"/>
                  <a:gd name="T101" fmla="*/ 24 h 123"/>
                  <a:gd name="T102" fmla="*/ 16 w 105"/>
                  <a:gd name="T103" fmla="*/ 39 h 123"/>
                  <a:gd name="T104" fmla="*/ 7 w 105"/>
                  <a:gd name="T105" fmla="*/ 39 h 123"/>
                  <a:gd name="T106" fmla="*/ 1 w 105"/>
                  <a:gd name="T107" fmla="*/ 42 h 123"/>
                  <a:gd name="T108" fmla="*/ 0 w 105"/>
                  <a:gd name="T109" fmla="*/ 46 h 123"/>
                  <a:gd name="T110" fmla="*/ 0 w 105"/>
                  <a:gd name="T111" fmla="*/ 49 h 123"/>
                  <a:gd name="T112" fmla="*/ 4 w 105"/>
                  <a:gd name="T113" fmla="*/ 54 h 123"/>
                  <a:gd name="T114" fmla="*/ 13 w 105"/>
                  <a:gd name="T115" fmla="*/ 54 h 123"/>
                  <a:gd name="T116" fmla="*/ 13 w 105"/>
                  <a:gd name="T117" fmla="*/ 61 h 123"/>
                  <a:gd name="T118" fmla="*/ 13 w 105"/>
                  <a:gd name="T119" fmla="*/ 67 h 123"/>
                  <a:gd name="T120" fmla="*/ 7 w 105"/>
                  <a:gd name="T121" fmla="*/ 67 h 123"/>
                  <a:gd name="T122" fmla="*/ 1 w 105"/>
                  <a:gd name="T123" fmla="*/ 69 h 123"/>
                  <a:gd name="T124" fmla="*/ 0 w 105"/>
                  <a:gd name="T125"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 h="123">
                    <a:moveTo>
                      <a:pt x="0" y="75"/>
                    </a:moveTo>
                    <a:lnTo>
                      <a:pt x="0" y="75"/>
                    </a:lnTo>
                    <a:lnTo>
                      <a:pt x="0" y="78"/>
                    </a:lnTo>
                    <a:lnTo>
                      <a:pt x="1" y="81"/>
                    </a:lnTo>
                    <a:lnTo>
                      <a:pt x="4" y="82"/>
                    </a:lnTo>
                    <a:lnTo>
                      <a:pt x="7" y="82"/>
                    </a:lnTo>
                    <a:lnTo>
                      <a:pt x="16" y="82"/>
                    </a:lnTo>
                    <a:lnTo>
                      <a:pt x="16" y="82"/>
                    </a:lnTo>
                    <a:lnTo>
                      <a:pt x="19" y="91"/>
                    </a:lnTo>
                    <a:lnTo>
                      <a:pt x="22" y="99"/>
                    </a:lnTo>
                    <a:lnTo>
                      <a:pt x="28" y="106"/>
                    </a:lnTo>
                    <a:lnTo>
                      <a:pt x="34" y="112"/>
                    </a:lnTo>
                    <a:lnTo>
                      <a:pt x="41" y="117"/>
                    </a:lnTo>
                    <a:lnTo>
                      <a:pt x="48" y="120"/>
                    </a:lnTo>
                    <a:lnTo>
                      <a:pt x="56" y="123"/>
                    </a:lnTo>
                    <a:lnTo>
                      <a:pt x="65" y="123"/>
                    </a:lnTo>
                    <a:lnTo>
                      <a:pt x="65" y="123"/>
                    </a:lnTo>
                    <a:lnTo>
                      <a:pt x="75" y="122"/>
                    </a:lnTo>
                    <a:lnTo>
                      <a:pt x="86" y="119"/>
                    </a:lnTo>
                    <a:lnTo>
                      <a:pt x="95" y="111"/>
                    </a:lnTo>
                    <a:lnTo>
                      <a:pt x="104" y="102"/>
                    </a:lnTo>
                    <a:lnTo>
                      <a:pt x="104" y="102"/>
                    </a:lnTo>
                    <a:lnTo>
                      <a:pt x="105" y="96"/>
                    </a:lnTo>
                    <a:lnTo>
                      <a:pt x="105" y="96"/>
                    </a:lnTo>
                    <a:lnTo>
                      <a:pt x="104" y="93"/>
                    </a:lnTo>
                    <a:lnTo>
                      <a:pt x="102" y="90"/>
                    </a:lnTo>
                    <a:lnTo>
                      <a:pt x="99" y="88"/>
                    </a:lnTo>
                    <a:lnTo>
                      <a:pt x="96" y="88"/>
                    </a:lnTo>
                    <a:lnTo>
                      <a:pt x="96" y="88"/>
                    </a:lnTo>
                    <a:lnTo>
                      <a:pt x="93" y="88"/>
                    </a:lnTo>
                    <a:lnTo>
                      <a:pt x="90" y="91"/>
                    </a:lnTo>
                    <a:lnTo>
                      <a:pt x="90" y="91"/>
                    </a:lnTo>
                    <a:lnTo>
                      <a:pt x="84" y="99"/>
                    </a:lnTo>
                    <a:lnTo>
                      <a:pt x="78" y="103"/>
                    </a:lnTo>
                    <a:lnTo>
                      <a:pt x="72" y="106"/>
                    </a:lnTo>
                    <a:lnTo>
                      <a:pt x="65" y="106"/>
                    </a:lnTo>
                    <a:lnTo>
                      <a:pt x="65" y="106"/>
                    </a:lnTo>
                    <a:lnTo>
                      <a:pt x="56" y="105"/>
                    </a:lnTo>
                    <a:lnTo>
                      <a:pt x="47" y="100"/>
                    </a:lnTo>
                    <a:lnTo>
                      <a:pt x="39" y="93"/>
                    </a:lnTo>
                    <a:lnTo>
                      <a:pt x="34" y="82"/>
                    </a:lnTo>
                    <a:lnTo>
                      <a:pt x="69" y="82"/>
                    </a:lnTo>
                    <a:lnTo>
                      <a:pt x="69" y="82"/>
                    </a:lnTo>
                    <a:lnTo>
                      <a:pt x="72" y="82"/>
                    </a:lnTo>
                    <a:lnTo>
                      <a:pt x="75" y="81"/>
                    </a:lnTo>
                    <a:lnTo>
                      <a:pt x="77" y="78"/>
                    </a:lnTo>
                    <a:lnTo>
                      <a:pt x="77" y="75"/>
                    </a:lnTo>
                    <a:lnTo>
                      <a:pt x="77" y="75"/>
                    </a:lnTo>
                    <a:lnTo>
                      <a:pt x="77" y="72"/>
                    </a:lnTo>
                    <a:lnTo>
                      <a:pt x="75" y="69"/>
                    </a:lnTo>
                    <a:lnTo>
                      <a:pt x="72" y="67"/>
                    </a:lnTo>
                    <a:lnTo>
                      <a:pt x="69" y="67"/>
                    </a:lnTo>
                    <a:lnTo>
                      <a:pt x="31" y="67"/>
                    </a:lnTo>
                    <a:lnTo>
                      <a:pt x="31" y="67"/>
                    </a:lnTo>
                    <a:lnTo>
                      <a:pt x="31" y="61"/>
                    </a:lnTo>
                    <a:lnTo>
                      <a:pt x="31" y="61"/>
                    </a:lnTo>
                    <a:lnTo>
                      <a:pt x="31" y="54"/>
                    </a:lnTo>
                    <a:lnTo>
                      <a:pt x="69" y="54"/>
                    </a:lnTo>
                    <a:lnTo>
                      <a:pt x="69" y="54"/>
                    </a:lnTo>
                    <a:lnTo>
                      <a:pt x="72" y="54"/>
                    </a:lnTo>
                    <a:lnTo>
                      <a:pt x="75" y="52"/>
                    </a:lnTo>
                    <a:lnTo>
                      <a:pt x="77" y="49"/>
                    </a:lnTo>
                    <a:lnTo>
                      <a:pt x="77" y="46"/>
                    </a:lnTo>
                    <a:lnTo>
                      <a:pt x="77" y="46"/>
                    </a:lnTo>
                    <a:lnTo>
                      <a:pt x="77" y="45"/>
                    </a:lnTo>
                    <a:lnTo>
                      <a:pt x="75" y="42"/>
                    </a:lnTo>
                    <a:lnTo>
                      <a:pt x="72" y="40"/>
                    </a:lnTo>
                    <a:lnTo>
                      <a:pt x="69" y="39"/>
                    </a:lnTo>
                    <a:lnTo>
                      <a:pt x="34" y="39"/>
                    </a:lnTo>
                    <a:lnTo>
                      <a:pt x="34" y="39"/>
                    </a:lnTo>
                    <a:lnTo>
                      <a:pt x="41" y="30"/>
                    </a:lnTo>
                    <a:lnTo>
                      <a:pt x="47" y="22"/>
                    </a:lnTo>
                    <a:lnTo>
                      <a:pt x="54" y="18"/>
                    </a:lnTo>
                    <a:lnTo>
                      <a:pt x="63" y="16"/>
                    </a:lnTo>
                    <a:lnTo>
                      <a:pt x="63" y="16"/>
                    </a:lnTo>
                    <a:lnTo>
                      <a:pt x="71" y="18"/>
                    </a:lnTo>
                    <a:lnTo>
                      <a:pt x="77" y="19"/>
                    </a:lnTo>
                    <a:lnTo>
                      <a:pt x="83" y="24"/>
                    </a:lnTo>
                    <a:lnTo>
                      <a:pt x="89" y="31"/>
                    </a:lnTo>
                    <a:lnTo>
                      <a:pt x="89" y="31"/>
                    </a:lnTo>
                    <a:lnTo>
                      <a:pt x="92" y="33"/>
                    </a:lnTo>
                    <a:lnTo>
                      <a:pt x="96" y="34"/>
                    </a:lnTo>
                    <a:lnTo>
                      <a:pt x="96" y="34"/>
                    </a:lnTo>
                    <a:lnTo>
                      <a:pt x="99" y="33"/>
                    </a:lnTo>
                    <a:lnTo>
                      <a:pt x="102" y="31"/>
                    </a:lnTo>
                    <a:lnTo>
                      <a:pt x="104" y="28"/>
                    </a:lnTo>
                    <a:lnTo>
                      <a:pt x="105" y="25"/>
                    </a:lnTo>
                    <a:lnTo>
                      <a:pt x="105" y="25"/>
                    </a:lnTo>
                    <a:lnTo>
                      <a:pt x="104" y="22"/>
                    </a:lnTo>
                    <a:lnTo>
                      <a:pt x="102" y="19"/>
                    </a:lnTo>
                    <a:lnTo>
                      <a:pt x="102" y="19"/>
                    </a:lnTo>
                    <a:lnTo>
                      <a:pt x="95" y="10"/>
                    </a:lnTo>
                    <a:lnTo>
                      <a:pt x="86" y="4"/>
                    </a:lnTo>
                    <a:lnTo>
                      <a:pt x="75" y="1"/>
                    </a:lnTo>
                    <a:lnTo>
                      <a:pt x="63" y="0"/>
                    </a:lnTo>
                    <a:lnTo>
                      <a:pt x="63" y="0"/>
                    </a:lnTo>
                    <a:lnTo>
                      <a:pt x="56" y="1"/>
                    </a:lnTo>
                    <a:lnTo>
                      <a:pt x="48" y="3"/>
                    </a:lnTo>
                    <a:lnTo>
                      <a:pt x="41" y="6"/>
                    </a:lnTo>
                    <a:lnTo>
                      <a:pt x="34" y="10"/>
                    </a:lnTo>
                    <a:lnTo>
                      <a:pt x="28" y="16"/>
                    </a:lnTo>
                    <a:lnTo>
                      <a:pt x="24" y="24"/>
                    </a:lnTo>
                    <a:lnTo>
                      <a:pt x="19" y="31"/>
                    </a:lnTo>
                    <a:lnTo>
                      <a:pt x="16" y="39"/>
                    </a:lnTo>
                    <a:lnTo>
                      <a:pt x="7" y="39"/>
                    </a:lnTo>
                    <a:lnTo>
                      <a:pt x="7" y="39"/>
                    </a:lnTo>
                    <a:lnTo>
                      <a:pt x="4" y="40"/>
                    </a:lnTo>
                    <a:lnTo>
                      <a:pt x="1" y="42"/>
                    </a:lnTo>
                    <a:lnTo>
                      <a:pt x="0" y="43"/>
                    </a:lnTo>
                    <a:lnTo>
                      <a:pt x="0" y="46"/>
                    </a:lnTo>
                    <a:lnTo>
                      <a:pt x="0" y="46"/>
                    </a:lnTo>
                    <a:lnTo>
                      <a:pt x="0" y="49"/>
                    </a:lnTo>
                    <a:lnTo>
                      <a:pt x="1" y="52"/>
                    </a:lnTo>
                    <a:lnTo>
                      <a:pt x="4" y="54"/>
                    </a:lnTo>
                    <a:lnTo>
                      <a:pt x="7" y="54"/>
                    </a:lnTo>
                    <a:lnTo>
                      <a:pt x="13" y="54"/>
                    </a:lnTo>
                    <a:lnTo>
                      <a:pt x="13" y="54"/>
                    </a:lnTo>
                    <a:lnTo>
                      <a:pt x="13" y="61"/>
                    </a:lnTo>
                    <a:lnTo>
                      <a:pt x="13" y="61"/>
                    </a:lnTo>
                    <a:lnTo>
                      <a:pt x="13" y="67"/>
                    </a:lnTo>
                    <a:lnTo>
                      <a:pt x="7" y="67"/>
                    </a:lnTo>
                    <a:lnTo>
                      <a:pt x="7" y="67"/>
                    </a:lnTo>
                    <a:lnTo>
                      <a:pt x="4" y="67"/>
                    </a:lnTo>
                    <a:lnTo>
                      <a:pt x="1" y="69"/>
                    </a:lnTo>
                    <a:lnTo>
                      <a:pt x="0" y="72"/>
                    </a:lnTo>
                    <a:lnTo>
                      <a:pt x="0" y="7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427" name="Freeform 454"/>
              <p:cNvSpPr>
                <a:spLocks noEditPoints="1"/>
              </p:cNvSpPr>
              <p:nvPr/>
            </p:nvSpPr>
            <p:spPr bwMode="auto">
              <a:xfrm>
                <a:off x="6059488" y="2478088"/>
                <a:ext cx="314325" cy="196850"/>
              </a:xfrm>
              <a:custGeom>
                <a:avLst/>
                <a:gdLst>
                  <a:gd name="T0" fmla="*/ 338 w 396"/>
                  <a:gd name="T1" fmla="*/ 228 h 247"/>
                  <a:gd name="T2" fmla="*/ 342 w 396"/>
                  <a:gd name="T3" fmla="*/ 213 h 247"/>
                  <a:gd name="T4" fmla="*/ 351 w 396"/>
                  <a:gd name="T5" fmla="*/ 201 h 247"/>
                  <a:gd name="T6" fmla="*/ 363 w 396"/>
                  <a:gd name="T7" fmla="*/ 192 h 247"/>
                  <a:gd name="T8" fmla="*/ 377 w 396"/>
                  <a:gd name="T9" fmla="*/ 187 h 247"/>
                  <a:gd name="T10" fmla="*/ 338 w 396"/>
                  <a:gd name="T11" fmla="*/ 228 h 247"/>
                  <a:gd name="T12" fmla="*/ 20 w 396"/>
                  <a:gd name="T13" fmla="*/ 187 h 247"/>
                  <a:gd name="T14" fmla="*/ 35 w 396"/>
                  <a:gd name="T15" fmla="*/ 193 h 247"/>
                  <a:gd name="T16" fmla="*/ 45 w 396"/>
                  <a:gd name="T17" fmla="*/ 202 h 247"/>
                  <a:gd name="T18" fmla="*/ 54 w 396"/>
                  <a:gd name="T19" fmla="*/ 214 h 247"/>
                  <a:gd name="T20" fmla="*/ 60 w 396"/>
                  <a:gd name="T21" fmla="*/ 228 h 247"/>
                  <a:gd name="T22" fmla="*/ 20 w 396"/>
                  <a:gd name="T23" fmla="*/ 187 h 247"/>
                  <a:gd name="T24" fmla="*/ 371 w 396"/>
                  <a:gd name="T25" fmla="*/ 0 h 247"/>
                  <a:gd name="T26" fmla="*/ 366 w 396"/>
                  <a:gd name="T27" fmla="*/ 2 h 247"/>
                  <a:gd name="T28" fmla="*/ 360 w 396"/>
                  <a:gd name="T29" fmla="*/ 6 h 247"/>
                  <a:gd name="T30" fmla="*/ 360 w 396"/>
                  <a:gd name="T31" fmla="*/ 11 h 247"/>
                  <a:gd name="T32" fmla="*/ 363 w 396"/>
                  <a:gd name="T33" fmla="*/ 18 h 247"/>
                  <a:gd name="T34" fmla="*/ 371 w 396"/>
                  <a:gd name="T35" fmla="*/ 21 h 247"/>
                  <a:gd name="T36" fmla="*/ 377 w 396"/>
                  <a:gd name="T37" fmla="*/ 62 h 247"/>
                  <a:gd name="T38" fmla="*/ 365 w 396"/>
                  <a:gd name="T39" fmla="*/ 58 h 247"/>
                  <a:gd name="T40" fmla="*/ 347 w 396"/>
                  <a:gd name="T41" fmla="*/ 44 h 247"/>
                  <a:gd name="T42" fmla="*/ 341 w 396"/>
                  <a:gd name="T43" fmla="*/ 32 h 247"/>
                  <a:gd name="T44" fmla="*/ 335 w 396"/>
                  <a:gd name="T45" fmla="*/ 27 h 247"/>
                  <a:gd name="T46" fmla="*/ 327 w 396"/>
                  <a:gd name="T47" fmla="*/ 27 h 247"/>
                  <a:gd name="T48" fmla="*/ 324 w 396"/>
                  <a:gd name="T49" fmla="*/ 29 h 247"/>
                  <a:gd name="T50" fmla="*/ 321 w 396"/>
                  <a:gd name="T51" fmla="*/ 36 h 247"/>
                  <a:gd name="T52" fmla="*/ 323 w 396"/>
                  <a:gd name="T53" fmla="*/ 41 h 247"/>
                  <a:gd name="T54" fmla="*/ 332 w 396"/>
                  <a:gd name="T55" fmla="*/ 56 h 247"/>
                  <a:gd name="T56" fmla="*/ 344 w 396"/>
                  <a:gd name="T57" fmla="*/ 68 h 247"/>
                  <a:gd name="T58" fmla="*/ 360 w 396"/>
                  <a:gd name="T59" fmla="*/ 77 h 247"/>
                  <a:gd name="T60" fmla="*/ 377 w 396"/>
                  <a:gd name="T61" fmla="*/ 82 h 247"/>
                  <a:gd name="T62" fmla="*/ 377 w 396"/>
                  <a:gd name="T63" fmla="*/ 167 h 247"/>
                  <a:gd name="T64" fmla="*/ 354 w 396"/>
                  <a:gd name="T65" fmla="*/ 173 h 247"/>
                  <a:gd name="T66" fmla="*/ 338 w 396"/>
                  <a:gd name="T67" fmla="*/ 187 h 247"/>
                  <a:gd name="T68" fmla="*/ 324 w 396"/>
                  <a:gd name="T69" fmla="*/ 205 h 247"/>
                  <a:gd name="T70" fmla="*/ 317 w 396"/>
                  <a:gd name="T71" fmla="*/ 228 h 247"/>
                  <a:gd name="T72" fmla="*/ 80 w 396"/>
                  <a:gd name="T73" fmla="*/ 228 h 247"/>
                  <a:gd name="T74" fmla="*/ 74 w 396"/>
                  <a:gd name="T75" fmla="*/ 205 h 247"/>
                  <a:gd name="T76" fmla="*/ 60 w 396"/>
                  <a:gd name="T77" fmla="*/ 187 h 247"/>
                  <a:gd name="T78" fmla="*/ 42 w 396"/>
                  <a:gd name="T79" fmla="*/ 175 h 247"/>
                  <a:gd name="T80" fmla="*/ 20 w 396"/>
                  <a:gd name="T81" fmla="*/ 167 h 247"/>
                  <a:gd name="T82" fmla="*/ 20 w 396"/>
                  <a:gd name="T83" fmla="*/ 127 h 247"/>
                  <a:gd name="T84" fmla="*/ 17 w 396"/>
                  <a:gd name="T85" fmla="*/ 119 h 247"/>
                  <a:gd name="T86" fmla="*/ 9 w 396"/>
                  <a:gd name="T87" fmla="*/ 116 h 247"/>
                  <a:gd name="T88" fmla="*/ 6 w 396"/>
                  <a:gd name="T89" fmla="*/ 118 h 247"/>
                  <a:gd name="T90" fmla="*/ 0 w 396"/>
                  <a:gd name="T91" fmla="*/ 122 h 247"/>
                  <a:gd name="T92" fmla="*/ 0 w 396"/>
                  <a:gd name="T93" fmla="*/ 238 h 247"/>
                  <a:gd name="T94" fmla="*/ 0 w 396"/>
                  <a:gd name="T95" fmla="*/ 241 h 247"/>
                  <a:gd name="T96" fmla="*/ 6 w 396"/>
                  <a:gd name="T97" fmla="*/ 247 h 247"/>
                  <a:gd name="T98" fmla="*/ 386 w 396"/>
                  <a:gd name="T99" fmla="*/ 247 h 247"/>
                  <a:gd name="T100" fmla="*/ 390 w 396"/>
                  <a:gd name="T101" fmla="*/ 247 h 247"/>
                  <a:gd name="T102" fmla="*/ 395 w 396"/>
                  <a:gd name="T103" fmla="*/ 241 h 247"/>
                  <a:gd name="T104" fmla="*/ 396 w 396"/>
                  <a:gd name="T105" fmla="*/ 11 h 247"/>
                  <a:gd name="T106" fmla="*/ 395 w 396"/>
                  <a:gd name="T107" fmla="*/ 6 h 247"/>
                  <a:gd name="T108" fmla="*/ 390 w 396"/>
                  <a:gd name="T109" fmla="*/ 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6" h="247">
                    <a:moveTo>
                      <a:pt x="338" y="228"/>
                    </a:moveTo>
                    <a:lnTo>
                      <a:pt x="338" y="228"/>
                    </a:lnTo>
                    <a:lnTo>
                      <a:pt x="339" y="220"/>
                    </a:lnTo>
                    <a:lnTo>
                      <a:pt x="342" y="213"/>
                    </a:lnTo>
                    <a:lnTo>
                      <a:pt x="347" y="207"/>
                    </a:lnTo>
                    <a:lnTo>
                      <a:pt x="351" y="201"/>
                    </a:lnTo>
                    <a:lnTo>
                      <a:pt x="356" y="196"/>
                    </a:lnTo>
                    <a:lnTo>
                      <a:pt x="363" y="192"/>
                    </a:lnTo>
                    <a:lnTo>
                      <a:pt x="369" y="189"/>
                    </a:lnTo>
                    <a:lnTo>
                      <a:pt x="377" y="187"/>
                    </a:lnTo>
                    <a:lnTo>
                      <a:pt x="377" y="228"/>
                    </a:lnTo>
                    <a:lnTo>
                      <a:pt x="338" y="228"/>
                    </a:lnTo>
                    <a:close/>
                    <a:moveTo>
                      <a:pt x="20" y="187"/>
                    </a:moveTo>
                    <a:lnTo>
                      <a:pt x="20" y="187"/>
                    </a:lnTo>
                    <a:lnTo>
                      <a:pt x="27" y="190"/>
                    </a:lnTo>
                    <a:lnTo>
                      <a:pt x="35" y="193"/>
                    </a:lnTo>
                    <a:lnTo>
                      <a:pt x="41" y="196"/>
                    </a:lnTo>
                    <a:lnTo>
                      <a:pt x="45" y="202"/>
                    </a:lnTo>
                    <a:lnTo>
                      <a:pt x="51" y="207"/>
                    </a:lnTo>
                    <a:lnTo>
                      <a:pt x="54" y="214"/>
                    </a:lnTo>
                    <a:lnTo>
                      <a:pt x="57" y="220"/>
                    </a:lnTo>
                    <a:lnTo>
                      <a:pt x="60" y="228"/>
                    </a:lnTo>
                    <a:lnTo>
                      <a:pt x="20" y="228"/>
                    </a:lnTo>
                    <a:lnTo>
                      <a:pt x="20" y="187"/>
                    </a:lnTo>
                    <a:close/>
                    <a:moveTo>
                      <a:pt x="386" y="0"/>
                    </a:moveTo>
                    <a:lnTo>
                      <a:pt x="371" y="0"/>
                    </a:lnTo>
                    <a:lnTo>
                      <a:pt x="371" y="0"/>
                    </a:lnTo>
                    <a:lnTo>
                      <a:pt x="366" y="2"/>
                    </a:lnTo>
                    <a:lnTo>
                      <a:pt x="363" y="3"/>
                    </a:lnTo>
                    <a:lnTo>
                      <a:pt x="360" y="6"/>
                    </a:lnTo>
                    <a:lnTo>
                      <a:pt x="360" y="11"/>
                    </a:lnTo>
                    <a:lnTo>
                      <a:pt x="360" y="11"/>
                    </a:lnTo>
                    <a:lnTo>
                      <a:pt x="360" y="15"/>
                    </a:lnTo>
                    <a:lnTo>
                      <a:pt x="363" y="18"/>
                    </a:lnTo>
                    <a:lnTo>
                      <a:pt x="366" y="20"/>
                    </a:lnTo>
                    <a:lnTo>
                      <a:pt x="371" y="21"/>
                    </a:lnTo>
                    <a:lnTo>
                      <a:pt x="377" y="21"/>
                    </a:lnTo>
                    <a:lnTo>
                      <a:pt x="377" y="62"/>
                    </a:lnTo>
                    <a:lnTo>
                      <a:pt x="377" y="62"/>
                    </a:lnTo>
                    <a:lnTo>
                      <a:pt x="365" y="58"/>
                    </a:lnTo>
                    <a:lnTo>
                      <a:pt x="356" y="51"/>
                    </a:lnTo>
                    <a:lnTo>
                      <a:pt x="347" y="44"/>
                    </a:lnTo>
                    <a:lnTo>
                      <a:pt x="341" y="32"/>
                    </a:lnTo>
                    <a:lnTo>
                      <a:pt x="341" y="32"/>
                    </a:lnTo>
                    <a:lnTo>
                      <a:pt x="339" y="29"/>
                    </a:lnTo>
                    <a:lnTo>
                      <a:pt x="335" y="27"/>
                    </a:lnTo>
                    <a:lnTo>
                      <a:pt x="332" y="26"/>
                    </a:lnTo>
                    <a:lnTo>
                      <a:pt x="327" y="27"/>
                    </a:lnTo>
                    <a:lnTo>
                      <a:pt x="327" y="27"/>
                    </a:lnTo>
                    <a:lnTo>
                      <a:pt x="324" y="29"/>
                    </a:lnTo>
                    <a:lnTo>
                      <a:pt x="323" y="33"/>
                    </a:lnTo>
                    <a:lnTo>
                      <a:pt x="321" y="36"/>
                    </a:lnTo>
                    <a:lnTo>
                      <a:pt x="323" y="41"/>
                    </a:lnTo>
                    <a:lnTo>
                      <a:pt x="323" y="41"/>
                    </a:lnTo>
                    <a:lnTo>
                      <a:pt x="327" y="48"/>
                    </a:lnTo>
                    <a:lnTo>
                      <a:pt x="332" y="56"/>
                    </a:lnTo>
                    <a:lnTo>
                      <a:pt x="338" y="64"/>
                    </a:lnTo>
                    <a:lnTo>
                      <a:pt x="344" y="68"/>
                    </a:lnTo>
                    <a:lnTo>
                      <a:pt x="351" y="74"/>
                    </a:lnTo>
                    <a:lnTo>
                      <a:pt x="360" y="77"/>
                    </a:lnTo>
                    <a:lnTo>
                      <a:pt x="368" y="80"/>
                    </a:lnTo>
                    <a:lnTo>
                      <a:pt x="377" y="82"/>
                    </a:lnTo>
                    <a:lnTo>
                      <a:pt x="377" y="167"/>
                    </a:lnTo>
                    <a:lnTo>
                      <a:pt x="377" y="167"/>
                    </a:lnTo>
                    <a:lnTo>
                      <a:pt x="365" y="169"/>
                    </a:lnTo>
                    <a:lnTo>
                      <a:pt x="354" y="173"/>
                    </a:lnTo>
                    <a:lnTo>
                      <a:pt x="345" y="179"/>
                    </a:lnTo>
                    <a:lnTo>
                      <a:pt x="338" y="187"/>
                    </a:lnTo>
                    <a:lnTo>
                      <a:pt x="330" y="195"/>
                    </a:lnTo>
                    <a:lnTo>
                      <a:pt x="324" y="205"/>
                    </a:lnTo>
                    <a:lnTo>
                      <a:pt x="320" y="216"/>
                    </a:lnTo>
                    <a:lnTo>
                      <a:pt x="317" y="228"/>
                    </a:lnTo>
                    <a:lnTo>
                      <a:pt x="80" y="228"/>
                    </a:lnTo>
                    <a:lnTo>
                      <a:pt x="80" y="228"/>
                    </a:lnTo>
                    <a:lnTo>
                      <a:pt x="77" y="216"/>
                    </a:lnTo>
                    <a:lnTo>
                      <a:pt x="74" y="205"/>
                    </a:lnTo>
                    <a:lnTo>
                      <a:pt x="68" y="196"/>
                    </a:lnTo>
                    <a:lnTo>
                      <a:pt x="60" y="187"/>
                    </a:lnTo>
                    <a:lnTo>
                      <a:pt x="51" y="179"/>
                    </a:lnTo>
                    <a:lnTo>
                      <a:pt x="42" y="175"/>
                    </a:lnTo>
                    <a:lnTo>
                      <a:pt x="32" y="170"/>
                    </a:lnTo>
                    <a:lnTo>
                      <a:pt x="20" y="167"/>
                    </a:lnTo>
                    <a:lnTo>
                      <a:pt x="20" y="127"/>
                    </a:lnTo>
                    <a:lnTo>
                      <a:pt x="20" y="127"/>
                    </a:lnTo>
                    <a:lnTo>
                      <a:pt x="20" y="122"/>
                    </a:lnTo>
                    <a:lnTo>
                      <a:pt x="17" y="119"/>
                    </a:lnTo>
                    <a:lnTo>
                      <a:pt x="14" y="118"/>
                    </a:lnTo>
                    <a:lnTo>
                      <a:pt x="9" y="116"/>
                    </a:lnTo>
                    <a:lnTo>
                      <a:pt x="9" y="116"/>
                    </a:lnTo>
                    <a:lnTo>
                      <a:pt x="6" y="118"/>
                    </a:lnTo>
                    <a:lnTo>
                      <a:pt x="3" y="119"/>
                    </a:lnTo>
                    <a:lnTo>
                      <a:pt x="0" y="122"/>
                    </a:lnTo>
                    <a:lnTo>
                      <a:pt x="0" y="127"/>
                    </a:lnTo>
                    <a:lnTo>
                      <a:pt x="0" y="238"/>
                    </a:lnTo>
                    <a:lnTo>
                      <a:pt x="0" y="238"/>
                    </a:lnTo>
                    <a:lnTo>
                      <a:pt x="0" y="241"/>
                    </a:lnTo>
                    <a:lnTo>
                      <a:pt x="3" y="244"/>
                    </a:lnTo>
                    <a:lnTo>
                      <a:pt x="6" y="247"/>
                    </a:lnTo>
                    <a:lnTo>
                      <a:pt x="9" y="247"/>
                    </a:lnTo>
                    <a:lnTo>
                      <a:pt x="386" y="247"/>
                    </a:lnTo>
                    <a:lnTo>
                      <a:pt x="386" y="247"/>
                    </a:lnTo>
                    <a:lnTo>
                      <a:pt x="390" y="247"/>
                    </a:lnTo>
                    <a:lnTo>
                      <a:pt x="393" y="244"/>
                    </a:lnTo>
                    <a:lnTo>
                      <a:pt x="395" y="241"/>
                    </a:lnTo>
                    <a:lnTo>
                      <a:pt x="396" y="238"/>
                    </a:lnTo>
                    <a:lnTo>
                      <a:pt x="396" y="11"/>
                    </a:lnTo>
                    <a:lnTo>
                      <a:pt x="396" y="11"/>
                    </a:lnTo>
                    <a:lnTo>
                      <a:pt x="395" y="6"/>
                    </a:lnTo>
                    <a:lnTo>
                      <a:pt x="393" y="3"/>
                    </a:lnTo>
                    <a:lnTo>
                      <a:pt x="390" y="2"/>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grpSp>
        <p:grpSp>
          <p:nvGrpSpPr>
            <p:cNvPr id="299" name="Group 298"/>
            <p:cNvGrpSpPr/>
            <p:nvPr/>
          </p:nvGrpSpPr>
          <p:grpSpPr>
            <a:xfrm>
              <a:off x="6895082" y="4283648"/>
              <a:ext cx="184394" cy="160146"/>
              <a:chOff x="152401" y="4144963"/>
              <a:chExt cx="366713" cy="361950"/>
            </a:xfrm>
            <a:solidFill>
              <a:schemeClr val="bg1"/>
            </a:solidFill>
          </p:grpSpPr>
          <p:sp>
            <p:nvSpPr>
              <p:cNvPr id="419" name="Freeform 146"/>
              <p:cNvSpPr>
                <a:spLocks/>
              </p:cNvSpPr>
              <p:nvPr/>
            </p:nvSpPr>
            <p:spPr bwMode="auto">
              <a:xfrm>
                <a:off x="217488" y="4341813"/>
                <a:ext cx="22225" cy="22225"/>
              </a:xfrm>
              <a:custGeom>
                <a:avLst/>
                <a:gdLst>
                  <a:gd name="T0" fmla="*/ 14 w 29"/>
                  <a:gd name="T1" fmla="*/ 0 h 29"/>
                  <a:gd name="T2" fmla="*/ 14 w 29"/>
                  <a:gd name="T3" fmla="*/ 0 h 29"/>
                  <a:gd name="T4" fmla="*/ 10 w 29"/>
                  <a:gd name="T5" fmla="*/ 2 h 29"/>
                  <a:gd name="T6" fmla="*/ 5 w 29"/>
                  <a:gd name="T7" fmla="*/ 3 h 29"/>
                  <a:gd name="T8" fmla="*/ 2 w 29"/>
                  <a:gd name="T9" fmla="*/ 8 h 29"/>
                  <a:gd name="T10" fmla="*/ 0 w 29"/>
                  <a:gd name="T11" fmla="*/ 15 h 29"/>
                  <a:gd name="T12" fmla="*/ 0 w 29"/>
                  <a:gd name="T13" fmla="*/ 15 h 29"/>
                  <a:gd name="T14" fmla="*/ 2 w 29"/>
                  <a:gd name="T15" fmla="*/ 19 h 29"/>
                  <a:gd name="T16" fmla="*/ 5 w 29"/>
                  <a:gd name="T17" fmla="*/ 24 h 29"/>
                  <a:gd name="T18" fmla="*/ 10 w 29"/>
                  <a:gd name="T19" fmla="*/ 27 h 29"/>
                  <a:gd name="T20" fmla="*/ 14 w 29"/>
                  <a:gd name="T21" fmla="*/ 29 h 29"/>
                  <a:gd name="T22" fmla="*/ 14 w 29"/>
                  <a:gd name="T23" fmla="*/ 29 h 29"/>
                  <a:gd name="T24" fmla="*/ 21 w 29"/>
                  <a:gd name="T25" fmla="*/ 27 h 29"/>
                  <a:gd name="T26" fmla="*/ 24 w 29"/>
                  <a:gd name="T27" fmla="*/ 24 h 29"/>
                  <a:gd name="T28" fmla="*/ 27 w 29"/>
                  <a:gd name="T29" fmla="*/ 19 h 29"/>
                  <a:gd name="T30" fmla="*/ 29 w 29"/>
                  <a:gd name="T31" fmla="*/ 15 h 29"/>
                  <a:gd name="T32" fmla="*/ 29 w 29"/>
                  <a:gd name="T33" fmla="*/ 15 h 29"/>
                  <a:gd name="T34" fmla="*/ 27 w 29"/>
                  <a:gd name="T35" fmla="*/ 8 h 29"/>
                  <a:gd name="T36" fmla="*/ 24 w 29"/>
                  <a:gd name="T37" fmla="*/ 3 h 29"/>
                  <a:gd name="T38" fmla="*/ 21 w 29"/>
                  <a:gd name="T39" fmla="*/ 2 h 29"/>
                  <a:gd name="T40" fmla="*/ 14 w 29"/>
                  <a:gd name="T41" fmla="*/ 0 h 29"/>
                  <a:gd name="T42" fmla="*/ 14 w 29"/>
                  <a:gd name="T4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14" y="0"/>
                    </a:moveTo>
                    <a:lnTo>
                      <a:pt x="14" y="0"/>
                    </a:lnTo>
                    <a:lnTo>
                      <a:pt x="10" y="2"/>
                    </a:lnTo>
                    <a:lnTo>
                      <a:pt x="5" y="3"/>
                    </a:lnTo>
                    <a:lnTo>
                      <a:pt x="2" y="8"/>
                    </a:lnTo>
                    <a:lnTo>
                      <a:pt x="0" y="15"/>
                    </a:lnTo>
                    <a:lnTo>
                      <a:pt x="0" y="15"/>
                    </a:lnTo>
                    <a:lnTo>
                      <a:pt x="2" y="19"/>
                    </a:lnTo>
                    <a:lnTo>
                      <a:pt x="5" y="24"/>
                    </a:lnTo>
                    <a:lnTo>
                      <a:pt x="10" y="27"/>
                    </a:lnTo>
                    <a:lnTo>
                      <a:pt x="14" y="29"/>
                    </a:lnTo>
                    <a:lnTo>
                      <a:pt x="14" y="29"/>
                    </a:lnTo>
                    <a:lnTo>
                      <a:pt x="21" y="27"/>
                    </a:lnTo>
                    <a:lnTo>
                      <a:pt x="24" y="24"/>
                    </a:lnTo>
                    <a:lnTo>
                      <a:pt x="27" y="19"/>
                    </a:lnTo>
                    <a:lnTo>
                      <a:pt x="29" y="15"/>
                    </a:lnTo>
                    <a:lnTo>
                      <a:pt x="29" y="15"/>
                    </a:lnTo>
                    <a:lnTo>
                      <a:pt x="27" y="8"/>
                    </a:lnTo>
                    <a:lnTo>
                      <a:pt x="24" y="3"/>
                    </a:lnTo>
                    <a:lnTo>
                      <a:pt x="21" y="2"/>
                    </a:lnTo>
                    <a:lnTo>
                      <a:pt x="14"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20" name="Freeform 147"/>
              <p:cNvSpPr>
                <a:spLocks noEditPoints="1"/>
              </p:cNvSpPr>
              <p:nvPr/>
            </p:nvSpPr>
            <p:spPr bwMode="auto">
              <a:xfrm>
                <a:off x="288926" y="4144963"/>
                <a:ext cx="146050" cy="146050"/>
              </a:xfrm>
              <a:custGeom>
                <a:avLst/>
                <a:gdLst>
                  <a:gd name="T0" fmla="*/ 91 w 184"/>
                  <a:gd name="T1" fmla="*/ 183 h 183"/>
                  <a:gd name="T2" fmla="*/ 128 w 184"/>
                  <a:gd name="T3" fmla="*/ 175 h 183"/>
                  <a:gd name="T4" fmla="*/ 157 w 184"/>
                  <a:gd name="T5" fmla="*/ 156 h 183"/>
                  <a:gd name="T6" fmla="*/ 176 w 184"/>
                  <a:gd name="T7" fmla="*/ 127 h 183"/>
                  <a:gd name="T8" fmla="*/ 184 w 184"/>
                  <a:gd name="T9" fmla="*/ 91 h 183"/>
                  <a:gd name="T10" fmla="*/ 181 w 184"/>
                  <a:gd name="T11" fmla="*/ 73 h 183"/>
                  <a:gd name="T12" fmla="*/ 168 w 184"/>
                  <a:gd name="T13" fmla="*/ 40 h 183"/>
                  <a:gd name="T14" fmla="*/ 142 w 184"/>
                  <a:gd name="T15" fmla="*/ 16 h 183"/>
                  <a:gd name="T16" fmla="*/ 110 w 184"/>
                  <a:gd name="T17" fmla="*/ 1 h 183"/>
                  <a:gd name="T18" fmla="*/ 91 w 184"/>
                  <a:gd name="T19" fmla="*/ 0 h 183"/>
                  <a:gd name="T20" fmla="*/ 56 w 184"/>
                  <a:gd name="T21" fmla="*/ 8 h 183"/>
                  <a:gd name="T22" fmla="*/ 27 w 184"/>
                  <a:gd name="T23" fmla="*/ 27 h 183"/>
                  <a:gd name="T24" fmla="*/ 8 w 184"/>
                  <a:gd name="T25" fmla="*/ 56 h 183"/>
                  <a:gd name="T26" fmla="*/ 0 w 184"/>
                  <a:gd name="T27" fmla="*/ 91 h 183"/>
                  <a:gd name="T28" fmla="*/ 2 w 184"/>
                  <a:gd name="T29" fmla="*/ 110 h 183"/>
                  <a:gd name="T30" fmla="*/ 16 w 184"/>
                  <a:gd name="T31" fmla="*/ 142 h 183"/>
                  <a:gd name="T32" fmla="*/ 40 w 184"/>
                  <a:gd name="T33" fmla="*/ 167 h 183"/>
                  <a:gd name="T34" fmla="*/ 74 w 184"/>
                  <a:gd name="T35" fmla="*/ 180 h 183"/>
                  <a:gd name="T36" fmla="*/ 91 w 184"/>
                  <a:gd name="T37" fmla="*/ 183 h 183"/>
                  <a:gd name="T38" fmla="*/ 91 w 184"/>
                  <a:gd name="T39" fmla="*/ 19 h 183"/>
                  <a:gd name="T40" fmla="*/ 120 w 184"/>
                  <a:gd name="T41" fmla="*/ 25 h 183"/>
                  <a:gd name="T42" fmla="*/ 142 w 184"/>
                  <a:gd name="T43" fmla="*/ 40 h 183"/>
                  <a:gd name="T44" fmla="*/ 158 w 184"/>
                  <a:gd name="T45" fmla="*/ 64 h 183"/>
                  <a:gd name="T46" fmla="*/ 165 w 184"/>
                  <a:gd name="T47" fmla="*/ 91 h 183"/>
                  <a:gd name="T48" fmla="*/ 163 w 184"/>
                  <a:gd name="T49" fmla="*/ 107 h 183"/>
                  <a:gd name="T50" fmla="*/ 152 w 184"/>
                  <a:gd name="T51" fmla="*/ 132 h 183"/>
                  <a:gd name="T52" fmla="*/ 133 w 184"/>
                  <a:gd name="T53" fmla="*/ 151 h 183"/>
                  <a:gd name="T54" fmla="*/ 107 w 184"/>
                  <a:gd name="T55" fmla="*/ 163 h 183"/>
                  <a:gd name="T56" fmla="*/ 91 w 184"/>
                  <a:gd name="T57" fmla="*/ 164 h 183"/>
                  <a:gd name="T58" fmla="*/ 64 w 184"/>
                  <a:gd name="T59" fmla="*/ 158 h 183"/>
                  <a:gd name="T60" fmla="*/ 40 w 184"/>
                  <a:gd name="T61" fmla="*/ 142 h 183"/>
                  <a:gd name="T62" fmla="*/ 26 w 184"/>
                  <a:gd name="T63" fmla="*/ 119 h 183"/>
                  <a:gd name="T64" fmla="*/ 19 w 184"/>
                  <a:gd name="T65" fmla="*/ 91 h 183"/>
                  <a:gd name="T66" fmla="*/ 21 w 184"/>
                  <a:gd name="T67" fmla="*/ 76 h 183"/>
                  <a:gd name="T68" fmla="*/ 32 w 184"/>
                  <a:gd name="T69" fmla="*/ 51 h 183"/>
                  <a:gd name="T70" fmla="*/ 51 w 184"/>
                  <a:gd name="T71" fmla="*/ 32 h 183"/>
                  <a:gd name="T72" fmla="*/ 77 w 184"/>
                  <a:gd name="T73" fmla="*/ 20 h 183"/>
                  <a:gd name="T74" fmla="*/ 91 w 184"/>
                  <a:gd name="T75" fmla="*/ 1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183">
                    <a:moveTo>
                      <a:pt x="91" y="183"/>
                    </a:moveTo>
                    <a:lnTo>
                      <a:pt x="91" y="183"/>
                    </a:lnTo>
                    <a:lnTo>
                      <a:pt x="110" y="180"/>
                    </a:lnTo>
                    <a:lnTo>
                      <a:pt x="128" y="175"/>
                    </a:lnTo>
                    <a:lnTo>
                      <a:pt x="142" y="167"/>
                    </a:lnTo>
                    <a:lnTo>
                      <a:pt x="157" y="156"/>
                    </a:lnTo>
                    <a:lnTo>
                      <a:pt x="168" y="142"/>
                    </a:lnTo>
                    <a:lnTo>
                      <a:pt x="176" y="127"/>
                    </a:lnTo>
                    <a:lnTo>
                      <a:pt x="181" y="110"/>
                    </a:lnTo>
                    <a:lnTo>
                      <a:pt x="184" y="91"/>
                    </a:lnTo>
                    <a:lnTo>
                      <a:pt x="184" y="91"/>
                    </a:lnTo>
                    <a:lnTo>
                      <a:pt x="181" y="73"/>
                    </a:lnTo>
                    <a:lnTo>
                      <a:pt x="176" y="56"/>
                    </a:lnTo>
                    <a:lnTo>
                      <a:pt x="168" y="40"/>
                    </a:lnTo>
                    <a:lnTo>
                      <a:pt x="157" y="27"/>
                    </a:lnTo>
                    <a:lnTo>
                      <a:pt x="142" y="16"/>
                    </a:lnTo>
                    <a:lnTo>
                      <a:pt x="128" y="8"/>
                    </a:lnTo>
                    <a:lnTo>
                      <a:pt x="110" y="1"/>
                    </a:lnTo>
                    <a:lnTo>
                      <a:pt x="91" y="0"/>
                    </a:lnTo>
                    <a:lnTo>
                      <a:pt x="91" y="0"/>
                    </a:lnTo>
                    <a:lnTo>
                      <a:pt x="74" y="1"/>
                    </a:lnTo>
                    <a:lnTo>
                      <a:pt x="56" y="8"/>
                    </a:lnTo>
                    <a:lnTo>
                      <a:pt x="40" y="16"/>
                    </a:lnTo>
                    <a:lnTo>
                      <a:pt x="27" y="27"/>
                    </a:lnTo>
                    <a:lnTo>
                      <a:pt x="16" y="40"/>
                    </a:lnTo>
                    <a:lnTo>
                      <a:pt x="8" y="56"/>
                    </a:lnTo>
                    <a:lnTo>
                      <a:pt x="2" y="73"/>
                    </a:lnTo>
                    <a:lnTo>
                      <a:pt x="0" y="91"/>
                    </a:lnTo>
                    <a:lnTo>
                      <a:pt x="0" y="91"/>
                    </a:lnTo>
                    <a:lnTo>
                      <a:pt x="2" y="110"/>
                    </a:lnTo>
                    <a:lnTo>
                      <a:pt x="8" y="127"/>
                    </a:lnTo>
                    <a:lnTo>
                      <a:pt x="16" y="142"/>
                    </a:lnTo>
                    <a:lnTo>
                      <a:pt x="27" y="156"/>
                    </a:lnTo>
                    <a:lnTo>
                      <a:pt x="40" y="167"/>
                    </a:lnTo>
                    <a:lnTo>
                      <a:pt x="56" y="175"/>
                    </a:lnTo>
                    <a:lnTo>
                      <a:pt x="74" y="180"/>
                    </a:lnTo>
                    <a:lnTo>
                      <a:pt x="91" y="183"/>
                    </a:lnTo>
                    <a:lnTo>
                      <a:pt x="91" y="183"/>
                    </a:lnTo>
                    <a:close/>
                    <a:moveTo>
                      <a:pt x="91" y="19"/>
                    </a:moveTo>
                    <a:lnTo>
                      <a:pt x="91" y="19"/>
                    </a:lnTo>
                    <a:lnTo>
                      <a:pt x="107" y="20"/>
                    </a:lnTo>
                    <a:lnTo>
                      <a:pt x="120" y="25"/>
                    </a:lnTo>
                    <a:lnTo>
                      <a:pt x="133" y="32"/>
                    </a:lnTo>
                    <a:lnTo>
                      <a:pt x="142" y="40"/>
                    </a:lnTo>
                    <a:lnTo>
                      <a:pt x="152" y="51"/>
                    </a:lnTo>
                    <a:lnTo>
                      <a:pt x="158" y="64"/>
                    </a:lnTo>
                    <a:lnTo>
                      <a:pt x="163" y="76"/>
                    </a:lnTo>
                    <a:lnTo>
                      <a:pt x="165" y="91"/>
                    </a:lnTo>
                    <a:lnTo>
                      <a:pt x="165" y="91"/>
                    </a:lnTo>
                    <a:lnTo>
                      <a:pt x="163" y="107"/>
                    </a:lnTo>
                    <a:lnTo>
                      <a:pt x="158" y="119"/>
                    </a:lnTo>
                    <a:lnTo>
                      <a:pt x="152" y="132"/>
                    </a:lnTo>
                    <a:lnTo>
                      <a:pt x="142" y="142"/>
                    </a:lnTo>
                    <a:lnTo>
                      <a:pt x="133" y="151"/>
                    </a:lnTo>
                    <a:lnTo>
                      <a:pt x="120" y="158"/>
                    </a:lnTo>
                    <a:lnTo>
                      <a:pt x="107" y="163"/>
                    </a:lnTo>
                    <a:lnTo>
                      <a:pt x="91" y="164"/>
                    </a:lnTo>
                    <a:lnTo>
                      <a:pt x="91" y="164"/>
                    </a:lnTo>
                    <a:lnTo>
                      <a:pt x="77" y="163"/>
                    </a:lnTo>
                    <a:lnTo>
                      <a:pt x="64" y="158"/>
                    </a:lnTo>
                    <a:lnTo>
                      <a:pt x="51" y="151"/>
                    </a:lnTo>
                    <a:lnTo>
                      <a:pt x="40" y="142"/>
                    </a:lnTo>
                    <a:lnTo>
                      <a:pt x="32" y="132"/>
                    </a:lnTo>
                    <a:lnTo>
                      <a:pt x="26" y="119"/>
                    </a:lnTo>
                    <a:lnTo>
                      <a:pt x="21" y="107"/>
                    </a:lnTo>
                    <a:lnTo>
                      <a:pt x="19" y="91"/>
                    </a:lnTo>
                    <a:lnTo>
                      <a:pt x="19" y="91"/>
                    </a:lnTo>
                    <a:lnTo>
                      <a:pt x="21" y="76"/>
                    </a:lnTo>
                    <a:lnTo>
                      <a:pt x="26" y="64"/>
                    </a:lnTo>
                    <a:lnTo>
                      <a:pt x="32" y="51"/>
                    </a:lnTo>
                    <a:lnTo>
                      <a:pt x="40" y="40"/>
                    </a:lnTo>
                    <a:lnTo>
                      <a:pt x="51" y="32"/>
                    </a:lnTo>
                    <a:lnTo>
                      <a:pt x="64" y="25"/>
                    </a:lnTo>
                    <a:lnTo>
                      <a:pt x="77" y="20"/>
                    </a:lnTo>
                    <a:lnTo>
                      <a:pt x="91" y="19"/>
                    </a:lnTo>
                    <a:lnTo>
                      <a:pt x="9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21" name="Freeform 148"/>
              <p:cNvSpPr>
                <a:spLocks noEditPoints="1"/>
              </p:cNvSpPr>
              <p:nvPr/>
            </p:nvSpPr>
            <p:spPr bwMode="auto">
              <a:xfrm>
                <a:off x="336551" y="4176713"/>
                <a:ext cx="50800" cy="85725"/>
              </a:xfrm>
              <a:custGeom>
                <a:avLst/>
                <a:gdLst>
                  <a:gd name="T0" fmla="*/ 3 w 66"/>
                  <a:gd name="T1" fmla="*/ 85 h 109"/>
                  <a:gd name="T2" fmla="*/ 27 w 66"/>
                  <a:gd name="T3" fmla="*/ 96 h 109"/>
                  <a:gd name="T4" fmla="*/ 27 w 66"/>
                  <a:gd name="T5" fmla="*/ 101 h 109"/>
                  <a:gd name="T6" fmla="*/ 29 w 66"/>
                  <a:gd name="T7" fmla="*/ 105 h 109"/>
                  <a:gd name="T8" fmla="*/ 34 w 66"/>
                  <a:gd name="T9" fmla="*/ 109 h 109"/>
                  <a:gd name="T10" fmla="*/ 37 w 66"/>
                  <a:gd name="T11" fmla="*/ 107 h 109"/>
                  <a:gd name="T12" fmla="*/ 40 w 66"/>
                  <a:gd name="T13" fmla="*/ 104 h 109"/>
                  <a:gd name="T14" fmla="*/ 40 w 66"/>
                  <a:gd name="T15" fmla="*/ 96 h 109"/>
                  <a:gd name="T16" fmla="*/ 51 w 66"/>
                  <a:gd name="T17" fmla="*/ 93 h 109"/>
                  <a:gd name="T18" fmla="*/ 64 w 66"/>
                  <a:gd name="T19" fmla="*/ 80 h 109"/>
                  <a:gd name="T20" fmla="*/ 66 w 66"/>
                  <a:gd name="T21" fmla="*/ 70 h 109"/>
                  <a:gd name="T22" fmla="*/ 59 w 66"/>
                  <a:gd name="T23" fmla="*/ 54 h 109"/>
                  <a:gd name="T24" fmla="*/ 40 w 66"/>
                  <a:gd name="T25" fmla="*/ 46 h 109"/>
                  <a:gd name="T26" fmla="*/ 40 w 66"/>
                  <a:gd name="T27" fmla="*/ 24 h 109"/>
                  <a:gd name="T28" fmla="*/ 50 w 66"/>
                  <a:gd name="T29" fmla="*/ 29 h 109"/>
                  <a:gd name="T30" fmla="*/ 54 w 66"/>
                  <a:gd name="T31" fmla="*/ 30 h 109"/>
                  <a:gd name="T32" fmla="*/ 58 w 66"/>
                  <a:gd name="T33" fmla="*/ 30 h 109"/>
                  <a:gd name="T34" fmla="*/ 62 w 66"/>
                  <a:gd name="T35" fmla="*/ 26 h 109"/>
                  <a:gd name="T36" fmla="*/ 62 w 66"/>
                  <a:gd name="T37" fmla="*/ 22 h 109"/>
                  <a:gd name="T38" fmla="*/ 59 w 66"/>
                  <a:gd name="T39" fmla="*/ 16 h 109"/>
                  <a:gd name="T40" fmla="*/ 50 w 66"/>
                  <a:gd name="T41" fmla="*/ 11 h 109"/>
                  <a:gd name="T42" fmla="*/ 40 w 66"/>
                  <a:gd name="T43" fmla="*/ 8 h 109"/>
                  <a:gd name="T44" fmla="*/ 40 w 66"/>
                  <a:gd name="T45" fmla="*/ 5 h 109"/>
                  <a:gd name="T46" fmla="*/ 37 w 66"/>
                  <a:gd name="T47" fmla="*/ 2 h 109"/>
                  <a:gd name="T48" fmla="*/ 34 w 66"/>
                  <a:gd name="T49" fmla="*/ 0 h 109"/>
                  <a:gd name="T50" fmla="*/ 29 w 66"/>
                  <a:gd name="T51" fmla="*/ 3 h 109"/>
                  <a:gd name="T52" fmla="*/ 27 w 66"/>
                  <a:gd name="T53" fmla="*/ 8 h 109"/>
                  <a:gd name="T54" fmla="*/ 27 w 66"/>
                  <a:gd name="T55" fmla="*/ 8 h 109"/>
                  <a:gd name="T56" fmla="*/ 8 w 66"/>
                  <a:gd name="T57" fmla="*/ 16 h 109"/>
                  <a:gd name="T58" fmla="*/ 2 w 66"/>
                  <a:gd name="T59" fmla="*/ 34 h 109"/>
                  <a:gd name="T60" fmla="*/ 3 w 66"/>
                  <a:gd name="T61" fmla="*/ 38 h 109"/>
                  <a:gd name="T62" fmla="*/ 7 w 66"/>
                  <a:gd name="T63" fmla="*/ 46 h 109"/>
                  <a:gd name="T64" fmla="*/ 18 w 66"/>
                  <a:gd name="T65" fmla="*/ 54 h 109"/>
                  <a:gd name="T66" fmla="*/ 27 w 66"/>
                  <a:gd name="T67" fmla="*/ 80 h 109"/>
                  <a:gd name="T68" fmla="*/ 19 w 66"/>
                  <a:gd name="T69" fmla="*/ 78 h 109"/>
                  <a:gd name="T70" fmla="*/ 11 w 66"/>
                  <a:gd name="T71" fmla="*/ 72 h 109"/>
                  <a:gd name="T72" fmla="*/ 7 w 66"/>
                  <a:gd name="T73" fmla="*/ 70 h 109"/>
                  <a:gd name="T74" fmla="*/ 3 w 66"/>
                  <a:gd name="T75" fmla="*/ 72 h 109"/>
                  <a:gd name="T76" fmla="*/ 0 w 66"/>
                  <a:gd name="T77" fmla="*/ 75 h 109"/>
                  <a:gd name="T78" fmla="*/ 0 w 66"/>
                  <a:gd name="T79" fmla="*/ 78 h 109"/>
                  <a:gd name="T80" fmla="*/ 3 w 66"/>
                  <a:gd name="T81" fmla="*/ 85 h 109"/>
                  <a:gd name="T82" fmla="*/ 18 w 66"/>
                  <a:gd name="T83" fmla="*/ 32 h 109"/>
                  <a:gd name="T84" fmla="*/ 18 w 66"/>
                  <a:gd name="T85" fmla="*/ 29 h 109"/>
                  <a:gd name="T86" fmla="*/ 23 w 66"/>
                  <a:gd name="T87" fmla="*/ 24 h 109"/>
                  <a:gd name="T88" fmla="*/ 27 w 66"/>
                  <a:gd name="T89" fmla="*/ 42 h 109"/>
                  <a:gd name="T90" fmla="*/ 23 w 66"/>
                  <a:gd name="T91" fmla="*/ 40 h 109"/>
                  <a:gd name="T92" fmla="*/ 18 w 66"/>
                  <a:gd name="T93" fmla="*/ 35 h 109"/>
                  <a:gd name="T94" fmla="*/ 18 w 66"/>
                  <a:gd name="T95" fmla="*/ 32 h 109"/>
                  <a:gd name="T96" fmla="*/ 40 w 66"/>
                  <a:gd name="T97" fmla="*/ 61 h 109"/>
                  <a:gd name="T98" fmla="*/ 45 w 66"/>
                  <a:gd name="T99" fmla="*/ 64 h 109"/>
                  <a:gd name="T100" fmla="*/ 50 w 66"/>
                  <a:gd name="T101" fmla="*/ 69 h 109"/>
                  <a:gd name="T102" fmla="*/ 50 w 66"/>
                  <a:gd name="T103" fmla="*/ 72 h 109"/>
                  <a:gd name="T104" fmla="*/ 46 w 66"/>
                  <a:gd name="T105" fmla="*/ 78 h 109"/>
                  <a:gd name="T106" fmla="*/ 40 w 66"/>
                  <a:gd name="T107" fmla="*/ 8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109">
                    <a:moveTo>
                      <a:pt x="3" y="85"/>
                    </a:moveTo>
                    <a:lnTo>
                      <a:pt x="3" y="85"/>
                    </a:lnTo>
                    <a:lnTo>
                      <a:pt x="15" y="91"/>
                    </a:lnTo>
                    <a:lnTo>
                      <a:pt x="27" y="96"/>
                    </a:lnTo>
                    <a:lnTo>
                      <a:pt x="27" y="101"/>
                    </a:lnTo>
                    <a:lnTo>
                      <a:pt x="27" y="101"/>
                    </a:lnTo>
                    <a:lnTo>
                      <a:pt x="27" y="104"/>
                    </a:lnTo>
                    <a:lnTo>
                      <a:pt x="29" y="105"/>
                    </a:lnTo>
                    <a:lnTo>
                      <a:pt x="31" y="107"/>
                    </a:lnTo>
                    <a:lnTo>
                      <a:pt x="34" y="109"/>
                    </a:lnTo>
                    <a:lnTo>
                      <a:pt x="34" y="109"/>
                    </a:lnTo>
                    <a:lnTo>
                      <a:pt x="37" y="107"/>
                    </a:lnTo>
                    <a:lnTo>
                      <a:pt x="39" y="105"/>
                    </a:lnTo>
                    <a:lnTo>
                      <a:pt x="40" y="104"/>
                    </a:lnTo>
                    <a:lnTo>
                      <a:pt x="40" y="101"/>
                    </a:lnTo>
                    <a:lnTo>
                      <a:pt x="40" y="96"/>
                    </a:lnTo>
                    <a:lnTo>
                      <a:pt x="40" y="96"/>
                    </a:lnTo>
                    <a:lnTo>
                      <a:pt x="51" y="93"/>
                    </a:lnTo>
                    <a:lnTo>
                      <a:pt x="59" y="88"/>
                    </a:lnTo>
                    <a:lnTo>
                      <a:pt x="64" y="80"/>
                    </a:lnTo>
                    <a:lnTo>
                      <a:pt x="66" y="70"/>
                    </a:lnTo>
                    <a:lnTo>
                      <a:pt x="66" y="70"/>
                    </a:lnTo>
                    <a:lnTo>
                      <a:pt x="64" y="62"/>
                    </a:lnTo>
                    <a:lnTo>
                      <a:pt x="59" y="54"/>
                    </a:lnTo>
                    <a:lnTo>
                      <a:pt x="51" y="50"/>
                    </a:lnTo>
                    <a:lnTo>
                      <a:pt x="40" y="46"/>
                    </a:lnTo>
                    <a:lnTo>
                      <a:pt x="40" y="24"/>
                    </a:lnTo>
                    <a:lnTo>
                      <a:pt x="40" y="24"/>
                    </a:lnTo>
                    <a:lnTo>
                      <a:pt x="50" y="29"/>
                    </a:lnTo>
                    <a:lnTo>
                      <a:pt x="50" y="29"/>
                    </a:lnTo>
                    <a:lnTo>
                      <a:pt x="53" y="30"/>
                    </a:lnTo>
                    <a:lnTo>
                      <a:pt x="54" y="30"/>
                    </a:lnTo>
                    <a:lnTo>
                      <a:pt x="54" y="30"/>
                    </a:lnTo>
                    <a:lnTo>
                      <a:pt x="58" y="30"/>
                    </a:lnTo>
                    <a:lnTo>
                      <a:pt x="61" y="29"/>
                    </a:lnTo>
                    <a:lnTo>
                      <a:pt x="62" y="26"/>
                    </a:lnTo>
                    <a:lnTo>
                      <a:pt x="62" y="22"/>
                    </a:lnTo>
                    <a:lnTo>
                      <a:pt x="62" y="22"/>
                    </a:lnTo>
                    <a:lnTo>
                      <a:pt x="61" y="19"/>
                    </a:lnTo>
                    <a:lnTo>
                      <a:pt x="59" y="16"/>
                    </a:lnTo>
                    <a:lnTo>
                      <a:pt x="59" y="16"/>
                    </a:lnTo>
                    <a:lnTo>
                      <a:pt x="50" y="11"/>
                    </a:lnTo>
                    <a:lnTo>
                      <a:pt x="40" y="8"/>
                    </a:lnTo>
                    <a:lnTo>
                      <a:pt x="40" y="8"/>
                    </a:lnTo>
                    <a:lnTo>
                      <a:pt x="40" y="8"/>
                    </a:lnTo>
                    <a:lnTo>
                      <a:pt x="40" y="5"/>
                    </a:lnTo>
                    <a:lnTo>
                      <a:pt x="39" y="3"/>
                    </a:lnTo>
                    <a:lnTo>
                      <a:pt x="37" y="2"/>
                    </a:lnTo>
                    <a:lnTo>
                      <a:pt x="34" y="0"/>
                    </a:lnTo>
                    <a:lnTo>
                      <a:pt x="34" y="0"/>
                    </a:lnTo>
                    <a:lnTo>
                      <a:pt x="31" y="2"/>
                    </a:lnTo>
                    <a:lnTo>
                      <a:pt x="29" y="3"/>
                    </a:lnTo>
                    <a:lnTo>
                      <a:pt x="27" y="5"/>
                    </a:lnTo>
                    <a:lnTo>
                      <a:pt x="27" y="8"/>
                    </a:lnTo>
                    <a:lnTo>
                      <a:pt x="27" y="8"/>
                    </a:lnTo>
                    <a:lnTo>
                      <a:pt x="27" y="8"/>
                    </a:lnTo>
                    <a:lnTo>
                      <a:pt x="16" y="11"/>
                    </a:lnTo>
                    <a:lnTo>
                      <a:pt x="8" y="16"/>
                    </a:lnTo>
                    <a:lnTo>
                      <a:pt x="3" y="24"/>
                    </a:lnTo>
                    <a:lnTo>
                      <a:pt x="2" y="34"/>
                    </a:lnTo>
                    <a:lnTo>
                      <a:pt x="2" y="34"/>
                    </a:lnTo>
                    <a:lnTo>
                      <a:pt x="3" y="38"/>
                    </a:lnTo>
                    <a:lnTo>
                      <a:pt x="5" y="43"/>
                    </a:lnTo>
                    <a:lnTo>
                      <a:pt x="7" y="46"/>
                    </a:lnTo>
                    <a:lnTo>
                      <a:pt x="10" y="50"/>
                    </a:lnTo>
                    <a:lnTo>
                      <a:pt x="18" y="54"/>
                    </a:lnTo>
                    <a:lnTo>
                      <a:pt x="27" y="58"/>
                    </a:lnTo>
                    <a:lnTo>
                      <a:pt x="27" y="80"/>
                    </a:lnTo>
                    <a:lnTo>
                      <a:pt x="27" y="80"/>
                    </a:lnTo>
                    <a:lnTo>
                      <a:pt x="19" y="78"/>
                    </a:lnTo>
                    <a:lnTo>
                      <a:pt x="11" y="72"/>
                    </a:lnTo>
                    <a:lnTo>
                      <a:pt x="11" y="72"/>
                    </a:lnTo>
                    <a:lnTo>
                      <a:pt x="10" y="72"/>
                    </a:lnTo>
                    <a:lnTo>
                      <a:pt x="7" y="70"/>
                    </a:lnTo>
                    <a:lnTo>
                      <a:pt x="7" y="70"/>
                    </a:lnTo>
                    <a:lnTo>
                      <a:pt x="3" y="72"/>
                    </a:lnTo>
                    <a:lnTo>
                      <a:pt x="2" y="73"/>
                    </a:lnTo>
                    <a:lnTo>
                      <a:pt x="0" y="75"/>
                    </a:lnTo>
                    <a:lnTo>
                      <a:pt x="0" y="78"/>
                    </a:lnTo>
                    <a:lnTo>
                      <a:pt x="0" y="78"/>
                    </a:lnTo>
                    <a:lnTo>
                      <a:pt x="0" y="81"/>
                    </a:lnTo>
                    <a:lnTo>
                      <a:pt x="3" y="85"/>
                    </a:lnTo>
                    <a:lnTo>
                      <a:pt x="3" y="85"/>
                    </a:lnTo>
                    <a:close/>
                    <a:moveTo>
                      <a:pt x="18" y="32"/>
                    </a:moveTo>
                    <a:lnTo>
                      <a:pt x="18" y="32"/>
                    </a:lnTo>
                    <a:lnTo>
                      <a:pt x="18" y="29"/>
                    </a:lnTo>
                    <a:lnTo>
                      <a:pt x="21" y="26"/>
                    </a:lnTo>
                    <a:lnTo>
                      <a:pt x="23" y="24"/>
                    </a:lnTo>
                    <a:lnTo>
                      <a:pt x="27" y="22"/>
                    </a:lnTo>
                    <a:lnTo>
                      <a:pt x="27" y="42"/>
                    </a:lnTo>
                    <a:lnTo>
                      <a:pt x="27" y="42"/>
                    </a:lnTo>
                    <a:lnTo>
                      <a:pt x="23" y="40"/>
                    </a:lnTo>
                    <a:lnTo>
                      <a:pt x="19" y="37"/>
                    </a:lnTo>
                    <a:lnTo>
                      <a:pt x="18" y="35"/>
                    </a:lnTo>
                    <a:lnTo>
                      <a:pt x="18" y="32"/>
                    </a:lnTo>
                    <a:lnTo>
                      <a:pt x="18" y="32"/>
                    </a:lnTo>
                    <a:close/>
                    <a:moveTo>
                      <a:pt x="40" y="81"/>
                    </a:moveTo>
                    <a:lnTo>
                      <a:pt x="40" y="61"/>
                    </a:lnTo>
                    <a:lnTo>
                      <a:pt x="40" y="61"/>
                    </a:lnTo>
                    <a:lnTo>
                      <a:pt x="45" y="64"/>
                    </a:lnTo>
                    <a:lnTo>
                      <a:pt x="48" y="66"/>
                    </a:lnTo>
                    <a:lnTo>
                      <a:pt x="50" y="69"/>
                    </a:lnTo>
                    <a:lnTo>
                      <a:pt x="50" y="72"/>
                    </a:lnTo>
                    <a:lnTo>
                      <a:pt x="50" y="72"/>
                    </a:lnTo>
                    <a:lnTo>
                      <a:pt x="50" y="75"/>
                    </a:lnTo>
                    <a:lnTo>
                      <a:pt x="46" y="78"/>
                    </a:lnTo>
                    <a:lnTo>
                      <a:pt x="45" y="80"/>
                    </a:lnTo>
                    <a:lnTo>
                      <a:pt x="40" y="81"/>
                    </a:lnTo>
                    <a:lnTo>
                      <a:pt x="4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22" name="Freeform 149"/>
              <p:cNvSpPr>
                <a:spLocks noEditPoints="1"/>
              </p:cNvSpPr>
              <p:nvPr/>
            </p:nvSpPr>
            <p:spPr bwMode="auto">
              <a:xfrm>
                <a:off x="152401" y="4252913"/>
                <a:ext cx="366713" cy="254000"/>
              </a:xfrm>
              <a:custGeom>
                <a:avLst/>
                <a:gdLst>
                  <a:gd name="T0" fmla="*/ 445 w 463"/>
                  <a:gd name="T1" fmla="*/ 77 h 320"/>
                  <a:gd name="T2" fmla="*/ 432 w 463"/>
                  <a:gd name="T3" fmla="*/ 77 h 320"/>
                  <a:gd name="T4" fmla="*/ 415 w 463"/>
                  <a:gd name="T5" fmla="*/ 40 h 320"/>
                  <a:gd name="T6" fmla="*/ 383 w 463"/>
                  <a:gd name="T7" fmla="*/ 42 h 320"/>
                  <a:gd name="T8" fmla="*/ 381 w 463"/>
                  <a:gd name="T9" fmla="*/ 80 h 320"/>
                  <a:gd name="T10" fmla="*/ 372 w 463"/>
                  <a:gd name="T11" fmla="*/ 95 h 320"/>
                  <a:gd name="T12" fmla="*/ 324 w 463"/>
                  <a:gd name="T13" fmla="*/ 45 h 320"/>
                  <a:gd name="T14" fmla="*/ 317 w 463"/>
                  <a:gd name="T15" fmla="*/ 60 h 320"/>
                  <a:gd name="T16" fmla="*/ 356 w 463"/>
                  <a:gd name="T17" fmla="*/ 103 h 320"/>
                  <a:gd name="T18" fmla="*/ 369 w 463"/>
                  <a:gd name="T19" fmla="*/ 159 h 320"/>
                  <a:gd name="T20" fmla="*/ 354 w 463"/>
                  <a:gd name="T21" fmla="*/ 211 h 320"/>
                  <a:gd name="T22" fmla="*/ 343 w 463"/>
                  <a:gd name="T23" fmla="*/ 301 h 320"/>
                  <a:gd name="T24" fmla="*/ 319 w 463"/>
                  <a:gd name="T25" fmla="*/ 290 h 320"/>
                  <a:gd name="T26" fmla="*/ 311 w 463"/>
                  <a:gd name="T27" fmla="*/ 258 h 320"/>
                  <a:gd name="T28" fmla="*/ 279 w 463"/>
                  <a:gd name="T29" fmla="*/ 264 h 320"/>
                  <a:gd name="T30" fmla="*/ 201 w 463"/>
                  <a:gd name="T31" fmla="*/ 258 h 320"/>
                  <a:gd name="T32" fmla="*/ 186 w 463"/>
                  <a:gd name="T33" fmla="*/ 264 h 320"/>
                  <a:gd name="T34" fmla="*/ 180 w 463"/>
                  <a:gd name="T35" fmla="*/ 298 h 320"/>
                  <a:gd name="T36" fmla="*/ 143 w 463"/>
                  <a:gd name="T37" fmla="*/ 298 h 320"/>
                  <a:gd name="T38" fmla="*/ 147 w 463"/>
                  <a:gd name="T39" fmla="*/ 230 h 320"/>
                  <a:gd name="T40" fmla="*/ 116 w 463"/>
                  <a:gd name="T41" fmla="*/ 229 h 320"/>
                  <a:gd name="T42" fmla="*/ 62 w 463"/>
                  <a:gd name="T43" fmla="*/ 202 h 320"/>
                  <a:gd name="T44" fmla="*/ 24 w 463"/>
                  <a:gd name="T45" fmla="*/ 189 h 320"/>
                  <a:gd name="T46" fmla="*/ 44 w 463"/>
                  <a:gd name="T47" fmla="*/ 136 h 320"/>
                  <a:gd name="T48" fmla="*/ 65 w 463"/>
                  <a:gd name="T49" fmla="*/ 106 h 320"/>
                  <a:gd name="T50" fmla="*/ 108 w 463"/>
                  <a:gd name="T51" fmla="*/ 82 h 320"/>
                  <a:gd name="T52" fmla="*/ 91 w 463"/>
                  <a:gd name="T53" fmla="*/ 20 h 320"/>
                  <a:gd name="T54" fmla="*/ 105 w 463"/>
                  <a:gd name="T55" fmla="*/ 24 h 320"/>
                  <a:gd name="T56" fmla="*/ 153 w 463"/>
                  <a:gd name="T57" fmla="*/ 68 h 320"/>
                  <a:gd name="T58" fmla="*/ 169 w 463"/>
                  <a:gd name="T59" fmla="*/ 72 h 320"/>
                  <a:gd name="T60" fmla="*/ 199 w 463"/>
                  <a:gd name="T61" fmla="*/ 45 h 320"/>
                  <a:gd name="T62" fmla="*/ 186 w 463"/>
                  <a:gd name="T63" fmla="*/ 37 h 320"/>
                  <a:gd name="T64" fmla="*/ 148 w 463"/>
                  <a:gd name="T65" fmla="*/ 31 h 320"/>
                  <a:gd name="T66" fmla="*/ 94 w 463"/>
                  <a:gd name="T67" fmla="*/ 0 h 320"/>
                  <a:gd name="T68" fmla="*/ 71 w 463"/>
                  <a:gd name="T69" fmla="*/ 21 h 320"/>
                  <a:gd name="T70" fmla="*/ 75 w 463"/>
                  <a:gd name="T71" fmla="*/ 74 h 320"/>
                  <a:gd name="T72" fmla="*/ 33 w 463"/>
                  <a:gd name="T73" fmla="*/ 120 h 320"/>
                  <a:gd name="T74" fmla="*/ 0 w 463"/>
                  <a:gd name="T75" fmla="*/ 147 h 320"/>
                  <a:gd name="T76" fmla="*/ 11 w 463"/>
                  <a:gd name="T77" fmla="*/ 202 h 320"/>
                  <a:gd name="T78" fmla="*/ 67 w 463"/>
                  <a:gd name="T79" fmla="*/ 230 h 320"/>
                  <a:gd name="T80" fmla="*/ 127 w 463"/>
                  <a:gd name="T81" fmla="*/ 248 h 320"/>
                  <a:gd name="T82" fmla="*/ 123 w 463"/>
                  <a:gd name="T83" fmla="*/ 301 h 320"/>
                  <a:gd name="T84" fmla="*/ 151 w 463"/>
                  <a:gd name="T85" fmla="*/ 320 h 320"/>
                  <a:gd name="T86" fmla="*/ 194 w 463"/>
                  <a:gd name="T87" fmla="*/ 310 h 320"/>
                  <a:gd name="T88" fmla="*/ 204 w 463"/>
                  <a:gd name="T89" fmla="*/ 280 h 320"/>
                  <a:gd name="T90" fmla="*/ 300 w 463"/>
                  <a:gd name="T91" fmla="*/ 291 h 320"/>
                  <a:gd name="T92" fmla="*/ 313 w 463"/>
                  <a:gd name="T93" fmla="*/ 315 h 320"/>
                  <a:gd name="T94" fmla="*/ 349 w 463"/>
                  <a:gd name="T95" fmla="*/ 318 h 320"/>
                  <a:gd name="T96" fmla="*/ 381 w 463"/>
                  <a:gd name="T97" fmla="*/ 296 h 320"/>
                  <a:gd name="T98" fmla="*/ 381 w 463"/>
                  <a:gd name="T99" fmla="*/ 192 h 320"/>
                  <a:gd name="T100" fmla="*/ 388 w 463"/>
                  <a:gd name="T101" fmla="*/ 154 h 320"/>
                  <a:gd name="T102" fmla="*/ 413 w 463"/>
                  <a:gd name="T103" fmla="*/ 111 h 320"/>
                  <a:gd name="T104" fmla="*/ 455 w 463"/>
                  <a:gd name="T105" fmla="*/ 96 h 320"/>
                  <a:gd name="T106" fmla="*/ 461 w 463"/>
                  <a:gd name="T107" fmla="*/ 76 h 320"/>
                  <a:gd name="T108" fmla="*/ 399 w 463"/>
                  <a:gd name="T109" fmla="*/ 74 h 320"/>
                  <a:gd name="T110" fmla="*/ 397 w 463"/>
                  <a:gd name="T111" fmla="*/ 55 h 320"/>
                  <a:gd name="T112" fmla="*/ 408 w 463"/>
                  <a:gd name="T113" fmla="*/ 60 h 320"/>
                  <a:gd name="T114" fmla="*/ 408 w 463"/>
                  <a:gd name="T115" fmla="*/ 8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 h="320">
                    <a:moveTo>
                      <a:pt x="458" y="72"/>
                    </a:moveTo>
                    <a:lnTo>
                      <a:pt x="458" y="72"/>
                    </a:lnTo>
                    <a:lnTo>
                      <a:pt x="455" y="71"/>
                    </a:lnTo>
                    <a:lnTo>
                      <a:pt x="452" y="72"/>
                    </a:lnTo>
                    <a:lnTo>
                      <a:pt x="448" y="74"/>
                    </a:lnTo>
                    <a:lnTo>
                      <a:pt x="445" y="77"/>
                    </a:lnTo>
                    <a:lnTo>
                      <a:pt x="445" y="77"/>
                    </a:lnTo>
                    <a:lnTo>
                      <a:pt x="439" y="83"/>
                    </a:lnTo>
                    <a:lnTo>
                      <a:pt x="429" y="90"/>
                    </a:lnTo>
                    <a:lnTo>
                      <a:pt x="429" y="90"/>
                    </a:lnTo>
                    <a:lnTo>
                      <a:pt x="431" y="83"/>
                    </a:lnTo>
                    <a:lnTo>
                      <a:pt x="432" y="77"/>
                    </a:lnTo>
                    <a:lnTo>
                      <a:pt x="432" y="71"/>
                    </a:lnTo>
                    <a:lnTo>
                      <a:pt x="432" y="64"/>
                    </a:lnTo>
                    <a:lnTo>
                      <a:pt x="432" y="64"/>
                    </a:lnTo>
                    <a:lnTo>
                      <a:pt x="428" y="55"/>
                    </a:lnTo>
                    <a:lnTo>
                      <a:pt x="421" y="47"/>
                    </a:lnTo>
                    <a:lnTo>
                      <a:pt x="415" y="40"/>
                    </a:lnTo>
                    <a:lnTo>
                      <a:pt x="405" y="36"/>
                    </a:lnTo>
                    <a:lnTo>
                      <a:pt x="405" y="36"/>
                    </a:lnTo>
                    <a:lnTo>
                      <a:pt x="399" y="36"/>
                    </a:lnTo>
                    <a:lnTo>
                      <a:pt x="393" y="36"/>
                    </a:lnTo>
                    <a:lnTo>
                      <a:pt x="388" y="39"/>
                    </a:lnTo>
                    <a:lnTo>
                      <a:pt x="383" y="42"/>
                    </a:lnTo>
                    <a:lnTo>
                      <a:pt x="383" y="42"/>
                    </a:lnTo>
                    <a:lnTo>
                      <a:pt x="380" y="47"/>
                    </a:lnTo>
                    <a:lnTo>
                      <a:pt x="378" y="55"/>
                    </a:lnTo>
                    <a:lnTo>
                      <a:pt x="378" y="66"/>
                    </a:lnTo>
                    <a:lnTo>
                      <a:pt x="381" y="80"/>
                    </a:lnTo>
                    <a:lnTo>
                      <a:pt x="381" y="80"/>
                    </a:lnTo>
                    <a:lnTo>
                      <a:pt x="388" y="93"/>
                    </a:lnTo>
                    <a:lnTo>
                      <a:pt x="396" y="103"/>
                    </a:lnTo>
                    <a:lnTo>
                      <a:pt x="396" y="103"/>
                    </a:lnTo>
                    <a:lnTo>
                      <a:pt x="380" y="114"/>
                    </a:lnTo>
                    <a:lnTo>
                      <a:pt x="380" y="114"/>
                    </a:lnTo>
                    <a:lnTo>
                      <a:pt x="372" y="95"/>
                    </a:lnTo>
                    <a:lnTo>
                      <a:pt x="361" y="76"/>
                    </a:lnTo>
                    <a:lnTo>
                      <a:pt x="346" y="60"/>
                    </a:lnTo>
                    <a:lnTo>
                      <a:pt x="330" y="47"/>
                    </a:lnTo>
                    <a:lnTo>
                      <a:pt x="330" y="47"/>
                    </a:lnTo>
                    <a:lnTo>
                      <a:pt x="327" y="45"/>
                    </a:lnTo>
                    <a:lnTo>
                      <a:pt x="324" y="45"/>
                    </a:lnTo>
                    <a:lnTo>
                      <a:pt x="319" y="47"/>
                    </a:lnTo>
                    <a:lnTo>
                      <a:pt x="317" y="48"/>
                    </a:lnTo>
                    <a:lnTo>
                      <a:pt x="317" y="48"/>
                    </a:lnTo>
                    <a:lnTo>
                      <a:pt x="316" y="52"/>
                    </a:lnTo>
                    <a:lnTo>
                      <a:pt x="316" y="56"/>
                    </a:lnTo>
                    <a:lnTo>
                      <a:pt x="317" y="60"/>
                    </a:lnTo>
                    <a:lnTo>
                      <a:pt x="319" y="61"/>
                    </a:lnTo>
                    <a:lnTo>
                      <a:pt x="319" y="61"/>
                    </a:lnTo>
                    <a:lnTo>
                      <a:pt x="330" y="71"/>
                    </a:lnTo>
                    <a:lnTo>
                      <a:pt x="340" y="80"/>
                    </a:lnTo>
                    <a:lnTo>
                      <a:pt x="348" y="91"/>
                    </a:lnTo>
                    <a:lnTo>
                      <a:pt x="356" y="103"/>
                    </a:lnTo>
                    <a:lnTo>
                      <a:pt x="361" y="114"/>
                    </a:lnTo>
                    <a:lnTo>
                      <a:pt x="365" y="127"/>
                    </a:lnTo>
                    <a:lnTo>
                      <a:pt x="367" y="139"/>
                    </a:lnTo>
                    <a:lnTo>
                      <a:pt x="369" y="154"/>
                    </a:lnTo>
                    <a:lnTo>
                      <a:pt x="369" y="154"/>
                    </a:lnTo>
                    <a:lnTo>
                      <a:pt x="369" y="159"/>
                    </a:lnTo>
                    <a:lnTo>
                      <a:pt x="367" y="170"/>
                    </a:lnTo>
                    <a:lnTo>
                      <a:pt x="367" y="170"/>
                    </a:lnTo>
                    <a:lnTo>
                      <a:pt x="362" y="189"/>
                    </a:lnTo>
                    <a:lnTo>
                      <a:pt x="356" y="205"/>
                    </a:lnTo>
                    <a:lnTo>
                      <a:pt x="356" y="205"/>
                    </a:lnTo>
                    <a:lnTo>
                      <a:pt x="354" y="211"/>
                    </a:lnTo>
                    <a:lnTo>
                      <a:pt x="362" y="290"/>
                    </a:lnTo>
                    <a:lnTo>
                      <a:pt x="362" y="290"/>
                    </a:lnTo>
                    <a:lnTo>
                      <a:pt x="361" y="293"/>
                    </a:lnTo>
                    <a:lnTo>
                      <a:pt x="356" y="296"/>
                    </a:lnTo>
                    <a:lnTo>
                      <a:pt x="349" y="299"/>
                    </a:lnTo>
                    <a:lnTo>
                      <a:pt x="343" y="301"/>
                    </a:lnTo>
                    <a:lnTo>
                      <a:pt x="330" y="301"/>
                    </a:lnTo>
                    <a:lnTo>
                      <a:pt x="330" y="301"/>
                    </a:lnTo>
                    <a:lnTo>
                      <a:pt x="325" y="299"/>
                    </a:lnTo>
                    <a:lnTo>
                      <a:pt x="322" y="298"/>
                    </a:lnTo>
                    <a:lnTo>
                      <a:pt x="321" y="294"/>
                    </a:lnTo>
                    <a:lnTo>
                      <a:pt x="319" y="290"/>
                    </a:lnTo>
                    <a:lnTo>
                      <a:pt x="319" y="290"/>
                    </a:lnTo>
                    <a:lnTo>
                      <a:pt x="319" y="288"/>
                    </a:lnTo>
                    <a:lnTo>
                      <a:pt x="316" y="264"/>
                    </a:lnTo>
                    <a:lnTo>
                      <a:pt x="316" y="264"/>
                    </a:lnTo>
                    <a:lnTo>
                      <a:pt x="314" y="261"/>
                    </a:lnTo>
                    <a:lnTo>
                      <a:pt x="311" y="258"/>
                    </a:lnTo>
                    <a:lnTo>
                      <a:pt x="311" y="258"/>
                    </a:lnTo>
                    <a:lnTo>
                      <a:pt x="306" y="256"/>
                    </a:lnTo>
                    <a:lnTo>
                      <a:pt x="301" y="258"/>
                    </a:lnTo>
                    <a:lnTo>
                      <a:pt x="301" y="258"/>
                    </a:lnTo>
                    <a:lnTo>
                      <a:pt x="292" y="261"/>
                    </a:lnTo>
                    <a:lnTo>
                      <a:pt x="279" y="264"/>
                    </a:lnTo>
                    <a:lnTo>
                      <a:pt x="266" y="266"/>
                    </a:lnTo>
                    <a:lnTo>
                      <a:pt x="252" y="267"/>
                    </a:lnTo>
                    <a:lnTo>
                      <a:pt x="236" y="267"/>
                    </a:lnTo>
                    <a:lnTo>
                      <a:pt x="223" y="266"/>
                    </a:lnTo>
                    <a:lnTo>
                      <a:pt x="210" y="262"/>
                    </a:lnTo>
                    <a:lnTo>
                      <a:pt x="201" y="258"/>
                    </a:lnTo>
                    <a:lnTo>
                      <a:pt x="201" y="258"/>
                    </a:lnTo>
                    <a:lnTo>
                      <a:pt x="196" y="256"/>
                    </a:lnTo>
                    <a:lnTo>
                      <a:pt x="191" y="258"/>
                    </a:lnTo>
                    <a:lnTo>
                      <a:pt x="191" y="258"/>
                    </a:lnTo>
                    <a:lnTo>
                      <a:pt x="188" y="261"/>
                    </a:lnTo>
                    <a:lnTo>
                      <a:pt x="186" y="264"/>
                    </a:lnTo>
                    <a:lnTo>
                      <a:pt x="183" y="288"/>
                    </a:lnTo>
                    <a:lnTo>
                      <a:pt x="183" y="288"/>
                    </a:lnTo>
                    <a:lnTo>
                      <a:pt x="183" y="290"/>
                    </a:lnTo>
                    <a:lnTo>
                      <a:pt x="183" y="290"/>
                    </a:lnTo>
                    <a:lnTo>
                      <a:pt x="183" y="294"/>
                    </a:lnTo>
                    <a:lnTo>
                      <a:pt x="180" y="298"/>
                    </a:lnTo>
                    <a:lnTo>
                      <a:pt x="177" y="299"/>
                    </a:lnTo>
                    <a:lnTo>
                      <a:pt x="174" y="301"/>
                    </a:lnTo>
                    <a:lnTo>
                      <a:pt x="151" y="301"/>
                    </a:lnTo>
                    <a:lnTo>
                      <a:pt x="151" y="301"/>
                    </a:lnTo>
                    <a:lnTo>
                      <a:pt x="147" y="299"/>
                    </a:lnTo>
                    <a:lnTo>
                      <a:pt x="143" y="298"/>
                    </a:lnTo>
                    <a:lnTo>
                      <a:pt x="142" y="294"/>
                    </a:lnTo>
                    <a:lnTo>
                      <a:pt x="140" y="290"/>
                    </a:lnTo>
                    <a:lnTo>
                      <a:pt x="148" y="238"/>
                    </a:lnTo>
                    <a:lnTo>
                      <a:pt x="148" y="238"/>
                    </a:lnTo>
                    <a:lnTo>
                      <a:pt x="148" y="235"/>
                    </a:lnTo>
                    <a:lnTo>
                      <a:pt x="147" y="230"/>
                    </a:lnTo>
                    <a:lnTo>
                      <a:pt x="147" y="230"/>
                    </a:lnTo>
                    <a:lnTo>
                      <a:pt x="142" y="229"/>
                    </a:lnTo>
                    <a:lnTo>
                      <a:pt x="137" y="229"/>
                    </a:lnTo>
                    <a:lnTo>
                      <a:pt x="137" y="229"/>
                    </a:lnTo>
                    <a:lnTo>
                      <a:pt x="127" y="229"/>
                    </a:lnTo>
                    <a:lnTo>
                      <a:pt x="116" y="229"/>
                    </a:lnTo>
                    <a:lnTo>
                      <a:pt x="107" y="227"/>
                    </a:lnTo>
                    <a:lnTo>
                      <a:pt x="95" y="226"/>
                    </a:lnTo>
                    <a:lnTo>
                      <a:pt x="86" y="221"/>
                    </a:lnTo>
                    <a:lnTo>
                      <a:pt x="78" y="216"/>
                    </a:lnTo>
                    <a:lnTo>
                      <a:pt x="70" y="210"/>
                    </a:lnTo>
                    <a:lnTo>
                      <a:pt x="62" y="202"/>
                    </a:lnTo>
                    <a:lnTo>
                      <a:pt x="62" y="202"/>
                    </a:lnTo>
                    <a:lnTo>
                      <a:pt x="57" y="198"/>
                    </a:lnTo>
                    <a:lnTo>
                      <a:pt x="28" y="191"/>
                    </a:lnTo>
                    <a:lnTo>
                      <a:pt x="28" y="191"/>
                    </a:lnTo>
                    <a:lnTo>
                      <a:pt x="24" y="189"/>
                    </a:lnTo>
                    <a:lnTo>
                      <a:pt x="24" y="189"/>
                    </a:lnTo>
                    <a:lnTo>
                      <a:pt x="24" y="187"/>
                    </a:lnTo>
                    <a:lnTo>
                      <a:pt x="19" y="147"/>
                    </a:lnTo>
                    <a:lnTo>
                      <a:pt x="19" y="147"/>
                    </a:lnTo>
                    <a:lnTo>
                      <a:pt x="24" y="144"/>
                    </a:lnTo>
                    <a:lnTo>
                      <a:pt x="44" y="136"/>
                    </a:lnTo>
                    <a:lnTo>
                      <a:pt x="44" y="136"/>
                    </a:lnTo>
                    <a:lnTo>
                      <a:pt x="47" y="135"/>
                    </a:lnTo>
                    <a:lnTo>
                      <a:pt x="49" y="131"/>
                    </a:lnTo>
                    <a:lnTo>
                      <a:pt x="49" y="131"/>
                    </a:lnTo>
                    <a:lnTo>
                      <a:pt x="54" y="122"/>
                    </a:lnTo>
                    <a:lnTo>
                      <a:pt x="59" y="112"/>
                    </a:lnTo>
                    <a:lnTo>
                      <a:pt x="65" y="106"/>
                    </a:lnTo>
                    <a:lnTo>
                      <a:pt x="73" y="98"/>
                    </a:lnTo>
                    <a:lnTo>
                      <a:pt x="81" y="93"/>
                    </a:lnTo>
                    <a:lnTo>
                      <a:pt x="89" y="88"/>
                    </a:lnTo>
                    <a:lnTo>
                      <a:pt x="99" y="83"/>
                    </a:lnTo>
                    <a:lnTo>
                      <a:pt x="108" y="82"/>
                    </a:lnTo>
                    <a:lnTo>
                      <a:pt x="108" y="82"/>
                    </a:lnTo>
                    <a:lnTo>
                      <a:pt x="113" y="80"/>
                    </a:lnTo>
                    <a:lnTo>
                      <a:pt x="116" y="76"/>
                    </a:lnTo>
                    <a:lnTo>
                      <a:pt x="116" y="76"/>
                    </a:lnTo>
                    <a:lnTo>
                      <a:pt x="116" y="72"/>
                    </a:lnTo>
                    <a:lnTo>
                      <a:pt x="116" y="68"/>
                    </a:lnTo>
                    <a:lnTo>
                      <a:pt x="91" y="20"/>
                    </a:lnTo>
                    <a:lnTo>
                      <a:pt x="91" y="20"/>
                    </a:lnTo>
                    <a:lnTo>
                      <a:pt x="92" y="20"/>
                    </a:lnTo>
                    <a:lnTo>
                      <a:pt x="92" y="20"/>
                    </a:lnTo>
                    <a:lnTo>
                      <a:pt x="92" y="20"/>
                    </a:lnTo>
                    <a:lnTo>
                      <a:pt x="92" y="20"/>
                    </a:lnTo>
                    <a:lnTo>
                      <a:pt x="105" y="24"/>
                    </a:lnTo>
                    <a:lnTo>
                      <a:pt x="124" y="36"/>
                    </a:lnTo>
                    <a:lnTo>
                      <a:pt x="134" y="42"/>
                    </a:lnTo>
                    <a:lnTo>
                      <a:pt x="143" y="50"/>
                    </a:lnTo>
                    <a:lnTo>
                      <a:pt x="150" y="60"/>
                    </a:lnTo>
                    <a:lnTo>
                      <a:pt x="153" y="68"/>
                    </a:lnTo>
                    <a:lnTo>
                      <a:pt x="153" y="68"/>
                    </a:lnTo>
                    <a:lnTo>
                      <a:pt x="156" y="72"/>
                    </a:lnTo>
                    <a:lnTo>
                      <a:pt x="159" y="76"/>
                    </a:lnTo>
                    <a:lnTo>
                      <a:pt x="159" y="76"/>
                    </a:lnTo>
                    <a:lnTo>
                      <a:pt x="164" y="76"/>
                    </a:lnTo>
                    <a:lnTo>
                      <a:pt x="169" y="72"/>
                    </a:lnTo>
                    <a:lnTo>
                      <a:pt x="169" y="72"/>
                    </a:lnTo>
                    <a:lnTo>
                      <a:pt x="182" y="63"/>
                    </a:lnTo>
                    <a:lnTo>
                      <a:pt x="194" y="55"/>
                    </a:lnTo>
                    <a:lnTo>
                      <a:pt x="194" y="55"/>
                    </a:lnTo>
                    <a:lnTo>
                      <a:pt x="198" y="52"/>
                    </a:lnTo>
                    <a:lnTo>
                      <a:pt x="199" y="48"/>
                    </a:lnTo>
                    <a:lnTo>
                      <a:pt x="199" y="45"/>
                    </a:lnTo>
                    <a:lnTo>
                      <a:pt x="199" y="42"/>
                    </a:lnTo>
                    <a:lnTo>
                      <a:pt x="199" y="42"/>
                    </a:lnTo>
                    <a:lnTo>
                      <a:pt x="196" y="39"/>
                    </a:lnTo>
                    <a:lnTo>
                      <a:pt x="193" y="37"/>
                    </a:lnTo>
                    <a:lnTo>
                      <a:pt x="190" y="37"/>
                    </a:lnTo>
                    <a:lnTo>
                      <a:pt x="186" y="37"/>
                    </a:lnTo>
                    <a:lnTo>
                      <a:pt x="186" y="37"/>
                    </a:lnTo>
                    <a:lnTo>
                      <a:pt x="175" y="44"/>
                    </a:lnTo>
                    <a:lnTo>
                      <a:pt x="166" y="50"/>
                    </a:lnTo>
                    <a:lnTo>
                      <a:pt x="166" y="50"/>
                    </a:lnTo>
                    <a:lnTo>
                      <a:pt x="158" y="40"/>
                    </a:lnTo>
                    <a:lnTo>
                      <a:pt x="148" y="31"/>
                    </a:lnTo>
                    <a:lnTo>
                      <a:pt x="137" y="21"/>
                    </a:lnTo>
                    <a:lnTo>
                      <a:pt x="126" y="15"/>
                    </a:lnTo>
                    <a:lnTo>
                      <a:pt x="107" y="4"/>
                    </a:lnTo>
                    <a:lnTo>
                      <a:pt x="99" y="2"/>
                    </a:lnTo>
                    <a:lnTo>
                      <a:pt x="94" y="0"/>
                    </a:lnTo>
                    <a:lnTo>
                      <a:pt x="94" y="0"/>
                    </a:lnTo>
                    <a:lnTo>
                      <a:pt x="87" y="0"/>
                    </a:lnTo>
                    <a:lnTo>
                      <a:pt x="87" y="0"/>
                    </a:lnTo>
                    <a:lnTo>
                      <a:pt x="81" y="4"/>
                    </a:lnTo>
                    <a:lnTo>
                      <a:pt x="76" y="8"/>
                    </a:lnTo>
                    <a:lnTo>
                      <a:pt x="73" y="15"/>
                    </a:lnTo>
                    <a:lnTo>
                      <a:pt x="71" y="21"/>
                    </a:lnTo>
                    <a:lnTo>
                      <a:pt x="71" y="21"/>
                    </a:lnTo>
                    <a:lnTo>
                      <a:pt x="73" y="26"/>
                    </a:lnTo>
                    <a:lnTo>
                      <a:pt x="94" y="66"/>
                    </a:lnTo>
                    <a:lnTo>
                      <a:pt x="94" y="66"/>
                    </a:lnTo>
                    <a:lnTo>
                      <a:pt x="83" y="69"/>
                    </a:lnTo>
                    <a:lnTo>
                      <a:pt x="75" y="74"/>
                    </a:lnTo>
                    <a:lnTo>
                      <a:pt x="65" y="80"/>
                    </a:lnTo>
                    <a:lnTo>
                      <a:pt x="57" y="87"/>
                    </a:lnTo>
                    <a:lnTo>
                      <a:pt x="49" y="95"/>
                    </a:lnTo>
                    <a:lnTo>
                      <a:pt x="43" y="103"/>
                    </a:lnTo>
                    <a:lnTo>
                      <a:pt x="38" y="111"/>
                    </a:lnTo>
                    <a:lnTo>
                      <a:pt x="33" y="120"/>
                    </a:lnTo>
                    <a:lnTo>
                      <a:pt x="17" y="127"/>
                    </a:lnTo>
                    <a:lnTo>
                      <a:pt x="17" y="127"/>
                    </a:lnTo>
                    <a:lnTo>
                      <a:pt x="8" y="131"/>
                    </a:lnTo>
                    <a:lnTo>
                      <a:pt x="3" y="136"/>
                    </a:lnTo>
                    <a:lnTo>
                      <a:pt x="0" y="143"/>
                    </a:lnTo>
                    <a:lnTo>
                      <a:pt x="0" y="147"/>
                    </a:lnTo>
                    <a:lnTo>
                      <a:pt x="0" y="147"/>
                    </a:lnTo>
                    <a:lnTo>
                      <a:pt x="0" y="149"/>
                    </a:lnTo>
                    <a:lnTo>
                      <a:pt x="6" y="189"/>
                    </a:lnTo>
                    <a:lnTo>
                      <a:pt x="6" y="189"/>
                    </a:lnTo>
                    <a:lnTo>
                      <a:pt x="6" y="195"/>
                    </a:lnTo>
                    <a:lnTo>
                      <a:pt x="11" y="202"/>
                    </a:lnTo>
                    <a:lnTo>
                      <a:pt x="16" y="206"/>
                    </a:lnTo>
                    <a:lnTo>
                      <a:pt x="24" y="208"/>
                    </a:lnTo>
                    <a:lnTo>
                      <a:pt x="49" y="216"/>
                    </a:lnTo>
                    <a:lnTo>
                      <a:pt x="49" y="216"/>
                    </a:lnTo>
                    <a:lnTo>
                      <a:pt x="57" y="224"/>
                    </a:lnTo>
                    <a:lnTo>
                      <a:pt x="67" y="230"/>
                    </a:lnTo>
                    <a:lnTo>
                      <a:pt x="75" y="237"/>
                    </a:lnTo>
                    <a:lnTo>
                      <a:pt x="84" y="242"/>
                    </a:lnTo>
                    <a:lnTo>
                      <a:pt x="95" y="245"/>
                    </a:lnTo>
                    <a:lnTo>
                      <a:pt x="105" y="246"/>
                    </a:lnTo>
                    <a:lnTo>
                      <a:pt x="116" y="248"/>
                    </a:lnTo>
                    <a:lnTo>
                      <a:pt x="127" y="248"/>
                    </a:lnTo>
                    <a:lnTo>
                      <a:pt x="121" y="288"/>
                    </a:lnTo>
                    <a:lnTo>
                      <a:pt x="121" y="288"/>
                    </a:lnTo>
                    <a:lnTo>
                      <a:pt x="121" y="290"/>
                    </a:lnTo>
                    <a:lnTo>
                      <a:pt x="121" y="290"/>
                    </a:lnTo>
                    <a:lnTo>
                      <a:pt x="121" y="296"/>
                    </a:lnTo>
                    <a:lnTo>
                      <a:pt x="123" y="301"/>
                    </a:lnTo>
                    <a:lnTo>
                      <a:pt x="126" y="305"/>
                    </a:lnTo>
                    <a:lnTo>
                      <a:pt x="129" y="310"/>
                    </a:lnTo>
                    <a:lnTo>
                      <a:pt x="134" y="313"/>
                    </a:lnTo>
                    <a:lnTo>
                      <a:pt x="139" y="317"/>
                    </a:lnTo>
                    <a:lnTo>
                      <a:pt x="145" y="318"/>
                    </a:lnTo>
                    <a:lnTo>
                      <a:pt x="151" y="320"/>
                    </a:lnTo>
                    <a:lnTo>
                      <a:pt x="174" y="320"/>
                    </a:lnTo>
                    <a:lnTo>
                      <a:pt x="174" y="320"/>
                    </a:lnTo>
                    <a:lnTo>
                      <a:pt x="178" y="318"/>
                    </a:lnTo>
                    <a:lnTo>
                      <a:pt x="185" y="317"/>
                    </a:lnTo>
                    <a:lnTo>
                      <a:pt x="190" y="315"/>
                    </a:lnTo>
                    <a:lnTo>
                      <a:pt x="194" y="310"/>
                    </a:lnTo>
                    <a:lnTo>
                      <a:pt x="198" y="307"/>
                    </a:lnTo>
                    <a:lnTo>
                      <a:pt x="201" y="302"/>
                    </a:lnTo>
                    <a:lnTo>
                      <a:pt x="202" y="296"/>
                    </a:lnTo>
                    <a:lnTo>
                      <a:pt x="202" y="290"/>
                    </a:lnTo>
                    <a:lnTo>
                      <a:pt x="204" y="280"/>
                    </a:lnTo>
                    <a:lnTo>
                      <a:pt x="204" y="280"/>
                    </a:lnTo>
                    <a:lnTo>
                      <a:pt x="215" y="283"/>
                    </a:lnTo>
                    <a:lnTo>
                      <a:pt x="226" y="285"/>
                    </a:lnTo>
                    <a:lnTo>
                      <a:pt x="252" y="286"/>
                    </a:lnTo>
                    <a:lnTo>
                      <a:pt x="276" y="285"/>
                    </a:lnTo>
                    <a:lnTo>
                      <a:pt x="298" y="280"/>
                    </a:lnTo>
                    <a:lnTo>
                      <a:pt x="300" y="291"/>
                    </a:lnTo>
                    <a:lnTo>
                      <a:pt x="300" y="291"/>
                    </a:lnTo>
                    <a:lnTo>
                      <a:pt x="301" y="296"/>
                    </a:lnTo>
                    <a:lnTo>
                      <a:pt x="303" y="302"/>
                    </a:lnTo>
                    <a:lnTo>
                      <a:pt x="305" y="307"/>
                    </a:lnTo>
                    <a:lnTo>
                      <a:pt x="309" y="310"/>
                    </a:lnTo>
                    <a:lnTo>
                      <a:pt x="313" y="315"/>
                    </a:lnTo>
                    <a:lnTo>
                      <a:pt x="319" y="317"/>
                    </a:lnTo>
                    <a:lnTo>
                      <a:pt x="324" y="318"/>
                    </a:lnTo>
                    <a:lnTo>
                      <a:pt x="330" y="320"/>
                    </a:lnTo>
                    <a:lnTo>
                      <a:pt x="343" y="320"/>
                    </a:lnTo>
                    <a:lnTo>
                      <a:pt x="343" y="320"/>
                    </a:lnTo>
                    <a:lnTo>
                      <a:pt x="349" y="318"/>
                    </a:lnTo>
                    <a:lnTo>
                      <a:pt x="356" y="317"/>
                    </a:lnTo>
                    <a:lnTo>
                      <a:pt x="362" y="315"/>
                    </a:lnTo>
                    <a:lnTo>
                      <a:pt x="369" y="312"/>
                    </a:lnTo>
                    <a:lnTo>
                      <a:pt x="373" y="307"/>
                    </a:lnTo>
                    <a:lnTo>
                      <a:pt x="378" y="302"/>
                    </a:lnTo>
                    <a:lnTo>
                      <a:pt x="381" y="296"/>
                    </a:lnTo>
                    <a:lnTo>
                      <a:pt x="381" y="290"/>
                    </a:lnTo>
                    <a:lnTo>
                      <a:pt x="381" y="290"/>
                    </a:lnTo>
                    <a:lnTo>
                      <a:pt x="381" y="288"/>
                    </a:lnTo>
                    <a:lnTo>
                      <a:pt x="373" y="211"/>
                    </a:lnTo>
                    <a:lnTo>
                      <a:pt x="373" y="211"/>
                    </a:lnTo>
                    <a:lnTo>
                      <a:pt x="381" y="192"/>
                    </a:lnTo>
                    <a:lnTo>
                      <a:pt x="386" y="173"/>
                    </a:lnTo>
                    <a:lnTo>
                      <a:pt x="388" y="160"/>
                    </a:lnTo>
                    <a:lnTo>
                      <a:pt x="388" y="160"/>
                    </a:lnTo>
                    <a:lnTo>
                      <a:pt x="388" y="159"/>
                    </a:lnTo>
                    <a:lnTo>
                      <a:pt x="388" y="159"/>
                    </a:lnTo>
                    <a:lnTo>
                      <a:pt x="388" y="154"/>
                    </a:lnTo>
                    <a:lnTo>
                      <a:pt x="388" y="154"/>
                    </a:lnTo>
                    <a:lnTo>
                      <a:pt x="386" y="143"/>
                    </a:lnTo>
                    <a:lnTo>
                      <a:pt x="385" y="133"/>
                    </a:lnTo>
                    <a:lnTo>
                      <a:pt x="385" y="133"/>
                    </a:lnTo>
                    <a:lnTo>
                      <a:pt x="397" y="125"/>
                    </a:lnTo>
                    <a:lnTo>
                      <a:pt x="413" y="111"/>
                    </a:lnTo>
                    <a:lnTo>
                      <a:pt x="413" y="111"/>
                    </a:lnTo>
                    <a:lnTo>
                      <a:pt x="421" y="111"/>
                    </a:lnTo>
                    <a:lnTo>
                      <a:pt x="428" y="111"/>
                    </a:lnTo>
                    <a:lnTo>
                      <a:pt x="436" y="107"/>
                    </a:lnTo>
                    <a:lnTo>
                      <a:pt x="442" y="104"/>
                    </a:lnTo>
                    <a:lnTo>
                      <a:pt x="455" y="96"/>
                    </a:lnTo>
                    <a:lnTo>
                      <a:pt x="460" y="90"/>
                    </a:lnTo>
                    <a:lnTo>
                      <a:pt x="463" y="85"/>
                    </a:lnTo>
                    <a:lnTo>
                      <a:pt x="463" y="85"/>
                    </a:lnTo>
                    <a:lnTo>
                      <a:pt x="463" y="82"/>
                    </a:lnTo>
                    <a:lnTo>
                      <a:pt x="463" y="79"/>
                    </a:lnTo>
                    <a:lnTo>
                      <a:pt x="461" y="76"/>
                    </a:lnTo>
                    <a:lnTo>
                      <a:pt x="458" y="72"/>
                    </a:lnTo>
                    <a:lnTo>
                      <a:pt x="458" y="72"/>
                    </a:lnTo>
                    <a:close/>
                    <a:moveTo>
                      <a:pt x="408" y="88"/>
                    </a:moveTo>
                    <a:lnTo>
                      <a:pt x="408" y="88"/>
                    </a:lnTo>
                    <a:lnTo>
                      <a:pt x="404" y="82"/>
                    </a:lnTo>
                    <a:lnTo>
                      <a:pt x="399" y="74"/>
                    </a:lnTo>
                    <a:lnTo>
                      <a:pt x="399" y="74"/>
                    </a:lnTo>
                    <a:lnTo>
                      <a:pt x="397" y="66"/>
                    </a:lnTo>
                    <a:lnTo>
                      <a:pt x="396" y="60"/>
                    </a:lnTo>
                    <a:lnTo>
                      <a:pt x="397" y="56"/>
                    </a:lnTo>
                    <a:lnTo>
                      <a:pt x="397" y="55"/>
                    </a:lnTo>
                    <a:lnTo>
                      <a:pt x="397" y="55"/>
                    </a:lnTo>
                    <a:lnTo>
                      <a:pt x="399" y="55"/>
                    </a:lnTo>
                    <a:lnTo>
                      <a:pt x="399" y="55"/>
                    </a:lnTo>
                    <a:lnTo>
                      <a:pt x="400" y="55"/>
                    </a:lnTo>
                    <a:lnTo>
                      <a:pt x="400" y="55"/>
                    </a:lnTo>
                    <a:lnTo>
                      <a:pt x="404" y="56"/>
                    </a:lnTo>
                    <a:lnTo>
                      <a:pt x="408" y="60"/>
                    </a:lnTo>
                    <a:lnTo>
                      <a:pt x="412" y="64"/>
                    </a:lnTo>
                    <a:lnTo>
                      <a:pt x="413" y="69"/>
                    </a:lnTo>
                    <a:lnTo>
                      <a:pt x="413" y="69"/>
                    </a:lnTo>
                    <a:lnTo>
                      <a:pt x="415" y="74"/>
                    </a:lnTo>
                    <a:lnTo>
                      <a:pt x="413" y="79"/>
                    </a:lnTo>
                    <a:lnTo>
                      <a:pt x="408" y="88"/>
                    </a:lnTo>
                    <a:lnTo>
                      <a:pt x="408"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300" name="Group 299"/>
            <p:cNvGrpSpPr/>
            <p:nvPr/>
          </p:nvGrpSpPr>
          <p:grpSpPr>
            <a:xfrm>
              <a:off x="4123229" y="4307414"/>
              <a:ext cx="140718" cy="142315"/>
              <a:chOff x="3013076" y="1751013"/>
              <a:chExt cx="354013" cy="374650"/>
            </a:xfrm>
            <a:solidFill>
              <a:schemeClr val="bg1"/>
            </a:solidFill>
          </p:grpSpPr>
          <p:sp>
            <p:nvSpPr>
              <p:cNvPr id="414" name="Freeform 36"/>
              <p:cNvSpPr>
                <a:spLocks noEditPoints="1"/>
              </p:cNvSpPr>
              <p:nvPr/>
            </p:nvSpPr>
            <p:spPr bwMode="auto">
              <a:xfrm>
                <a:off x="3013076" y="1751013"/>
                <a:ext cx="354013" cy="374650"/>
              </a:xfrm>
              <a:custGeom>
                <a:avLst/>
                <a:gdLst>
                  <a:gd name="T0" fmla="*/ 347 w 447"/>
                  <a:gd name="T1" fmla="*/ 1 h 471"/>
                  <a:gd name="T2" fmla="*/ 227 w 447"/>
                  <a:gd name="T3" fmla="*/ 53 h 471"/>
                  <a:gd name="T4" fmla="*/ 120 w 447"/>
                  <a:gd name="T5" fmla="*/ 9 h 471"/>
                  <a:gd name="T6" fmla="*/ 6 w 447"/>
                  <a:gd name="T7" fmla="*/ 53 h 471"/>
                  <a:gd name="T8" fmla="*/ 0 w 447"/>
                  <a:gd name="T9" fmla="*/ 361 h 471"/>
                  <a:gd name="T10" fmla="*/ 5 w 447"/>
                  <a:gd name="T11" fmla="*/ 369 h 471"/>
                  <a:gd name="T12" fmla="*/ 13 w 447"/>
                  <a:gd name="T13" fmla="*/ 370 h 471"/>
                  <a:gd name="T14" fmla="*/ 224 w 447"/>
                  <a:gd name="T15" fmla="*/ 372 h 471"/>
                  <a:gd name="T16" fmla="*/ 232 w 447"/>
                  <a:gd name="T17" fmla="*/ 372 h 471"/>
                  <a:gd name="T18" fmla="*/ 265 w 447"/>
                  <a:gd name="T19" fmla="*/ 399 h 471"/>
                  <a:gd name="T20" fmla="*/ 305 w 447"/>
                  <a:gd name="T21" fmla="*/ 466 h 471"/>
                  <a:gd name="T22" fmla="*/ 313 w 447"/>
                  <a:gd name="T23" fmla="*/ 471 h 471"/>
                  <a:gd name="T24" fmla="*/ 321 w 447"/>
                  <a:gd name="T25" fmla="*/ 466 h 471"/>
                  <a:gd name="T26" fmla="*/ 375 w 447"/>
                  <a:gd name="T27" fmla="*/ 375 h 471"/>
                  <a:gd name="T28" fmla="*/ 436 w 447"/>
                  <a:gd name="T29" fmla="*/ 342 h 471"/>
                  <a:gd name="T30" fmla="*/ 444 w 447"/>
                  <a:gd name="T31" fmla="*/ 340 h 471"/>
                  <a:gd name="T32" fmla="*/ 447 w 447"/>
                  <a:gd name="T33" fmla="*/ 332 h 471"/>
                  <a:gd name="T34" fmla="*/ 447 w 447"/>
                  <a:gd name="T35" fmla="*/ 29 h 471"/>
                  <a:gd name="T36" fmla="*/ 441 w 447"/>
                  <a:gd name="T37" fmla="*/ 22 h 471"/>
                  <a:gd name="T38" fmla="*/ 313 w 447"/>
                  <a:gd name="T39" fmla="*/ 444 h 471"/>
                  <a:gd name="T40" fmla="*/ 254 w 447"/>
                  <a:gd name="T41" fmla="*/ 338 h 471"/>
                  <a:gd name="T42" fmla="*/ 238 w 447"/>
                  <a:gd name="T43" fmla="*/ 284 h 471"/>
                  <a:gd name="T44" fmla="*/ 244 w 447"/>
                  <a:gd name="T45" fmla="*/ 255 h 471"/>
                  <a:gd name="T46" fmla="*/ 272 w 447"/>
                  <a:gd name="T47" fmla="*/ 222 h 471"/>
                  <a:gd name="T48" fmla="*/ 313 w 447"/>
                  <a:gd name="T49" fmla="*/ 209 h 471"/>
                  <a:gd name="T50" fmla="*/ 343 w 447"/>
                  <a:gd name="T51" fmla="*/ 215 h 471"/>
                  <a:gd name="T52" fmla="*/ 377 w 447"/>
                  <a:gd name="T53" fmla="*/ 243 h 471"/>
                  <a:gd name="T54" fmla="*/ 390 w 447"/>
                  <a:gd name="T55" fmla="*/ 284 h 471"/>
                  <a:gd name="T56" fmla="*/ 382 w 447"/>
                  <a:gd name="T57" fmla="*/ 318 h 471"/>
                  <a:gd name="T58" fmla="*/ 337 w 447"/>
                  <a:gd name="T59" fmla="*/ 406 h 471"/>
                  <a:gd name="T60" fmla="*/ 430 w 447"/>
                  <a:gd name="T61" fmla="*/ 319 h 471"/>
                  <a:gd name="T62" fmla="*/ 407 w 447"/>
                  <a:gd name="T63" fmla="*/ 299 h 471"/>
                  <a:gd name="T64" fmla="*/ 407 w 447"/>
                  <a:gd name="T65" fmla="*/ 275 h 471"/>
                  <a:gd name="T66" fmla="*/ 391 w 447"/>
                  <a:gd name="T67" fmla="*/ 231 h 471"/>
                  <a:gd name="T68" fmla="*/ 350 w 447"/>
                  <a:gd name="T69" fmla="*/ 198 h 471"/>
                  <a:gd name="T70" fmla="*/ 313 w 447"/>
                  <a:gd name="T71" fmla="*/ 190 h 471"/>
                  <a:gd name="T72" fmla="*/ 294 w 447"/>
                  <a:gd name="T73" fmla="*/ 192 h 471"/>
                  <a:gd name="T74" fmla="*/ 246 w 447"/>
                  <a:gd name="T75" fmla="*/ 217 h 471"/>
                  <a:gd name="T76" fmla="*/ 220 w 447"/>
                  <a:gd name="T77" fmla="*/ 265 h 471"/>
                  <a:gd name="T78" fmla="*/ 219 w 447"/>
                  <a:gd name="T79" fmla="*/ 284 h 471"/>
                  <a:gd name="T80" fmla="*/ 230 w 447"/>
                  <a:gd name="T81" fmla="*/ 330 h 471"/>
                  <a:gd name="T82" fmla="*/ 123 w 447"/>
                  <a:gd name="T83" fmla="*/ 310 h 471"/>
                  <a:gd name="T84" fmla="*/ 120 w 447"/>
                  <a:gd name="T85" fmla="*/ 310 h 471"/>
                  <a:gd name="T86" fmla="*/ 19 w 447"/>
                  <a:gd name="T87" fmla="*/ 67 h 471"/>
                  <a:gd name="T88" fmla="*/ 224 w 447"/>
                  <a:gd name="T89" fmla="*/ 72 h 471"/>
                  <a:gd name="T90" fmla="*/ 345 w 447"/>
                  <a:gd name="T91" fmla="*/ 2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7" h="471">
                    <a:moveTo>
                      <a:pt x="441" y="22"/>
                    </a:moveTo>
                    <a:lnTo>
                      <a:pt x="347" y="1"/>
                    </a:lnTo>
                    <a:lnTo>
                      <a:pt x="347" y="1"/>
                    </a:lnTo>
                    <a:lnTo>
                      <a:pt x="343" y="0"/>
                    </a:lnTo>
                    <a:lnTo>
                      <a:pt x="340" y="1"/>
                    </a:lnTo>
                    <a:lnTo>
                      <a:pt x="227" y="53"/>
                    </a:lnTo>
                    <a:lnTo>
                      <a:pt x="123" y="9"/>
                    </a:lnTo>
                    <a:lnTo>
                      <a:pt x="123" y="9"/>
                    </a:lnTo>
                    <a:lnTo>
                      <a:pt x="120" y="9"/>
                    </a:lnTo>
                    <a:lnTo>
                      <a:pt x="115" y="9"/>
                    </a:lnTo>
                    <a:lnTo>
                      <a:pt x="6" y="53"/>
                    </a:lnTo>
                    <a:lnTo>
                      <a:pt x="6" y="53"/>
                    </a:lnTo>
                    <a:lnTo>
                      <a:pt x="2" y="56"/>
                    </a:lnTo>
                    <a:lnTo>
                      <a:pt x="0" y="61"/>
                    </a:lnTo>
                    <a:lnTo>
                      <a:pt x="0" y="361"/>
                    </a:lnTo>
                    <a:lnTo>
                      <a:pt x="0" y="361"/>
                    </a:lnTo>
                    <a:lnTo>
                      <a:pt x="2" y="366"/>
                    </a:lnTo>
                    <a:lnTo>
                      <a:pt x="5" y="369"/>
                    </a:lnTo>
                    <a:lnTo>
                      <a:pt x="5" y="369"/>
                    </a:lnTo>
                    <a:lnTo>
                      <a:pt x="8" y="370"/>
                    </a:lnTo>
                    <a:lnTo>
                      <a:pt x="13" y="370"/>
                    </a:lnTo>
                    <a:lnTo>
                      <a:pt x="120" y="329"/>
                    </a:lnTo>
                    <a:lnTo>
                      <a:pt x="224" y="372"/>
                    </a:lnTo>
                    <a:lnTo>
                      <a:pt x="224" y="372"/>
                    </a:lnTo>
                    <a:lnTo>
                      <a:pt x="227" y="374"/>
                    </a:lnTo>
                    <a:lnTo>
                      <a:pt x="227" y="374"/>
                    </a:lnTo>
                    <a:lnTo>
                      <a:pt x="232" y="372"/>
                    </a:lnTo>
                    <a:lnTo>
                      <a:pt x="246" y="366"/>
                    </a:lnTo>
                    <a:lnTo>
                      <a:pt x="246" y="366"/>
                    </a:lnTo>
                    <a:lnTo>
                      <a:pt x="265" y="399"/>
                    </a:lnTo>
                    <a:lnTo>
                      <a:pt x="283" y="431"/>
                    </a:lnTo>
                    <a:lnTo>
                      <a:pt x="305" y="466"/>
                    </a:lnTo>
                    <a:lnTo>
                      <a:pt x="305" y="466"/>
                    </a:lnTo>
                    <a:lnTo>
                      <a:pt x="308" y="469"/>
                    </a:lnTo>
                    <a:lnTo>
                      <a:pt x="313" y="471"/>
                    </a:lnTo>
                    <a:lnTo>
                      <a:pt x="313" y="471"/>
                    </a:lnTo>
                    <a:lnTo>
                      <a:pt x="318" y="469"/>
                    </a:lnTo>
                    <a:lnTo>
                      <a:pt x="321" y="466"/>
                    </a:lnTo>
                    <a:lnTo>
                      <a:pt x="321" y="466"/>
                    </a:lnTo>
                    <a:lnTo>
                      <a:pt x="332" y="449"/>
                    </a:lnTo>
                    <a:lnTo>
                      <a:pt x="353" y="417"/>
                    </a:lnTo>
                    <a:lnTo>
                      <a:pt x="375" y="375"/>
                    </a:lnTo>
                    <a:lnTo>
                      <a:pt x="387" y="353"/>
                    </a:lnTo>
                    <a:lnTo>
                      <a:pt x="396" y="332"/>
                    </a:lnTo>
                    <a:lnTo>
                      <a:pt x="436" y="342"/>
                    </a:lnTo>
                    <a:lnTo>
                      <a:pt x="436" y="342"/>
                    </a:lnTo>
                    <a:lnTo>
                      <a:pt x="441" y="342"/>
                    </a:lnTo>
                    <a:lnTo>
                      <a:pt x="444" y="340"/>
                    </a:lnTo>
                    <a:lnTo>
                      <a:pt x="444" y="340"/>
                    </a:lnTo>
                    <a:lnTo>
                      <a:pt x="447" y="335"/>
                    </a:lnTo>
                    <a:lnTo>
                      <a:pt x="447" y="332"/>
                    </a:lnTo>
                    <a:lnTo>
                      <a:pt x="447" y="32"/>
                    </a:lnTo>
                    <a:lnTo>
                      <a:pt x="447" y="32"/>
                    </a:lnTo>
                    <a:lnTo>
                      <a:pt x="447" y="29"/>
                    </a:lnTo>
                    <a:lnTo>
                      <a:pt x="446" y="25"/>
                    </a:lnTo>
                    <a:lnTo>
                      <a:pt x="444" y="24"/>
                    </a:lnTo>
                    <a:lnTo>
                      <a:pt x="441" y="22"/>
                    </a:lnTo>
                    <a:lnTo>
                      <a:pt x="441" y="22"/>
                    </a:lnTo>
                    <a:close/>
                    <a:moveTo>
                      <a:pt x="313" y="444"/>
                    </a:moveTo>
                    <a:lnTo>
                      <a:pt x="313" y="444"/>
                    </a:lnTo>
                    <a:lnTo>
                      <a:pt x="291" y="406"/>
                    </a:lnTo>
                    <a:lnTo>
                      <a:pt x="265" y="361"/>
                    </a:lnTo>
                    <a:lnTo>
                      <a:pt x="254" y="338"/>
                    </a:lnTo>
                    <a:lnTo>
                      <a:pt x="246" y="318"/>
                    </a:lnTo>
                    <a:lnTo>
                      <a:pt x="240" y="299"/>
                    </a:lnTo>
                    <a:lnTo>
                      <a:pt x="238" y="284"/>
                    </a:lnTo>
                    <a:lnTo>
                      <a:pt x="238" y="284"/>
                    </a:lnTo>
                    <a:lnTo>
                      <a:pt x="240" y="270"/>
                    </a:lnTo>
                    <a:lnTo>
                      <a:pt x="244" y="255"/>
                    </a:lnTo>
                    <a:lnTo>
                      <a:pt x="251" y="243"/>
                    </a:lnTo>
                    <a:lnTo>
                      <a:pt x="260" y="231"/>
                    </a:lnTo>
                    <a:lnTo>
                      <a:pt x="272" y="222"/>
                    </a:lnTo>
                    <a:lnTo>
                      <a:pt x="284" y="215"/>
                    </a:lnTo>
                    <a:lnTo>
                      <a:pt x="299" y="211"/>
                    </a:lnTo>
                    <a:lnTo>
                      <a:pt x="313" y="209"/>
                    </a:lnTo>
                    <a:lnTo>
                      <a:pt x="313" y="209"/>
                    </a:lnTo>
                    <a:lnTo>
                      <a:pt x="329" y="211"/>
                    </a:lnTo>
                    <a:lnTo>
                      <a:pt x="343" y="215"/>
                    </a:lnTo>
                    <a:lnTo>
                      <a:pt x="356" y="222"/>
                    </a:lnTo>
                    <a:lnTo>
                      <a:pt x="367" y="231"/>
                    </a:lnTo>
                    <a:lnTo>
                      <a:pt x="377" y="243"/>
                    </a:lnTo>
                    <a:lnTo>
                      <a:pt x="383" y="255"/>
                    </a:lnTo>
                    <a:lnTo>
                      <a:pt x="388" y="270"/>
                    </a:lnTo>
                    <a:lnTo>
                      <a:pt x="390" y="284"/>
                    </a:lnTo>
                    <a:lnTo>
                      <a:pt x="390" y="284"/>
                    </a:lnTo>
                    <a:lnTo>
                      <a:pt x="387" y="299"/>
                    </a:lnTo>
                    <a:lnTo>
                      <a:pt x="382" y="318"/>
                    </a:lnTo>
                    <a:lnTo>
                      <a:pt x="372" y="338"/>
                    </a:lnTo>
                    <a:lnTo>
                      <a:pt x="361" y="361"/>
                    </a:lnTo>
                    <a:lnTo>
                      <a:pt x="337" y="406"/>
                    </a:lnTo>
                    <a:lnTo>
                      <a:pt x="313" y="444"/>
                    </a:lnTo>
                    <a:lnTo>
                      <a:pt x="313" y="444"/>
                    </a:lnTo>
                    <a:close/>
                    <a:moveTo>
                      <a:pt x="430" y="319"/>
                    </a:moveTo>
                    <a:lnTo>
                      <a:pt x="403" y="314"/>
                    </a:lnTo>
                    <a:lnTo>
                      <a:pt x="403" y="314"/>
                    </a:lnTo>
                    <a:lnTo>
                      <a:pt x="407" y="299"/>
                    </a:lnTo>
                    <a:lnTo>
                      <a:pt x="409" y="284"/>
                    </a:lnTo>
                    <a:lnTo>
                      <a:pt x="409" y="284"/>
                    </a:lnTo>
                    <a:lnTo>
                      <a:pt x="407" y="275"/>
                    </a:lnTo>
                    <a:lnTo>
                      <a:pt x="406" y="265"/>
                    </a:lnTo>
                    <a:lnTo>
                      <a:pt x="401" y="247"/>
                    </a:lnTo>
                    <a:lnTo>
                      <a:pt x="391" y="231"/>
                    </a:lnTo>
                    <a:lnTo>
                      <a:pt x="380" y="217"/>
                    </a:lnTo>
                    <a:lnTo>
                      <a:pt x="366" y="206"/>
                    </a:lnTo>
                    <a:lnTo>
                      <a:pt x="350" y="198"/>
                    </a:lnTo>
                    <a:lnTo>
                      <a:pt x="332" y="192"/>
                    </a:lnTo>
                    <a:lnTo>
                      <a:pt x="323" y="190"/>
                    </a:lnTo>
                    <a:lnTo>
                      <a:pt x="313" y="190"/>
                    </a:lnTo>
                    <a:lnTo>
                      <a:pt x="313" y="190"/>
                    </a:lnTo>
                    <a:lnTo>
                      <a:pt x="304" y="190"/>
                    </a:lnTo>
                    <a:lnTo>
                      <a:pt x="294" y="192"/>
                    </a:lnTo>
                    <a:lnTo>
                      <a:pt x="276" y="198"/>
                    </a:lnTo>
                    <a:lnTo>
                      <a:pt x="260" y="206"/>
                    </a:lnTo>
                    <a:lnTo>
                      <a:pt x="246" y="217"/>
                    </a:lnTo>
                    <a:lnTo>
                      <a:pt x="235" y="231"/>
                    </a:lnTo>
                    <a:lnTo>
                      <a:pt x="227" y="247"/>
                    </a:lnTo>
                    <a:lnTo>
                      <a:pt x="220" y="265"/>
                    </a:lnTo>
                    <a:lnTo>
                      <a:pt x="219" y="275"/>
                    </a:lnTo>
                    <a:lnTo>
                      <a:pt x="219" y="284"/>
                    </a:lnTo>
                    <a:lnTo>
                      <a:pt x="219" y="284"/>
                    </a:lnTo>
                    <a:lnTo>
                      <a:pt x="220" y="299"/>
                    </a:lnTo>
                    <a:lnTo>
                      <a:pt x="224" y="313"/>
                    </a:lnTo>
                    <a:lnTo>
                      <a:pt x="230" y="330"/>
                    </a:lnTo>
                    <a:lnTo>
                      <a:pt x="238" y="348"/>
                    </a:lnTo>
                    <a:lnTo>
                      <a:pt x="227" y="353"/>
                    </a:lnTo>
                    <a:lnTo>
                      <a:pt x="123" y="310"/>
                    </a:lnTo>
                    <a:lnTo>
                      <a:pt x="123" y="310"/>
                    </a:lnTo>
                    <a:lnTo>
                      <a:pt x="120" y="310"/>
                    </a:lnTo>
                    <a:lnTo>
                      <a:pt x="120" y="310"/>
                    </a:lnTo>
                    <a:lnTo>
                      <a:pt x="115" y="310"/>
                    </a:lnTo>
                    <a:lnTo>
                      <a:pt x="19" y="348"/>
                    </a:lnTo>
                    <a:lnTo>
                      <a:pt x="19" y="67"/>
                    </a:lnTo>
                    <a:lnTo>
                      <a:pt x="120" y="29"/>
                    </a:lnTo>
                    <a:lnTo>
                      <a:pt x="224" y="72"/>
                    </a:lnTo>
                    <a:lnTo>
                      <a:pt x="224" y="72"/>
                    </a:lnTo>
                    <a:lnTo>
                      <a:pt x="227" y="73"/>
                    </a:lnTo>
                    <a:lnTo>
                      <a:pt x="232" y="72"/>
                    </a:lnTo>
                    <a:lnTo>
                      <a:pt x="345" y="21"/>
                    </a:lnTo>
                    <a:lnTo>
                      <a:pt x="430" y="40"/>
                    </a:lnTo>
                    <a:lnTo>
                      <a:pt x="430" y="3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15" name="Freeform 37"/>
              <p:cNvSpPr>
                <a:spLocks/>
              </p:cNvSpPr>
              <p:nvPr/>
            </p:nvSpPr>
            <p:spPr bwMode="auto">
              <a:xfrm>
                <a:off x="3100388" y="1803400"/>
                <a:ext cx="14288" cy="166688"/>
              </a:xfrm>
              <a:custGeom>
                <a:avLst/>
                <a:gdLst>
                  <a:gd name="T0" fmla="*/ 10 w 19"/>
                  <a:gd name="T1" fmla="*/ 0 h 209"/>
                  <a:gd name="T2" fmla="*/ 10 w 19"/>
                  <a:gd name="T3" fmla="*/ 0 h 209"/>
                  <a:gd name="T4" fmla="*/ 5 w 19"/>
                  <a:gd name="T5" fmla="*/ 0 h 209"/>
                  <a:gd name="T6" fmla="*/ 2 w 19"/>
                  <a:gd name="T7" fmla="*/ 3 h 209"/>
                  <a:gd name="T8" fmla="*/ 0 w 19"/>
                  <a:gd name="T9" fmla="*/ 5 h 209"/>
                  <a:gd name="T10" fmla="*/ 0 w 19"/>
                  <a:gd name="T11" fmla="*/ 10 h 209"/>
                  <a:gd name="T12" fmla="*/ 0 w 19"/>
                  <a:gd name="T13" fmla="*/ 200 h 209"/>
                  <a:gd name="T14" fmla="*/ 0 w 19"/>
                  <a:gd name="T15" fmla="*/ 200 h 209"/>
                  <a:gd name="T16" fmla="*/ 0 w 19"/>
                  <a:gd name="T17" fmla="*/ 203 h 209"/>
                  <a:gd name="T18" fmla="*/ 2 w 19"/>
                  <a:gd name="T19" fmla="*/ 206 h 209"/>
                  <a:gd name="T20" fmla="*/ 5 w 19"/>
                  <a:gd name="T21" fmla="*/ 208 h 209"/>
                  <a:gd name="T22" fmla="*/ 10 w 19"/>
                  <a:gd name="T23" fmla="*/ 209 h 209"/>
                  <a:gd name="T24" fmla="*/ 10 w 19"/>
                  <a:gd name="T25" fmla="*/ 209 h 209"/>
                  <a:gd name="T26" fmla="*/ 13 w 19"/>
                  <a:gd name="T27" fmla="*/ 208 h 209"/>
                  <a:gd name="T28" fmla="*/ 16 w 19"/>
                  <a:gd name="T29" fmla="*/ 206 h 209"/>
                  <a:gd name="T30" fmla="*/ 18 w 19"/>
                  <a:gd name="T31" fmla="*/ 203 h 209"/>
                  <a:gd name="T32" fmla="*/ 19 w 19"/>
                  <a:gd name="T33" fmla="*/ 200 h 209"/>
                  <a:gd name="T34" fmla="*/ 19 w 19"/>
                  <a:gd name="T35" fmla="*/ 10 h 209"/>
                  <a:gd name="T36" fmla="*/ 19 w 19"/>
                  <a:gd name="T37" fmla="*/ 10 h 209"/>
                  <a:gd name="T38" fmla="*/ 18 w 19"/>
                  <a:gd name="T39" fmla="*/ 5 h 209"/>
                  <a:gd name="T40" fmla="*/ 16 w 19"/>
                  <a:gd name="T41" fmla="*/ 3 h 209"/>
                  <a:gd name="T42" fmla="*/ 13 w 19"/>
                  <a:gd name="T43" fmla="*/ 0 h 209"/>
                  <a:gd name="T44" fmla="*/ 10 w 19"/>
                  <a:gd name="T45" fmla="*/ 0 h 209"/>
                  <a:gd name="T46" fmla="*/ 10 w 19"/>
                  <a:gd name="T4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209">
                    <a:moveTo>
                      <a:pt x="10" y="0"/>
                    </a:moveTo>
                    <a:lnTo>
                      <a:pt x="10" y="0"/>
                    </a:lnTo>
                    <a:lnTo>
                      <a:pt x="5" y="0"/>
                    </a:lnTo>
                    <a:lnTo>
                      <a:pt x="2" y="3"/>
                    </a:lnTo>
                    <a:lnTo>
                      <a:pt x="0" y="5"/>
                    </a:lnTo>
                    <a:lnTo>
                      <a:pt x="0" y="10"/>
                    </a:lnTo>
                    <a:lnTo>
                      <a:pt x="0" y="200"/>
                    </a:lnTo>
                    <a:lnTo>
                      <a:pt x="0" y="200"/>
                    </a:lnTo>
                    <a:lnTo>
                      <a:pt x="0" y="203"/>
                    </a:lnTo>
                    <a:lnTo>
                      <a:pt x="2" y="206"/>
                    </a:lnTo>
                    <a:lnTo>
                      <a:pt x="5" y="208"/>
                    </a:lnTo>
                    <a:lnTo>
                      <a:pt x="10" y="209"/>
                    </a:lnTo>
                    <a:lnTo>
                      <a:pt x="10" y="209"/>
                    </a:lnTo>
                    <a:lnTo>
                      <a:pt x="13" y="208"/>
                    </a:lnTo>
                    <a:lnTo>
                      <a:pt x="16" y="206"/>
                    </a:lnTo>
                    <a:lnTo>
                      <a:pt x="18" y="203"/>
                    </a:lnTo>
                    <a:lnTo>
                      <a:pt x="19" y="200"/>
                    </a:lnTo>
                    <a:lnTo>
                      <a:pt x="19" y="10"/>
                    </a:lnTo>
                    <a:lnTo>
                      <a:pt x="19" y="10"/>
                    </a:lnTo>
                    <a:lnTo>
                      <a:pt x="18" y="5"/>
                    </a:lnTo>
                    <a:lnTo>
                      <a:pt x="16" y="3"/>
                    </a:lnTo>
                    <a:lnTo>
                      <a:pt x="13" y="0"/>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16" name="Freeform 38"/>
              <p:cNvSpPr>
                <a:spLocks/>
              </p:cNvSpPr>
              <p:nvPr/>
            </p:nvSpPr>
            <p:spPr bwMode="auto">
              <a:xfrm>
                <a:off x="3184526" y="1833563"/>
                <a:ext cx="15875" cy="71438"/>
              </a:xfrm>
              <a:custGeom>
                <a:avLst/>
                <a:gdLst>
                  <a:gd name="T0" fmla="*/ 10 w 19"/>
                  <a:gd name="T1" fmla="*/ 0 h 91"/>
                  <a:gd name="T2" fmla="*/ 10 w 19"/>
                  <a:gd name="T3" fmla="*/ 0 h 91"/>
                  <a:gd name="T4" fmla="*/ 7 w 19"/>
                  <a:gd name="T5" fmla="*/ 0 h 91"/>
                  <a:gd name="T6" fmla="*/ 3 w 19"/>
                  <a:gd name="T7" fmla="*/ 3 h 91"/>
                  <a:gd name="T8" fmla="*/ 2 w 19"/>
                  <a:gd name="T9" fmla="*/ 4 h 91"/>
                  <a:gd name="T10" fmla="*/ 0 w 19"/>
                  <a:gd name="T11" fmla="*/ 9 h 91"/>
                  <a:gd name="T12" fmla="*/ 0 w 19"/>
                  <a:gd name="T13" fmla="*/ 81 h 91"/>
                  <a:gd name="T14" fmla="*/ 0 w 19"/>
                  <a:gd name="T15" fmla="*/ 81 h 91"/>
                  <a:gd name="T16" fmla="*/ 2 w 19"/>
                  <a:gd name="T17" fmla="*/ 86 h 91"/>
                  <a:gd name="T18" fmla="*/ 3 w 19"/>
                  <a:gd name="T19" fmla="*/ 88 h 91"/>
                  <a:gd name="T20" fmla="*/ 7 w 19"/>
                  <a:gd name="T21" fmla="*/ 91 h 91"/>
                  <a:gd name="T22" fmla="*/ 10 w 19"/>
                  <a:gd name="T23" fmla="*/ 91 h 91"/>
                  <a:gd name="T24" fmla="*/ 10 w 19"/>
                  <a:gd name="T25" fmla="*/ 91 h 91"/>
                  <a:gd name="T26" fmla="*/ 15 w 19"/>
                  <a:gd name="T27" fmla="*/ 91 h 91"/>
                  <a:gd name="T28" fmla="*/ 16 w 19"/>
                  <a:gd name="T29" fmla="*/ 88 h 91"/>
                  <a:gd name="T30" fmla="*/ 19 w 19"/>
                  <a:gd name="T31" fmla="*/ 86 h 91"/>
                  <a:gd name="T32" fmla="*/ 19 w 19"/>
                  <a:gd name="T33" fmla="*/ 81 h 91"/>
                  <a:gd name="T34" fmla="*/ 19 w 19"/>
                  <a:gd name="T35" fmla="*/ 9 h 91"/>
                  <a:gd name="T36" fmla="*/ 19 w 19"/>
                  <a:gd name="T37" fmla="*/ 9 h 91"/>
                  <a:gd name="T38" fmla="*/ 19 w 19"/>
                  <a:gd name="T39" fmla="*/ 4 h 91"/>
                  <a:gd name="T40" fmla="*/ 16 w 19"/>
                  <a:gd name="T41" fmla="*/ 3 h 91"/>
                  <a:gd name="T42" fmla="*/ 15 w 19"/>
                  <a:gd name="T43" fmla="*/ 0 h 91"/>
                  <a:gd name="T44" fmla="*/ 10 w 19"/>
                  <a:gd name="T45" fmla="*/ 0 h 91"/>
                  <a:gd name="T46" fmla="*/ 10 w 19"/>
                  <a:gd name="T4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91">
                    <a:moveTo>
                      <a:pt x="10" y="0"/>
                    </a:moveTo>
                    <a:lnTo>
                      <a:pt x="10" y="0"/>
                    </a:lnTo>
                    <a:lnTo>
                      <a:pt x="7" y="0"/>
                    </a:lnTo>
                    <a:lnTo>
                      <a:pt x="3" y="3"/>
                    </a:lnTo>
                    <a:lnTo>
                      <a:pt x="2" y="4"/>
                    </a:lnTo>
                    <a:lnTo>
                      <a:pt x="0" y="9"/>
                    </a:lnTo>
                    <a:lnTo>
                      <a:pt x="0" y="81"/>
                    </a:lnTo>
                    <a:lnTo>
                      <a:pt x="0" y="81"/>
                    </a:lnTo>
                    <a:lnTo>
                      <a:pt x="2" y="86"/>
                    </a:lnTo>
                    <a:lnTo>
                      <a:pt x="3" y="88"/>
                    </a:lnTo>
                    <a:lnTo>
                      <a:pt x="7" y="91"/>
                    </a:lnTo>
                    <a:lnTo>
                      <a:pt x="10" y="91"/>
                    </a:lnTo>
                    <a:lnTo>
                      <a:pt x="10" y="91"/>
                    </a:lnTo>
                    <a:lnTo>
                      <a:pt x="15" y="91"/>
                    </a:lnTo>
                    <a:lnTo>
                      <a:pt x="16" y="88"/>
                    </a:lnTo>
                    <a:lnTo>
                      <a:pt x="19" y="86"/>
                    </a:lnTo>
                    <a:lnTo>
                      <a:pt x="19" y="81"/>
                    </a:lnTo>
                    <a:lnTo>
                      <a:pt x="19" y="9"/>
                    </a:lnTo>
                    <a:lnTo>
                      <a:pt x="19" y="9"/>
                    </a:lnTo>
                    <a:lnTo>
                      <a:pt x="19" y="4"/>
                    </a:lnTo>
                    <a:lnTo>
                      <a:pt x="16" y="3"/>
                    </a:lnTo>
                    <a:lnTo>
                      <a:pt x="15" y="0"/>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17" name="Freeform 39"/>
              <p:cNvSpPr>
                <a:spLocks/>
              </p:cNvSpPr>
              <p:nvPr/>
            </p:nvSpPr>
            <p:spPr bwMode="auto">
              <a:xfrm>
                <a:off x="3279776" y="1792288"/>
                <a:ext cx="15875" cy="92075"/>
              </a:xfrm>
              <a:custGeom>
                <a:avLst/>
                <a:gdLst>
                  <a:gd name="T0" fmla="*/ 0 w 19"/>
                  <a:gd name="T1" fmla="*/ 9 h 115"/>
                  <a:gd name="T2" fmla="*/ 0 w 19"/>
                  <a:gd name="T3" fmla="*/ 107 h 115"/>
                  <a:gd name="T4" fmla="*/ 0 w 19"/>
                  <a:gd name="T5" fmla="*/ 107 h 115"/>
                  <a:gd name="T6" fmla="*/ 0 w 19"/>
                  <a:gd name="T7" fmla="*/ 110 h 115"/>
                  <a:gd name="T8" fmla="*/ 3 w 19"/>
                  <a:gd name="T9" fmla="*/ 113 h 115"/>
                  <a:gd name="T10" fmla="*/ 5 w 19"/>
                  <a:gd name="T11" fmla="*/ 115 h 115"/>
                  <a:gd name="T12" fmla="*/ 10 w 19"/>
                  <a:gd name="T13" fmla="*/ 115 h 115"/>
                  <a:gd name="T14" fmla="*/ 10 w 19"/>
                  <a:gd name="T15" fmla="*/ 115 h 115"/>
                  <a:gd name="T16" fmla="*/ 13 w 19"/>
                  <a:gd name="T17" fmla="*/ 115 h 115"/>
                  <a:gd name="T18" fmla="*/ 16 w 19"/>
                  <a:gd name="T19" fmla="*/ 113 h 115"/>
                  <a:gd name="T20" fmla="*/ 18 w 19"/>
                  <a:gd name="T21" fmla="*/ 110 h 115"/>
                  <a:gd name="T22" fmla="*/ 19 w 19"/>
                  <a:gd name="T23" fmla="*/ 107 h 115"/>
                  <a:gd name="T24" fmla="*/ 19 w 19"/>
                  <a:gd name="T25" fmla="*/ 9 h 115"/>
                  <a:gd name="T26" fmla="*/ 19 w 19"/>
                  <a:gd name="T27" fmla="*/ 9 h 115"/>
                  <a:gd name="T28" fmla="*/ 18 w 19"/>
                  <a:gd name="T29" fmla="*/ 6 h 115"/>
                  <a:gd name="T30" fmla="*/ 16 w 19"/>
                  <a:gd name="T31" fmla="*/ 3 h 115"/>
                  <a:gd name="T32" fmla="*/ 13 w 19"/>
                  <a:gd name="T33" fmla="*/ 1 h 115"/>
                  <a:gd name="T34" fmla="*/ 10 w 19"/>
                  <a:gd name="T35" fmla="*/ 0 h 115"/>
                  <a:gd name="T36" fmla="*/ 10 w 19"/>
                  <a:gd name="T37" fmla="*/ 0 h 115"/>
                  <a:gd name="T38" fmla="*/ 5 w 19"/>
                  <a:gd name="T39" fmla="*/ 1 h 115"/>
                  <a:gd name="T40" fmla="*/ 3 w 19"/>
                  <a:gd name="T41" fmla="*/ 3 h 115"/>
                  <a:gd name="T42" fmla="*/ 0 w 19"/>
                  <a:gd name="T43" fmla="*/ 6 h 115"/>
                  <a:gd name="T44" fmla="*/ 0 w 19"/>
                  <a:gd name="T45" fmla="*/ 9 h 115"/>
                  <a:gd name="T46" fmla="*/ 0 w 19"/>
                  <a:gd name="T47" fmla="*/ 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115">
                    <a:moveTo>
                      <a:pt x="0" y="9"/>
                    </a:moveTo>
                    <a:lnTo>
                      <a:pt x="0" y="107"/>
                    </a:lnTo>
                    <a:lnTo>
                      <a:pt x="0" y="107"/>
                    </a:lnTo>
                    <a:lnTo>
                      <a:pt x="0" y="110"/>
                    </a:lnTo>
                    <a:lnTo>
                      <a:pt x="3" y="113"/>
                    </a:lnTo>
                    <a:lnTo>
                      <a:pt x="5" y="115"/>
                    </a:lnTo>
                    <a:lnTo>
                      <a:pt x="10" y="115"/>
                    </a:lnTo>
                    <a:lnTo>
                      <a:pt x="10" y="115"/>
                    </a:lnTo>
                    <a:lnTo>
                      <a:pt x="13" y="115"/>
                    </a:lnTo>
                    <a:lnTo>
                      <a:pt x="16" y="113"/>
                    </a:lnTo>
                    <a:lnTo>
                      <a:pt x="18" y="110"/>
                    </a:lnTo>
                    <a:lnTo>
                      <a:pt x="19" y="107"/>
                    </a:lnTo>
                    <a:lnTo>
                      <a:pt x="19" y="9"/>
                    </a:lnTo>
                    <a:lnTo>
                      <a:pt x="19" y="9"/>
                    </a:lnTo>
                    <a:lnTo>
                      <a:pt x="18" y="6"/>
                    </a:lnTo>
                    <a:lnTo>
                      <a:pt x="16" y="3"/>
                    </a:lnTo>
                    <a:lnTo>
                      <a:pt x="13" y="1"/>
                    </a:lnTo>
                    <a:lnTo>
                      <a:pt x="10" y="0"/>
                    </a:lnTo>
                    <a:lnTo>
                      <a:pt x="10" y="0"/>
                    </a:lnTo>
                    <a:lnTo>
                      <a:pt x="5" y="1"/>
                    </a:lnTo>
                    <a:lnTo>
                      <a:pt x="3" y="3"/>
                    </a:lnTo>
                    <a:lnTo>
                      <a:pt x="0" y="6"/>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18" name="Freeform 40"/>
              <p:cNvSpPr>
                <a:spLocks noEditPoints="1"/>
              </p:cNvSpPr>
              <p:nvPr/>
            </p:nvSpPr>
            <p:spPr bwMode="auto">
              <a:xfrm>
                <a:off x="3232151" y="1939925"/>
                <a:ext cx="57150" cy="57150"/>
              </a:xfrm>
              <a:custGeom>
                <a:avLst/>
                <a:gdLst>
                  <a:gd name="T0" fmla="*/ 35 w 70"/>
                  <a:gd name="T1" fmla="*/ 0 h 72"/>
                  <a:gd name="T2" fmla="*/ 35 w 70"/>
                  <a:gd name="T3" fmla="*/ 0 h 72"/>
                  <a:gd name="T4" fmla="*/ 29 w 70"/>
                  <a:gd name="T5" fmla="*/ 1 h 72"/>
                  <a:gd name="T6" fmla="*/ 22 w 70"/>
                  <a:gd name="T7" fmla="*/ 3 h 72"/>
                  <a:gd name="T8" fmla="*/ 16 w 70"/>
                  <a:gd name="T9" fmla="*/ 6 h 72"/>
                  <a:gd name="T10" fmla="*/ 11 w 70"/>
                  <a:gd name="T11" fmla="*/ 11 h 72"/>
                  <a:gd name="T12" fmla="*/ 6 w 70"/>
                  <a:gd name="T13" fmla="*/ 16 h 72"/>
                  <a:gd name="T14" fmla="*/ 3 w 70"/>
                  <a:gd name="T15" fmla="*/ 22 h 72"/>
                  <a:gd name="T16" fmla="*/ 2 w 70"/>
                  <a:gd name="T17" fmla="*/ 29 h 72"/>
                  <a:gd name="T18" fmla="*/ 0 w 70"/>
                  <a:gd name="T19" fmla="*/ 35 h 72"/>
                  <a:gd name="T20" fmla="*/ 0 w 70"/>
                  <a:gd name="T21" fmla="*/ 35 h 72"/>
                  <a:gd name="T22" fmla="*/ 2 w 70"/>
                  <a:gd name="T23" fmla="*/ 43 h 72"/>
                  <a:gd name="T24" fmla="*/ 3 w 70"/>
                  <a:gd name="T25" fmla="*/ 49 h 72"/>
                  <a:gd name="T26" fmla="*/ 6 w 70"/>
                  <a:gd name="T27" fmla="*/ 56 h 72"/>
                  <a:gd name="T28" fmla="*/ 11 w 70"/>
                  <a:gd name="T29" fmla="*/ 61 h 72"/>
                  <a:gd name="T30" fmla="*/ 16 w 70"/>
                  <a:gd name="T31" fmla="*/ 65 h 72"/>
                  <a:gd name="T32" fmla="*/ 22 w 70"/>
                  <a:gd name="T33" fmla="*/ 69 h 72"/>
                  <a:gd name="T34" fmla="*/ 29 w 70"/>
                  <a:gd name="T35" fmla="*/ 70 h 72"/>
                  <a:gd name="T36" fmla="*/ 35 w 70"/>
                  <a:gd name="T37" fmla="*/ 72 h 72"/>
                  <a:gd name="T38" fmla="*/ 35 w 70"/>
                  <a:gd name="T39" fmla="*/ 72 h 72"/>
                  <a:gd name="T40" fmla="*/ 43 w 70"/>
                  <a:gd name="T41" fmla="*/ 70 h 72"/>
                  <a:gd name="T42" fmla="*/ 49 w 70"/>
                  <a:gd name="T43" fmla="*/ 69 h 72"/>
                  <a:gd name="T44" fmla="*/ 56 w 70"/>
                  <a:gd name="T45" fmla="*/ 65 h 72"/>
                  <a:gd name="T46" fmla="*/ 61 w 70"/>
                  <a:gd name="T47" fmla="*/ 61 h 72"/>
                  <a:gd name="T48" fmla="*/ 65 w 70"/>
                  <a:gd name="T49" fmla="*/ 56 h 72"/>
                  <a:gd name="T50" fmla="*/ 69 w 70"/>
                  <a:gd name="T51" fmla="*/ 49 h 72"/>
                  <a:gd name="T52" fmla="*/ 70 w 70"/>
                  <a:gd name="T53" fmla="*/ 43 h 72"/>
                  <a:gd name="T54" fmla="*/ 70 w 70"/>
                  <a:gd name="T55" fmla="*/ 35 h 72"/>
                  <a:gd name="T56" fmla="*/ 70 w 70"/>
                  <a:gd name="T57" fmla="*/ 35 h 72"/>
                  <a:gd name="T58" fmla="*/ 70 w 70"/>
                  <a:gd name="T59" fmla="*/ 29 h 72"/>
                  <a:gd name="T60" fmla="*/ 69 w 70"/>
                  <a:gd name="T61" fmla="*/ 22 h 72"/>
                  <a:gd name="T62" fmla="*/ 65 w 70"/>
                  <a:gd name="T63" fmla="*/ 16 h 72"/>
                  <a:gd name="T64" fmla="*/ 61 w 70"/>
                  <a:gd name="T65" fmla="*/ 11 h 72"/>
                  <a:gd name="T66" fmla="*/ 56 w 70"/>
                  <a:gd name="T67" fmla="*/ 6 h 72"/>
                  <a:gd name="T68" fmla="*/ 49 w 70"/>
                  <a:gd name="T69" fmla="*/ 3 h 72"/>
                  <a:gd name="T70" fmla="*/ 43 w 70"/>
                  <a:gd name="T71" fmla="*/ 1 h 72"/>
                  <a:gd name="T72" fmla="*/ 35 w 70"/>
                  <a:gd name="T73" fmla="*/ 0 h 72"/>
                  <a:gd name="T74" fmla="*/ 35 w 70"/>
                  <a:gd name="T75" fmla="*/ 0 h 72"/>
                  <a:gd name="T76" fmla="*/ 35 w 70"/>
                  <a:gd name="T77" fmla="*/ 53 h 72"/>
                  <a:gd name="T78" fmla="*/ 35 w 70"/>
                  <a:gd name="T79" fmla="*/ 53 h 72"/>
                  <a:gd name="T80" fmla="*/ 29 w 70"/>
                  <a:gd name="T81" fmla="*/ 51 h 72"/>
                  <a:gd name="T82" fmla="*/ 24 w 70"/>
                  <a:gd name="T83" fmla="*/ 48 h 72"/>
                  <a:gd name="T84" fmla="*/ 21 w 70"/>
                  <a:gd name="T85" fmla="*/ 41 h 72"/>
                  <a:gd name="T86" fmla="*/ 19 w 70"/>
                  <a:gd name="T87" fmla="*/ 35 h 72"/>
                  <a:gd name="T88" fmla="*/ 19 w 70"/>
                  <a:gd name="T89" fmla="*/ 35 h 72"/>
                  <a:gd name="T90" fmla="*/ 21 w 70"/>
                  <a:gd name="T91" fmla="*/ 29 h 72"/>
                  <a:gd name="T92" fmla="*/ 24 w 70"/>
                  <a:gd name="T93" fmla="*/ 24 h 72"/>
                  <a:gd name="T94" fmla="*/ 29 w 70"/>
                  <a:gd name="T95" fmla="*/ 21 h 72"/>
                  <a:gd name="T96" fmla="*/ 35 w 70"/>
                  <a:gd name="T97" fmla="*/ 19 h 72"/>
                  <a:gd name="T98" fmla="*/ 35 w 70"/>
                  <a:gd name="T99" fmla="*/ 19 h 72"/>
                  <a:gd name="T100" fmla="*/ 41 w 70"/>
                  <a:gd name="T101" fmla="*/ 21 h 72"/>
                  <a:gd name="T102" fmla="*/ 48 w 70"/>
                  <a:gd name="T103" fmla="*/ 24 h 72"/>
                  <a:gd name="T104" fmla="*/ 51 w 70"/>
                  <a:gd name="T105" fmla="*/ 29 h 72"/>
                  <a:gd name="T106" fmla="*/ 53 w 70"/>
                  <a:gd name="T107" fmla="*/ 35 h 72"/>
                  <a:gd name="T108" fmla="*/ 53 w 70"/>
                  <a:gd name="T109" fmla="*/ 35 h 72"/>
                  <a:gd name="T110" fmla="*/ 51 w 70"/>
                  <a:gd name="T111" fmla="*/ 41 h 72"/>
                  <a:gd name="T112" fmla="*/ 48 w 70"/>
                  <a:gd name="T113" fmla="*/ 48 h 72"/>
                  <a:gd name="T114" fmla="*/ 41 w 70"/>
                  <a:gd name="T115" fmla="*/ 51 h 72"/>
                  <a:gd name="T116" fmla="*/ 35 w 70"/>
                  <a:gd name="T117" fmla="*/ 53 h 72"/>
                  <a:gd name="T118" fmla="*/ 35 w 70"/>
                  <a:gd name="T119" fmla="*/ 5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 h="72">
                    <a:moveTo>
                      <a:pt x="35" y="0"/>
                    </a:moveTo>
                    <a:lnTo>
                      <a:pt x="35" y="0"/>
                    </a:lnTo>
                    <a:lnTo>
                      <a:pt x="29" y="1"/>
                    </a:lnTo>
                    <a:lnTo>
                      <a:pt x="22" y="3"/>
                    </a:lnTo>
                    <a:lnTo>
                      <a:pt x="16" y="6"/>
                    </a:lnTo>
                    <a:lnTo>
                      <a:pt x="11" y="11"/>
                    </a:lnTo>
                    <a:lnTo>
                      <a:pt x="6" y="16"/>
                    </a:lnTo>
                    <a:lnTo>
                      <a:pt x="3" y="22"/>
                    </a:lnTo>
                    <a:lnTo>
                      <a:pt x="2" y="29"/>
                    </a:lnTo>
                    <a:lnTo>
                      <a:pt x="0" y="35"/>
                    </a:lnTo>
                    <a:lnTo>
                      <a:pt x="0" y="35"/>
                    </a:lnTo>
                    <a:lnTo>
                      <a:pt x="2" y="43"/>
                    </a:lnTo>
                    <a:lnTo>
                      <a:pt x="3" y="49"/>
                    </a:lnTo>
                    <a:lnTo>
                      <a:pt x="6" y="56"/>
                    </a:lnTo>
                    <a:lnTo>
                      <a:pt x="11" y="61"/>
                    </a:lnTo>
                    <a:lnTo>
                      <a:pt x="16" y="65"/>
                    </a:lnTo>
                    <a:lnTo>
                      <a:pt x="22" y="69"/>
                    </a:lnTo>
                    <a:lnTo>
                      <a:pt x="29" y="70"/>
                    </a:lnTo>
                    <a:lnTo>
                      <a:pt x="35" y="72"/>
                    </a:lnTo>
                    <a:lnTo>
                      <a:pt x="35" y="72"/>
                    </a:lnTo>
                    <a:lnTo>
                      <a:pt x="43" y="70"/>
                    </a:lnTo>
                    <a:lnTo>
                      <a:pt x="49" y="69"/>
                    </a:lnTo>
                    <a:lnTo>
                      <a:pt x="56" y="65"/>
                    </a:lnTo>
                    <a:lnTo>
                      <a:pt x="61" y="61"/>
                    </a:lnTo>
                    <a:lnTo>
                      <a:pt x="65" y="56"/>
                    </a:lnTo>
                    <a:lnTo>
                      <a:pt x="69" y="49"/>
                    </a:lnTo>
                    <a:lnTo>
                      <a:pt x="70" y="43"/>
                    </a:lnTo>
                    <a:lnTo>
                      <a:pt x="70" y="35"/>
                    </a:lnTo>
                    <a:lnTo>
                      <a:pt x="70" y="35"/>
                    </a:lnTo>
                    <a:lnTo>
                      <a:pt x="70" y="29"/>
                    </a:lnTo>
                    <a:lnTo>
                      <a:pt x="69" y="22"/>
                    </a:lnTo>
                    <a:lnTo>
                      <a:pt x="65" y="16"/>
                    </a:lnTo>
                    <a:lnTo>
                      <a:pt x="61" y="11"/>
                    </a:lnTo>
                    <a:lnTo>
                      <a:pt x="56" y="6"/>
                    </a:lnTo>
                    <a:lnTo>
                      <a:pt x="49" y="3"/>
                    </a:lnTo>
                    <a:lnTo>
                      <a:pt x="43" y="1"/>
                    </a:lnTo>
                    <a:lnTo>
                      <a:pt x="35" y="0"/>
                    </a:lnTo>
                    <a:lnTo>
                      <a:pt x="35" y="0"/>
                    </a:lnTo>
                    <a:close/>
                    <a:moveTo>
                      <a:pt x="35" y="53"/>
                    </a:moveTo>
                    <a:lnTo>
                      <a:pt x="35" y="53"/>
                    </a:lnTo>
                    <a:lnTo>
                      <a:pt x="29" y="51"/>
                    </a:lnTo>
                    <a:lnTo>
                      <a:pt x="24" y="48"/>
                    </a:lnTo>
                    <a:lnTo>
                      <a:pt x="21" y="41"/>
                    </a:lnTo>
                    <a:lnTo>
                      <a:pt x="19" y="35"/>
                    </a:lnTo>
                    <a:lnTo>
                      <a:pt x="19" y="35"/>
                    </a:lnTo>
                    <a:lnTo>
                      <a:pt x="21" y="29"/>
                    </a:lnTo>
                    <a:lnTo>
                      <a:pt x="24" y="24"/>
                    </a:lnTo>
                    <a:lnTo>
                      <a:pt x="29" y="21"/>
                    </a:lnTo>
                    <a:lnTo>
                      <a:pt x="35" y="19"/>
                    </a:lnTo>
                    <a:lnTo>
                      <a:pt x="35" y="19"/>
                    </a:lnTo>
                    <a:lnTo>
                      <a:pt x="41" y="21"/>
                    </a:lnTo>
                    <a:lnTo>
                      <a:pt x="48" y="24"/>
                    </a:lnTo>
                    <a:lnTo>
                      <a:pt x="51" y="29"/>
                    </a:lnTo>
                    <a:lnTo>
                      <a:pt x="53" y="35"/>
                    </a:lnTo>
                    <a:lnTo>
                      <a:pt x="53" y="35"/>
                    </a:lnTo>
                    <a:lnTo>
                      <a:pt x="51" y="41"/>
                    </a:lnTo>
                    <a:lnTo>
                      <a:pt x="48" y="48"/>
                    </a:lnTo>
                    <a:lnTo>
                      <a:pt x="41" y="51"/>
                    </a:lnTo>
                    <a:lnTo>
                      <a:pt x="35" y="53"/>
                    </a:lnTo>
                    <a:lnTo>
                      <a:pt x="35"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301" name="Group 300"/>
            <p:cNvGrpSpPr/>
            <p:nvPr/>
          </p:nvGrpSpPr>
          <p:grpSpPr>
            <a:xfrm>
              <a:off x="4713791" y="4294698"/>
              <a:ext cx="166392" cy="134773"/>
              <a:chOff x="1101726" y="989013"/>
              <a:chExt cx="371475" cy="304800"/>
            </a:xfrm>
            <a:solidFill>
              <a:schemeClr val="bg1"/>
            </a:solidFill>
          </p:grpSpPr>
          <p:sp>
            <p:nvSpPr>
              <p:cNvPr id="410" name="Freeform 157"/>
              <p:cNvSpPr>
                <a:spLocks noEditPoints="1"/>
              </p:cNvSpPr>
              <p:nvPr/>
            </p:nvSpPr>
            <p:spPr bwMode="auto">
              <a:xfrm>
                <a:off x="1101726" y="989013"/>
                <a:ext cx="279400" cy="274638"/>
              </a:xfrm>
              <a:custGeom>
                <a:avLst/>
                <a:gdLst>
                  <a:gd name="T0" fmla="*/ 351 w 353"/>
                  <a:gd name="T1" fmla="*/ 118 h 347"/>
                  <a:gd name="T2" fmla="*/ 343 w 353"/>
                  <a:gd name="T3" fmla="*/ 80 h 347"/>
                  <a:gd name="T4" fmla="*/ 326 w 353"/>
                  <a:gd name="T5" fmla="*/ 48 h 347"/>
                  <a:gd name="T6" fmla="*/ 300 w 353"/>
                  <a:gd name="T7" fmla="*/ 22 h 347"/>
                  <a:gd name="T8" fmla="*/ 268 w 353"/>
                  <a:gd name="T9" fmla="*/ 6 h 347"/>
                  <a:gd name="T10" fmla="*/ 232 w 353"/>
                  <a:gd name="T11" fmla="*/ 0 h 347"/>
                  <a:gd name="T12" fmla="*/ 107 w 353"/>
                  <a:gd name="T13" fmla="*/ 2 h 347"/>
                  <a:gd name="T14" fmla="*/ 73 w 353"/>
                  <a:gd name="T15" fmla="*/ 11 h 347"/>
                  <a:gd name="T16" fmla="*/ 43 w 353"/>
                  <a:gd name="T17" fmla="*/ 30 h 347"/>
                  <a:gd name="T18" fmla="*/ 21 w 353"/>
                  <a:gd name="T19" fmla="*/ 58 h 347"/>
                  <a:gd name="T20" fmla="*/ 5 w 353"/>
                  <a:gd name="T21" fmla="*/ 93 h 347"/>
                  <a:gd name="T22" fmla="*/ 0 w 353"/>
                  <a:gd name="T23" fmla="*/ 131 h 347"/>
                  <a:gd name="T24" fmla="*/ 6 w 353"/>
                  <a:gd name="T25" fmla="*/ 174 h 347"/>
                  <a:gd name="T26" fmla="*/ 38 w 353"/>
                  <a:gd name="T27" fmla="*/ 228 h 347"/>
                  <a:gd name="T28" fmla="*/ 91 w 353"/>
                  <a:gd name="T29" fmla="*/ 259 h 347"/>
                  <a:gd name="T30" fmla="*/ 93 w 353"/>
                  <a:gd name="T31" fmla="*/ 343 h 347"/>
                  <a:gd name="T32" fmla="*/ 101 w 353"/>
                  <a:gd name="T33" fmla="*/ 347 h 347"/>
                  <a:gd name="T34" fmla="*/ 107 w 353"/>
                  <a:gd name="T35" fmla="*/ 345 h 347"/>
                  <a:gd name="T36" fmla="*/ 232 w 353"/>
                  <a:gd name="T37" fmla="*/ 262 h 347"/>
                  <a:gd name="T38" fmla="*/ 268 w 353"/>
                  <a:gd name="T39" fmla="*/ 256 h 347"/>
                  <a:gd name="T40" fmla="*/ 300 w 353"/>
                  <a:gd name="T41" fmla="*/ 240 h 347"/>
                  <a:gd name="T42" fmla="*/ 326 w 353"/>
                  <a:gd name="T43" fmla="*/ 214 h 347"/>
                  <a:gd name="T44" fmla="*/ 343 w 353"/>
                  <a:gd name="T45" fmla="*/ 182 h 347"/>
                  <a:gd name="T46" fmla="*/ 351 w 353"/>
                  <a:gd name="T47" fmla="*/ 144 h 347"/>
                  <a:gd name="T48" fmla="*/ 196 w 353"/>
                  <a:gd name="T49" fmla="*/ 243 h 347"/>
                  <a:gd name="T50" fmla="*/ 190 w 353"/>
                  <a:gd name="T51" fmla="*/ 246 h 347"/>
                  <a:gd name="T52" fmla="*/ 110 w 353"/>
                  <a:gd name="T53" fmla="*/ 251 h 347"/>
                  <a:gd name="T54" fmla="*/ 105 w 353"/>
                  <a:gd name="T55" fmla="*/ 243 h 347"/>
                  <a:gd name="T56" fmla="*/ 85 w 353"/>
                  <a:gd name="T57" fmla="*/ 236 h 347"/>
                  <a:gd name="T58" fmla="*/ 41 w 353"/>
                  <a:gd name="T59" fmla="*/ 203 h 347"/>
                  <a:gd name="T60" fmla="*/ 21 w 353"/>
                  <a:gd name="T61" fmla="*/ 152 h 347"/>
                  <a:gd name="T62" fmla="*/ 19 w 353"/>
                  <a:gd name="T63" fmla="*/ 120 h 347"/>
                  <a:gd name="T64" fmla="*/ 27 w 353"/>
                  <a:gd name="T65" fmla="*/ 88 h 347"/>
                  <a:gd name="T66" fmla="*/ 41 w 353"/>
                  <a:gd name="T67" fmla="*/ 61 h 347"/>
                  <a:gd name="T68" fmla="*/ 64 w 353"/>
                  <a:gd name="T69" fmla="*/ 38 h 347"/>
                  <a:gd name="T70" fmla="*/ 89 w 353"/>
                  <a:gd name="T71" fmla="*/ 24 h 347"/>
                  <a:gd name="T72" fmla="*/ 120 w 353"/>
                  <a:gd name="T73" fmla="*/ 19 h 347"/>
                  <a:gd name="T74" fmla="*/ 243 w 353"/>
                  <a:gd name="T75" fmla="*/ 19 h 347"/>
                  <a:gd name="T76" fmla="*/ 271 w 353"/>
                  <a:gd name="T77" fmla="*/ 29 h 347"/>
                  <a:gd name="T78" fmla="*/ 297 w 353"/>
                  <a:gd name="T79" fmla="*/ 45 h 347"/>
                  <a:gd name="T80" fmla="*/ 316 w 353"/>
                  <a:gd name="T81" fmla="*/ 69 h 347"/>
                  <a:gd name="T82" fmla="*/ 329 w 353"/>
                  <a:gd name="T83" fmla="*/ 97 h 347"/>
                  <a:gd name="T84" fmla="*/ 334 w 353"/>
                  <a:gd name="T85" fmla="*/ 131 h 347"/>
                  <a:gd name="T86" fmla="*/ 332 w 353"/>
                  <a:gd name="T87" fmla="*/ 153 h 347"/>
                  <a:gd name="T88" fmla="*/ 321 w 353"/>
                  <a:gd name="T89" fmla="*/ 184 h 347"/>
                  <a:gd name="T90" fmla="*/ 303 w 353"/>
                  <a:gd name="T91" fmla="*/ 211 h 347"/>
                  <a:gd name="T92" fmla="*/ 281 w 353"/>
                  <a:gd name="T93" fmla="*/ 230 h 347"/>
                  <a:gd name="T94" fmla="*/ 252 w 353"/>
                  <a:gd name="T95" fmla="*/ 241 h 347"/>
                  <a:gd name="T96" fmla="*/ 196 w 353"/>
                  <a:gd name="T97" fmla="*/ 24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3" h="347">
                    <a:moveTo>
                      <a:pt x="353" y="131"/>
                    </a:moveTo>
                    <a:lnTo>
                      <a:pt x="353" y="131"/>
                    </a:lnTo>
                    <a:lnTo>
                      <a:pt x="351" y="118"/>
                    </a:lnTo>
                    <a:lnTo>
                      <a:pt x="350" y="105"/>
                    </a:lnTo>
                    <a:lnTo>
                      <a:pt x="347" y="93"/>
                    </a:lnTo>
                    <a:lnTo>
                      <a:pt x="343" y="80"/>
                    </a:lnTo>
                    <a:lnTo>
                      <a:pt x="339" y="69"/>
                    </a:lnTo>
                    <a:lnTo>
                      <a:pt x="332" y="58"/>
                    </a:lnTo>
                    <a:lnTo>
                      <a:pt x="326" y="48"/>
                    </a:lnTo>
                    <a:lnTo>
                      <a:pt x="318" y="38"/>
                    </a:lnTo>
                    <a:lnTo>
                      <a:pt x="308" y="30"/>
                    </a:lnTo>
                    <a:lnTo>
                      <a:pt x="300" y="22"/>
                    </a:lnTo>
                    <a:lnTo>
                      <a:pt x="289" y="16"/>
                    </a:lnTo>
                    <a:lnTo>
                      <a:pt x="279" y="11"/>
                    </a:lnTo>
                    <a:lnTo>
                      <a:pt x="268" y="6"/>
                    </a:lnTo>
                    <a:lnTo>
                      <a:pt x="257" y="3"/>
                    </a:lnTo>
                    <a:lnTo>
                      <a:pt x="244" y="2"/>
                    </a:lnTo>
                    <a:lnTo>
                      <a:pt x="232" y="0"/>
                    </a:lnTo>
                    <a:lnTo>
                      <a:pt x="120" y="0"/>
                    </a:lnTo>
                    <a:lnTo>
                      <a:pt x="120" y="0"/>
                    </a:lnTo>
                    <a:lnTo>
                      <a:pt x="107" y="2"/>
                    </a:lnTo>
                    <a:lnTo>
                      <a:pt x="96" y="3"/>
                    </a:lnTo>
                    <a:lnTo>
                      <a:pt x="85" y="6"/>
                    </a:lnTo>
                    <a:lnTo>
                      <a:pt x="73" y="11"/>
                    </a:lnTo>
                    <a:lnTo>
                      <a:pt x="62" y="16"/>
                    </a:lnTo>
                    <a:lnTo>
                      <a:pt x="53" y="22"/>
                    </a:lnTo>
                    <a:lnTo>
                      <a:pt x="43" y="30"/>
                    </a:lnTo>
                    <a:lnTo>
                      <a:pt x="35" y="38"/>
                    </a:lnTo>
                    <a:lnTo>
                      <a:pt x="27" y="48"/>
                    </a:lnTo>
                    <a:lnTo>
                      <a:pt x="21" y="58"/>
                    </a:lnTo>
                    <a:lnTo>
                      <a:pt x="14" y="69"/>
                    </a:lnTo>
                    <a:lnTo>
                      <a:pt x="10" y="80"/>
                    </a:lnTo>
                    <a:lnTo>
                      <a:pt x="5" y="93"/>
                    </a:lnTo>
                    <a:lnTo>
                      <a:pt x="2" y="105"/>
                    </a:lnTo>
                    <a:lnTo>
                      <a:pt x="0" y="118"/>
                    </a:lnTo>
                    <a:lnTo>
                      <a:pt x="0" y="131"/>
                    </a:lnTo>
                    <a:lnTo>
                      <a:pt x="0" y="131"/>
                    </a:lnTo>
                    <a:lnTo>
                      <a:pt x="2" y="153"/>
                    </a:lnTo>
                    <a:lnTo>
                      <a:pt x="6" y="174"/>
                    </a:lnTo>
                    <a:lnTo>
                      <a:pt x="14" y="195"/>
                    </a:lnTo>
                    <a:lnTo>
                      <a:pt x="25" y="212"/>
                    </a:lnTo>
                    <a:lnTo>
                      <a:pt x="38" y="228"/>
                    </a:lnTo>
                    <a:lnTo>
                      <a:pt x="54" y="241"/>
                    </a:lnTo>
                    <a:lnTo>
                      <a:pt x="72" y="251"/>
                    </a:lnTo>
                    <a:lnTo>
                      <a:pt x="91" y="259"/>
                    </a:lnTo>
                    <a:lnTo>
                      <a:pt x="91" y="337"/>
                    </a:lnTo>
                    <a:lnTo>
                      <a:pt x="91" y="337"/>
                    </a:lnTo>
                    <a:lnTo>
                      <a:pt x="93" y="343"/>
                    </a:lnTo>
                    <a:lnTo>
                      <a:pt x="96" y="347"/>
                    </a:lnTo>
                    <a:lnTo>
                      <a:pt x="96" y="347"/>
                    </a:lnTo>
                    <a:lnTo>
                      <a:pt x="101" y="347"/>
                    </a:lnTo>
                    <a:lnTo>
                      <a:pt x="101" y="347"/>
                    </a:lnTo>
                    <a:lnTo>
                      <a:pt x="104" y="347"/>
                    </a:lnTo>
                    <a:lnTo>
                      <a:pt x="107" y="345"/>
                    </a:lnTo>
                    <a:lnTo>
                      <a:pt x="201" y="262"/>
                    </a:lnTo>
                    <a:lnTo>
                      <a:pt x="232" y="262"/>
                    </a:lnTo>
                    <a:lnTo>
                      <a:pt x="232" y="262"/>
                    </a:lnTo>
                    <a:lnTo>
                      <a:pt x="244" y="262"/>
                    </a:lnTo>
                    <a:lnTo>
                      <a:pt x="257" y="259"/>
                    </a:lnTo>
                    <a:lnTo>
                      <a:pt x="268" y="256"/>
                    </a:lnTo>
                    <a:lnTo>
                      <a:pt x="279" y="252"/>
                    </a:lnTo>
                    <a:lnTo>
                      <a:pt x="289" y="246"/>
                    </a:lnTo>
                    <a:lnTo>
                      <a:pt x="300" y="240"/>
                    </a:lnTo>
                    <a:lnTo>
                      <a:pt x="308" y="232"/>
                    </a:lnTo>
                    <a:lnTo>
                      <a:pt x="318" y="224"/>
                    </a:lnTo>
                    <a:lnTo>
                      <a:pt x="326" y="214"/>
                    </a:lnTo>
                    <a:lnTo>
                      <a:pt x="332" y="204"/>
                    </a:lnTo>
                    <a:lnTo>
                      <a:pt x="339" y="193"/>
                    </a:lnTo>
                    <a:lnTo>
                      <a:pt x="343" y="182"/>
                    </a:lnTo>
                    <a:lnTo>
                      <a:pt x="347" y="169"/>
                    </a:lnTo>
                    <a:lnTo>
                      <a:pt x="350" y="158"/>
                    </a:lnTo>
                    <a:lnTo>
                      <a:pt x="351" y="144"/>
                    </a:lnTo>
                    <a:lnTo>
                      <a:pt x="353" y="131"/>
                    </a:lnTo>
                    <a:lnTo>
                      <a:pt x="353" y="131"/>
                    </a:lnTo>
                    <a:close/>
                    <a:moveTo>
                      <a:pt x="196" y="243"/>
                    </a:moveTo>
                    <a:lnTo>
                      <a:pt x="196" y="243"/>
                    </a:lnTo>
                    <a:lnTo>
                      <a:pt x="193" y="244"/>
                    </a:lnTo>
                    <a:lnTo>
                      <a:pt x="190" y="246"/>
                    </a:lnTo>
                    <a:lnTo>
                      <a:pt x="110" y="316"/>
                    </a:lnTo>
                    <a:lnTo>
                      <a:pt x="110" y="251"/>
                    </a:lnTo>
                    <a:lnTo>
                      <a:pt x="110" y="251"/>
                    </a:lnTo>
                    <a:lnTo>
                      <a:pt x="109" y="248"/>
                    </a:lnTo>
                    <a:lnTo>
                      <a:pt x="107" y="244"/>
                    </a:lnTo>
                    <a:lnTo>
                      <a:pt x="105" y="243"/>
                    </a:lnTo>
                    <a:lnTo>
                      <a:pt x="102" y="241"/>
                    </a:lnTo>
                    <a:lnTo>
                      <a:pt x="102" y="241"/>
                    </a:lnTo>
                    <a:lnTo>
                      <a:pt x="85" y="236"/>
                    </a:lnTo>
                    <a:lnTo>
                      <a:pt x="69" y="228"/>
                    </a:lnTo>
                    <a:lnTo>
                      <a:pt x="54" y="217"/>
                    </a:lnTo>
                    <a:lnTo>
                      <a:pt x="41" y="203"/>
                    </a:lnTo>
                    <a:lnTo>
                      <a:pt x="32" y="187"/>
                    </a:lnTo>
                    <a:lnTo>
                      <a:pt x="24" y="169"/>
                    </a:lnTo>
                    <a:lnTo>
                      <a:pt x="21" y="152"/>
                    </a:lnTo>
                    <a:lnTo>
                      <a:pt x="18" y="131"/>
                    </a:lnTo>
                    <a:lnTo>
                      <a:pt x="18" y="131"/>
                    </a:lnTo>
                    <a:lnTo>
                      <a:pt x="19" y="120"/>
                    </a:lnTo>
                    <a:lnTo>
                      <a:pt x="21" y="109"/>
                    </a:lnTo>
                    <a:lnTo>
                      <a:pt x="22" y="97"/>
                    </a:lnTo>
                    <a:lnTo>
                      <a:pt x="27" y="88"/>
                    </a:lnTo>
                    <a:lnTo>
                      <a:pt x="30" y="78"/>
                    </a:lnTo>
                    <a:lnTo>
                      <a:pt x="35" y="69"/>
                    </a:lnTo>
                    <a:lnTo>
                      <a:pt x="41" y="61"/>
                    </a:lnTo>
                    <a:lnTo>
                      <a:pt x="48" y="53"/>
                    </a:lnTo>
                    <a:lnTo>
                      <a:pt x="56" y="45"/>
                    </a:lnTo>
                    <a:lnTo>
                      <a:pt x="64" y="38"/>
                    </a:lnTo>
                    <a:lnTo>
                      <a:pt x="72" y="32"/>
                    </a:lnTo>
                    <a:lnTo>
                      <a:pt x="80" y="29"/>
                    </a:lnTo>
                    <a:lnTo>
                      <a:pt x="89" y="24"/>
                    </a:lnTo>
                    <a:lnTo>
                      <a:pt x="99" y="21"/>
                    </a:lnTo>
                    <a:lnTo>
                      <a:pt x="110" y="19"/>
                    </a:lnTo>
                    <a:lnTo>
                      <a:pt x="120" y="19"/>
                    </a:lnTo>
                    <a:lnTo>
                      <a:pt x="232" y="19"/>
                    </a:lnTo>
                    <a:lnTo>
                      <a:pt x="232" y="19"/>
                    </a:lnTo>
                    <a:lnTo>
                      <a:pt x="243" y="19"/>
                    </a:lnTo>
                    <a:lnTo>
                      <a:pt x="252" y="21"/>
                    </a:lnTo>
                    <a:lnTo>
                      <a:pt x="262" y="24"/>
                    </a:lnTo>
                    <a:lnTo>
                      <a:pt x="271" y="29"/>
                    </a:lnTo>
                    <a:lnTo>
                      <a:pt x="281" y="32"/>
                    </a:lnTo>
                    <a:lnTo>
                      <a:pt x="289" y="38"/>
                    </a:lnTo>
                    <a:lnTo>
                      <a:pt x="297" y="45"/>
                    </a:lnTo>
                    <a:lnTo>
                      <a:pt x="303" y="53"/>
                    </a:lnTo>
                    <a:lnTo>
                      <a:pt x="310" y="61"/>
                    </a:lnTo>
                    <a:lnTo>
                      <a:pt x="316" y="69"/>
                    </a:lnTo>
                    <a:lnTo>
                      <a:pt x="321" y="78"/>
                    </a:lnTo>
                    <a:lnTo>
                      <a:pt x="326" y="88"/>
                    </a:lnTo>
                    <a:lnTo>
                      <a:pt x="329" y="97"/>
                    </a:lnTo>
                    <a:lnTo>
                      <a:pt x="332" y="109"/>
                    </a:lnTo>
                    <a:lnTo>
                      <a:pt x="334" y="120"/>
                    </a:lnTo>
                    <a:lnTo>
                      <a:pt x="334" y="131"/>
                    </a:lnTo>
                    <a:lnTo>
                      <a:pt x="334" y="131"/>
                    </a:lnTo>
                    <a:lnTo>
                      <a:pt x="334" y="142"/>
                    </a:lnTo>
                    <a:lnTo>
                      <a:pt x="332" y="153"/>
                    </a:lnTo>
                    <a:lnTo>
                      <a:pt x="329" y="165"/>
                    </a:lnTo>
                    <a:lnTo>
                      <a:pt x="326" y="174"/>
                    </a:lnTo>
                    <a:lnTo>
                      <a:pt x="321" y="184"/>
                    </a:lnTo>
                    <a:lnTo>
                      <a:pt x="316" y="193"/>
                    </a:lnTo>
                    <a:lnTo>
                      <a:pt x="310" y="203"/>
                    </a:lnTo>
                    <a:lnTo>
                      <a:pt x="303" y="211"/>
                    </a:lnTo>
                    <a:lnTo>
                      <a:pt x="297" y="217"/>
                    </a:lnTo>
                    <a:lnTo>
                      <a:pt x="289" y="224"/>
                    </a:lnTo>
                    <a:lnTo>
                      <a:pt x="281" y="230"/>
                    </a:lnTo>
                    <a:lnTo>
                      <a:pt x="271" y="235"/>
                    </a:lnTo>
                    <a:lnTo>
                      <a:pt x="262" y="238"/>
                    </a:lnTo>
                    <a:lnTo>
                      <a:pt x="252" y="241"/>
                    </a:lnTo>
                    <a:lnTo>
                      <a:pt x="243" y="243"/>
                    </a:lnTo>
                    <a:lnTo>
                      <a:pt x="232" y="243"/>
                    </a:lnTo>
                    <a:lnTo>
                      <a:pt x="196"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11" name="Freeform 158"/>
              <p:cNvSpPr>
                <a:spLocks/>
              </p:cNvSpPr>
              <p:nvPr/>
            </p:nvSpPr>
            <p:spPr bwMode="auto">
              <a:xfrm>
                <a:off x="1282701" y="1100138"/>
                <a:ext cx="190500" cy="193675"/>
              </a:xfrm>
              <a:custGeom>
                <a:avLst/>
                <a:gdLst>
                  <a:gd name="T0" fmla="*/ 152 w 240"/>
                  <a:gd name="T1" fmla="*/ 0 h 244"/>
                  <a:gd name="T2" fmla="*/ 146 w 240"/>
                  <a:gd name="T3" fmla="*/ 3 h 244"/>
                  <a:gd name="T4" fmla="*/ 143 w 240"/>
                  <a:gd name="T5" fmla="*/ 9 h 244"/>
                  <a:gd name="T6" fmla="*/ 144 w 240"/>
                  <a:gd name="T7" fmla="*/ 12 h 244"/>
                  <a:gd name="T8" fmla="*/ 149 w 240"/>
                  <a:gd name="T9" fmla="*/ 17 h 244"/>
                  <a:gd name="T10" fmla="*/ 152 w 240"/>
                  <a:gd name="T11" fmla="*/ 19 h 244"/>
                  <a:gd name="T12" fmla="*/ 179 w 240"/>
                  <a:gd name="T13" fmla="*/ 25 h 244"/>
                  <a:gd name="T14" fmla="*/ 202 w 240"/>
                  <a:gd name="T15" fmla="*/ 41 h 244"/>
                  <a:gd name="T16" fmla="*/ 216 w 240"/>
                  <a:gd name="T17" fmla="*/ 65 h 244"/>
                  <a:gd name="T18" fmla="*/ 221 w 240"/>
                  <a:gd name="T19" fmla="*/ 95 h 244"/>
                  <a:gd name="T20" fmla="*/ 221 w 240"/>
                  <a:gd name="T21" fmla="*/ 110 h 244"/>
                  <a:gd name="T22" fmla="*/ 210 w 240"/>
                  <a:gd name="T23" fmla="*/ 137 h 244"/>
                  <a:gd name="T24" fmla="*/ 192 w 240"/>
                  <a:gd name="T25" fmla="*/ 158 h 244"/>
                  <a:gd name="T26" fmla="*/ 168 w 240"/>
                  <a:gd name="T27" fmla="*/ 169 h 244"/>
                  <a:gd name="T28" fmla="*/ 154 w 240"/>
                  <a:gd name="T29" fmla="*/ 172 h 244"/>
                  <a:gd name="T30" fmla="*/ 147 w 240"/>
                  <a:gd name="T31" fmla="*/ 174 h 244"/>
                  <a:gd name="T32" fmla="*/ 146 w 240"/>
                  <a:gd name="T33" fmla="*/ 182 h 244"/>
                  <a:gd name="T34" fmla="*/ 111 w 240"/>
                  <a:gd name="T35" fmla="*/ 175 h 244"/>
                  <a:gd name="T36" fmla="*/ 107 w 240"/>
                  <a:gd name="T37" fmla="*/ 172 h 244"/>
                  <a:gd name="T38" fmla="*/ 72 w 240"/>
                  <a:gd name="T39" fmla="*/ 172 h 244"/>
                  <a:gd name="T40" fmla="*/ 64 w 240"/>
                  <a:gd name="T41" fmla="*/ 170 h 244"/>
                  <a:gd name="T42" fmla="*/ 48 w 240"/>
                  <a:gd name="T43" fmla="*/ 167 h 244"/>
                  <a:gd name="T44" fmla="*/ 35 w 240"/>
                  <a:gd name="T45" fmla="*/ 159 h 244"/>
                  <a:gd name="T46" fmla="*/ 23 w 240"/>
                  <a:gd name="T47" fmla="*/ 148 h 244"/>
                  <a:gd name="T48" fmla="*/ 18 w 240"/>
                  <a:gd name="T49" fmla="*/ 142 h 244"/>
                  <a:gd name="T50" fmla="*/ 12 w 240"/>
                  <a:gd name="T51" fmla="*/ 137 h 244"/>
                  <a:gd name="T52" fmla="*/ 4 w 240"/>
                  <a:gd name="T53" fmla="*/ 139 h 244"/>
                  <a:gd name="T54" fmla="*/ 2 w 240"/>
                  <a:gd name="T55" fmla="*/ 142 h 244"/>
                  <a:gd name="T56" fmla="*/ 0 w 240"/>
                  <a:gd name="T57" fmla="*/ 148 h 244"/>
                  <a:gd name="T58" fmla="*/ 2 w 240"/>
                  <a:gd name="T59" fmla="*/ 151 h 244"/>
                  <a:gd name="T60" fmla="*/ 16 w 240"/>
                  <a:gd name="T61" fmla="*/ 167 h 244"/>
                  <a:gd name="T62" fmla="*/ 32 w 240"/>
                  <a:gd name="T63" fmla="*/ 180 h 244"/>
                  <a:gd name="T64" fmla="*/ 51 w 240"/>
                  <a:gd name="T65" fmla="*/ 188 h 244"/>
                  <a:gd name="T66" fmla="*/ 72 w 240"/>
                  <a:gd name="T67" fmla="*/ 191 h 244"/>
                  <a:gd name="T68" fmla="*/ 147 w 240"/>
                  <a:gd name="T69" fmla="*/ 242 h 244"/>
                  <a:gd name="T70" fmla="*/ 150 w 240"/>
                  <a:gd name="T71" fmla="*/ 244 h 244"/>
                  <a:gd name="T72" fmla="*/ 155 w 240"/>
                  <a:gd name="T73" fmla="*/ 244 h 244"/>
                  <a:gd name="T74" fmla="*/ 158 w 240"/>
                  <a:gd name="T75" fmla="*/ 244 h 244"/>
                  <a:gd name="T76" fmla="*/ 165 w 240"/>
                  <a:gd name="T77" fmla="*/ 234 h 244"/>
                  <a:gd name="T78" fmla="*/ 165 w 240"/>
                  <a:gd name="T79" fmla="*/ 190 h 244"/>
                  <a:gd name="T80" fmla="*/ 194 w 240"/>
                  <a:gd name="T81" fmla="*/ 178 h 244"/>
                  <a:gd name="T82" fmla="*/ 219 w 240"/>
                  <a:gd name="T83" fmla="*/ 158 h 244"/>
                  <a:gd name="T84" fmla="*/ 235 w 240"/>
                  <a:gd name="T85" fmla="*/ 129 h 244"/>
                  <a:gd name="T86" fmla="*/ 240 w 240"/>
                  <a:gd name="T87" fmla="*/ 95 h 244"/>
                  <a:gd name="T88" fmla="*/ 238 w 240"/>
                  <a:gd name="T89" fmla="*/ 76 h 244"/>
                  <a:gd name="T90" fmla="*/ 226 w 240"/>
                  <a:gd name="T91" fmla="*/ 41 h 244"/>
                  <a:gd name="T92" fmla="*/ 202 w 240"/>
                  <a:gd name="T93" fmla="*/ 16 h 244"/>
                  <a:gd name="T94" fmla="*/ 170 w 240"/>
                  <a:gd name="T95" fmla="*/ 1 h 244"/>
                  <a:gd name="T96" fmla="*/ 152 w 240"/>
                  <a:gd name="T9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244">
                    <a:moveTo>
                      <a:pt x="152" y="0"/>
                    </a:moveTo>
                    <a:lnTo>
                      <a:pt x="152" y="0"/>
                    </a:lnTo>
                    <a:lnTo>
                      <a:pt x="149" y="0"/>
                    </a:lnTo>
                    <a:lnTo>
                      <a:pt x="146" y="3"/>
                    </a:lnTo>
                    <a:lnTo>
                      <a:pt x="144" y="6"/>
                    </a:lnTo>
                    <a:lnTo>
                      <a:pt x="143" y="9"/>
                    </a:lnTo>
                    <a:lnTo>
                      <a:pt x="143" y="9"/>
                    </a:lnTo>
                    <a:lnTo>
                      <a:pt x="144" y="12"/>
                    </a:lnTo>
                    <a:lnTo>
                      <a:pt x="146" y="16"/>
                    </a:lnTo>
                    <a:lnTo>
                      <a:pt x="149" y="17"/>
                    </a:lnTo>
                    <a:lnTo>
                      <a:pt x="152" y="19"/>
                    </a:lnTo>
                    <a:lnTo>
                      <a:pt x="152" y="19"/>
                    </a:lnTo>
                    <a:lnTo>
                      <a:pt x="166" y="20"/>
                    </a:lnTo>
                    <a:lnTo>
                      <a:pt x="179" y="25"/>
                    </a:lnTo>
                    <a:lnTo>
                      <a:pt x="190" y="32"/>
                    </a:lnTo>
                    <a:lnTo>
                      <a:pt x="202" y="41"/>
                    </a:lnTo>
                    <a:lnTo>
                      <a:pt x="210" y="52"/>
                    </a:lnTo>
                    <a:lnTo>
                      <a:pt x="216" y="65"/>
                    </a:lnTo>
                    <a:lnTo>
                      <a:pt x="221" y="79"/>
                    </a:lnTo>
                    <a:lnTo>
                      <a:pt x="221" y="95"/>
                    </a:lnTo>
                    <a:lnTo>
                      <a:pt x="221" y="95"/>
                    </a:lnTo>
                    <a:lnTo>
                      <a:pt x="221" y="110"/>
                    </a:lnTo>
                    <a:lnTo>
                      <a:pt x="216" y="124"/>
                    </a:lnTo>
                    <a:lnTo>
                      <a:pt x="210" y="137"/>
                    </a:lnTo>
                    <a:lnTo>
                      <a:pt x="202" y="148"/>
                    </a:lnTo>
                    <a:lnTo>
                      <a:pt x="192" y="158"/>
                    </a:lnTo>
                    <a:lnTo>
                      <a:pt x="181" y="166"/>
                    </a:lnTo>
                    <a:lnTo>
                      <a:pt x="168" y="169"/>
                    </a:lnTo>
                    <a:lnTo>
                      <a:pt x="154" y="172"/>
                    </a:lnTo>
                    <a:lnTo>
                      <a:pt x="154" y="172"/>
                    </a:lnTo>
                    <a:lnTo>
                      <a:pt x="150" y="172"/>
                    </a:lnTo>
                    <a:lnTo>
                      <a:pt x="147" y="174"/>
                    </a:lnTo>
                    <a:lnTo>
                      <a:pt x="146" y="177"/>
                    </a:lnTo>
                    <a:lnTo>
                      <a:pt x="146" y="182"/>
                    </a:lnTo>
                    <a:lnTo>
                      <a:pt x="146" y="212"/>
                    </a:lnTo>
                    <a:lnTo>
                      <a:pt x="111" y="175"/>
                    </a:lnTo>
                    <a:lnTo>
                      <a:pt x="111" y="175"/>
                    </a:lnTo>
                    <a:lnTo>
                      <a:pt x="107" y="172"/>
                    </a:lnTo>
                    <a:lnTo>
                      <a:pt x="103" y="172"/>
                    </a:lnTo>
                    <a:lnTo>
                      <a:pt x="72" y="172"/>
                    </a:lnTo>
                    <a:lnTo>
                      <a:pt x="72" y="172"/>
                    </a:lnTo>
                    <a:lnTo>
                      <a:pt x="64" y="170"/>
                    </a:lnTo>
                    <a:lnTo>
                      <a:pt x="56" y="169"/>
                    </a:lnTo>
                    <a:lnTo>
                      <a:pt x="48" y="167"/>
                    </a:lnTo>
                    <a:lnTo>
                      <a:pt x="42" y="164"/>
                    </a:lnTo>
                    <a:lnTo>
                      <a:pt x="35" y="159"/>
                    </a:lnTo>
                    <a:lnTo>
                      <a:pt x="29" y="155"/>
                    </a:lnTo>
                    <a:lnTo>
                      <a:pt x="23" y="148"/>
                    </a:lnTo>
                    <a:lnTo>
                      <a:pt x="18" y="142"/>
                    </a:lnTo>
                    <a:lnTo>
                      <a:pt x="18" y="142"/>
                    </a:lnTo>
                    <a:lnTo>
                      <a:pt x="15" y="139"/>
                    </a:lnTo>
                    <a:lnTo>
                      <a:pt x="12" y="137"/>
                    </a:lnTo>
                    <a:lnTo>
                      <a:pt x="8" y="137"/>
                    </a:lnTo>
                    <a:lnTo>
                      <a:pt x="4" y="139"/>
                    </a:lnTo>
                    <a:lnTo>
                      <a:pt x="4" y="139"/>
                    </a:lnTo>
                    <a:lnTo>
                      <a:pt x="2" y="142"/>
                    </a:lnTo>
                    <a:lnTo>
                      <a:pt x="0" y="145"/>
                    </a:lnTo>
                    <a:lnTo>
                      <a:pt x="0" y="148"/>
                    </a:lnTo>
                    <a:lnTo>
                      <a:pt x="2" y="151"/>
                    </a:lnTo>
                    <a:lnTo>
                      <a:pt x="2" y="151"/>
                    </a:lnTo>
                    <a:lnTo>
                      <a:pt x="8" y="161"/>
                    </a:lnTo>
                    <a:lnTo>
                      <a:pt x="16" y="167"/>
                    </a:lnTo>
                    <a:lnTo>
                      <a:pt x="24" y="175"/>
                    </a:lnTo>
                    <a:lnTo>
                      <a:pt x="32" y="180"/>
                    </a:lnTo>
                    <a:lnTo>
                      <a:pt x="42" y="185"/>
                    </a:lnTo>
                    <a:lnTo>
                      <a:pt x="51" y="188"/>
                    </a:lnTo>
                    <a:lnTo>
                      <a:pt x="63" y="190"/>
                    </a:lnTo>
                    <a:lnTo>
                      <a:pt x="72" y="191"/>
                    </a:lnTo>
                    <a:lnTo>
                      <a:pt x="99" y="191"/>
                    </a:lnTo>
                    <a:lnTo>
                      <a:pt x="147" y="242"/>
                    </a:lnTo>
                    <a:lnTo>
                      <a:pt x="147" y="242"/>
                    </a:lnTo>
                    <a:lnTo>
                      <a:pt x="150" y="244"/>
                    </a:lnTo>
                    <a:lnTo>
                      <a:pt x="155" y="244"/>
                    </a:lnTo>
                    <a:lnTo>
                      <a:pt x="155" y="244"/>
                    </a:lnTo>
                    <a:lnTo>
                      <a:pt x="158" y="244"/>
                    </a:lnTo>
                    <a:lnTo>
                      <a:pt x="158" y="244"/>
                    </a:lnTo>
                    <a:lnTo>
                      <a:pt x="163" y="241"/>
                    </a:lnTo>
                    <a:lnTo>
                      <a:pt x="165" y="234"/>
                    </a:lnTo>
                    <a:lnTo>
                      <a:pt x="165" y="190"/>
                    </a:lnTo>
                    <a:lnTo>
                      <a:pt x="165" y="190"/>
                    </a:lnTo>
                    <a:lnTo>
                      <a:pt x="179" y="186"/>
                    </a:lnTo>
                    <a:lnTo>
                      <a:pt x="194" y="178"/>
                    </a:lnTo>
                    <a:lnTo>
                      <a:pt x="208" y="170"/>
                    </a:lnTo>
                    <a:lnTo>
                      <a:pt x="219" y="158"/>
                    </a:lnTo>
                    <a:lnTo>
                      <a:pt x="227" y="145"/>
                    </a:lnTo>
                    <a:lnTo>
                      <a:pt x="235" y="129"/>
                    </a:lnTo>
                    <a:lnTo>
                      <a:pt x="238" y="113"/>
                    </a:lnTo>
                    <a:lnTo>
                      <a:pt x="240" y="95"/>
                    </a:lnTo>
                    <a:lnTo>
                      <a:pt x="240" y="95"/>
                    </a:lnTo>
                    <a:lnTo>
                      <a:pt x="238" y="76"/>
                    </a:lnTo>
                    <a:lnTo>
                      <a:pt x="234" y="59"/>
                    </a:lnTo>
                    <a:lnTo>
                      <a:pt x="226" y="41"/>
                    </a:lnTo>
                    <a:lnTo>
                      <a:pt x="214" y="27"/>
                    </a:lnTo>
                    <a:lnTo>
                      <a:pt x="202" y="16"/>
                    </a:lnTo>
                    <a:lnTo>
                      <a:pt x="187" y="8"/>
                    </a:lnTo>
                    <a:lnTo>
                      <a:pt x="170" y="1"/>
                    </a:lnTo>
                    <a:lnTo>
                      <a:pt x="162" y="0"/>
                    </a:lnTo>
                    <a:lnTo>
                      <a:pt x="152" y="0"/>
                    </a:lnTo>
                    <a:lnTo>
                      <a:pt x="1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12" name="Freeform 159"/>
              <p:cNvSpPr>
                <a:spLocks/>
              </p:cNvSpPr>
              <p:nvPr/>
            </p:nvSpPr>
            <p:spPr bwMode="auto">
              <a:xfrm>
                <a:off x="1166813" y="1062038"/>
                <a:ext cx="149225" cy="15875"/>
              </a:xfrm>
              <a:custGeom>
                <a:avLst/>
                <a:gdLst>
                  <a:gd name="T0" fmla="*/ 189 w 189"/>
                  <a:gd name="T1" fmla="*/ 9 h 19"/>
                  <a:gd name="T2" fmla="*/ 189 w 189"/>
                  <a:gd name="T3" fmla="*/ 9 h 19"/>
                  <a:gd name="T4" fmla="*/ 187 w 189"/>
                  <a:gd name="T5" fmla="*/ 6 h 19"/>
                  <a:gd name="T6" fmla="*/ 186 w 189"/>
                  <a:gd name="T7" fmla="*/ 3 h 19"/>
                  <a:gd name="T8" fmla="*/ 182 w 189"/>
                  <a:gd name="T9" fmla="*/ 1 h 19"/>
                  <a:gd name="T10" fmla="*/ 179 w 189"/>
                  <a:gd name="T11" fmla="*/ 0 h 19"/>
                  <a:gd name="T12" fmla="*/ 10 w 189"/>
                  <a:gd name="T13" fmla="*/ 0 h 19"/>
                  <a:gd name="T14" fmla="*/ 10 w 189"/>
                  <a:gd name="T15" fmla="*/ 0 h 19"/>
                  <a:gd name="T16" fmla="*/ 7 w 189"/>
                  <a:gd name="T17" fmla="*/ 1 h 19"/>
                  <a:gd name="T18" fmla="*/ 4 w 189"/>
                  <a:gd name="T19" fmla="*/ 3 h 19"/>
                  <a:gd name="T20" fmla="*/ 2 w 189"/>
                  <a:gd name="T21" fmla="*/ 6 h 19"/>
                  <a:gd name="T22" fmla="*/ 0 w 189"/>
                  <a:gd name="T23" fmla="*/ 9 h 19"/>
                  <a:gd name="T24" fmla="*/ 0 w 189"/>
                  <a:gd name="T25" fmla="*/ 9 h 19"/>
                  <a:gd name="T26" fmla="*/ 2 w 189"/>
                  <a:gd name="T27" fmla="*/ 14 h 19"/>
                  <a:gd name="T28" fmla="*/ 4 w 189"/>
                  <a:gd name="T29" fmla="*/ 16 h 19"/>
                  <a:gd name="T30" fmla="*/ 7 w 189"/>
                  <a:gd name="T31" fmla="*/ 19 h 19"/>
                  <a:gd name="T32" fmla="*/ 10 w 189"/>
                  <a:gd name="T33" fmla="*/ 19 h 19"/>
                  <a:gd name="T34" fmla="*/ 179 w 189"/>
                  <a:gd name="T35" fmla="*/ 19 h 19"/>
                  <a:gd name="T36" fmla="*/ 179 w 189"/>
                  <a:gd name="T37" fmla="*/ 19 h 19"/>
                  <a:gd name="T38" fmla="*/ 182 w 189"/>
                  <a:gd name="T39" fmla="*/ 19 h 19"/>
                  <a:gd name="T40" fmla="*/ 186 w 189"/>
                  <a:gd name="T41" fmla="*/ 16 h 19"/>
                  <a:gd name="T42" fmla="*/ 187 w 189"/>
                  <a:gd name="T43" fmla="*/ 14 h 19"/>
                  <a:gd name="T44" fmla="*/ 189 w 189"/>
                  <a:gd name="T45" fmla="*/ 9 h 19"/>
                  <a:gd name="T46" fmla="*/ 189 w 189"/>
                  <a:gd name="T4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9">
                    <a:moveTo>
                      <a:pt x="189" y="9"/>
                    </a:moveTo>
                    <a:lnTo>
                      <a:pt x="189" y="9"/>
                    </a:lnTo>
                    <a:lnTo>
                      <a:pt x="187" y="6"/>
                    </a:lnTo>
                    <a:lnTo>
                      <a:pt x="186" y="3"/>
                    </a:lnTo>
                    <a:lnTo>
                      <a:pt x="182" y="1"/>
                    </a:lnTo>
                    <a:lnTo>
                      <a:pt x="179" y="0"/>
                    </a:lnTo>
                    <a:lnTo>
                      <a:pt x="10" y="0"/>
                    </a:lnTo>
                    <a:lnTo>
                      <a:pt x="10" y="0"/>
                    </a:lnTo>
                    <a:lnTo>
                      <a:pt x="7" y="1"/>
                    </a:lnTo>
                    <a:lnTo>
                      <a:pt x="4" y="3"/>
                    </a:lnTo>
                    <a:lnTo>
                      <a:pt x="2" y="6"/>
                    </a:lnTo>
                    <a:lnTo>
                      <a:pt x="0" y="9"/>
                    </a:lnTo>
                    <a:lnTo>
                      <a:pt x="0" y="9"/>
                    </a:lnTo>
                    <a:lnTo>
                      <a:pt x="2" y="14"/>
                    </a:lnTo>
                    <a:lnTo>
                      <a:pt x="4" y="16"/>
                    </a:lnTo>
                    <a:lnTo>
                      <a:pt x="7" y="19"/>
                    </a:lnTo>
                    <a:lnTo>
                      <a:pt x="10" y="19"/>
                    </a:lnTo>
                    <a:lnTo>
                      <a:pt x="179" y="19"/>
                    </a:lnTo>
                    <a:lnTo>
                      <a:pt x="179" y="19"/>
                    </a:lnTo>
                    <a:lnTo>
                      <a:pt x="182" y="19"/>
                    </a:lnTo>
                    <a:lnTo>
                      <a:pt x="186" y="16"/>
                    </a:lnTo>
                    <a:lnTo>
                      <a:pt x="187" y="14"/>
                    </a:lnTo>
                    <a:lnTo>
                      <a:pt x="189" y="9"/>
                    </a:lnTo>
                    <a:lnTo>
                      <a:pt x="18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13" name="Freeform 160"/>
              <p:cNvSpPr>
                <a:spLocks/>
              </p:cNvSpPr>
              <p:nvPr/>
            </p:nvSpPr>
            <p:spPr bwMode="auto">
              <a:xfrm>
                <a:off x="1166813" y="1111250"/>
                <a:ext cx="80963" cy="14288"/>
              </a:xfrm>
              <a:custGeom>
                <a:avLst/>
                <a:gdLst>
                  <a:gd name="T0" fmla="*/ 93 w 103"/>
                  <a:gd name="T1" fmla="*/ 0 h 20"/>
                  <a:gd name="T2" fmla="*/ 10 w 103"/>
                  <a:gd name="T3" fmla="*/ 0 h 20"/>
                  <a:gd name="T4" fmla="*/ 10 w 103"/>
                  <a:gd name="T5" fmla="*/ 0 h 20"/>
                  <a:gd name="T6" fmla="*/ 7 w 103"/>
                  <a:gd name="T7" fmla="*/ 0 h 20"/>
                  <a:gd name="T8" fmla="*/ 4 w 103"/>
                  <a:gd name="T9" fmla="*/ 4 h 20"/>
                  <a:gd name="T10" fmla="*/ 2 w 103"/>
                  <a:gd name="T11" fmla="*/ 7 h 20"/>
                  <a:gd name="T12" fmla="*/ 0 w 103"/>
                  <a:gd name="T13" fmla="*/ 10 h 20"/>
                  <a:gd name="T14" fmla="*/ 0 w 103"/>
                  <a:gd name="T15" fmla="*/ 10 h 20"/>
                  <a:gd name="T16" fmla="*/ 2 w 103"/>
                  <a:gd name="T17" fmla="*/ 13 h 20"/>
                  <a:gd name="T18" fmla="*/ 4 w 103"/>
                  <a:gd name="T19" fmla="*/ 16 h 20"/>
                  <a:gd name="T20" fmla="*/ 7 w 103"/>
                  <a:gd name="T21" fmla="*/ 18 h 20"/>
                  <a:gd name="T22" fmla="*/ 10 w 103"/>
                  <a:gd name="T23" fmla="*/ 20 h 20"/>
                  <a:gd name="T24" fmla="*/ 93 w 103"/>
                  <a:gd name="T25" fmla="*/ 20 h 20"/>
                  <a:gd name="T26" fmla="*/ 93 w 103"/>
                  <a:gd name="T27" fmla="*/ 20 h 20"/>
                  <a:gd name="T28" fmla="*/ 96 w 103"/>
                  <a:gd name="T29" fmla="*/ 18 h 20"/>
                  <a:gd name="T30" fmla="*/ 99 w 103"/>
                  <a:gd name="T31" fmla="*/ 16 h 20"/>
                  <a:gd name="T32" fmla="*/ 101 w 103"/>
                  <a:gd name="T33" fmla="*/ 13 h 20"/>
                  <a:gd name="T34" fmla="*/ 103 w 103"/>
                  <a:gd name="T35" fmla="*/ 10 h 20"/>
                  <a:gd name="T36" fmla="*/ 103 w 103"/>
                  <a:gd name="T37" fmla="*/ 10 h 20"/>
                  <a:gd name="T38" fmla="*/ 101 w 103"/>
                  <a:gd name="T39" fmla="*/ 7 h 20"/>
                  <a:gd name="T40" fmla="*/ 99 w 103"/>
                  <a:gd name="T41" fmla="*/ 4 h 20"/>
                  <a:gd name="T42" fmla="*/ 96 w 103"/>
                  <a:gd name="T43" fmla="*/ 0 h 20"/>
                  <a:gd name="T44" fmla="*/ 93 w 103"/>
                  <a:gd name="T45" fmla="*/ 0 h 20"/>
                  <a:gd name="T46" fmla="*/ 93 w 103"/>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3" h="20">
                    <a:moveTo>
                      <a:pt x="93" y="0"/>
                    </a:moveTo>
                    <a:lnTo>
                      <a:pt x="10" y="0"/>
                    </a:lnTo>
                    <a:lnTo>
                      <a:pt x="10" y="0"/>
                    </a:lnTo>
                    <a:lnTo>
                      <a:pt x="7" y="0"/>
                    </a:lnTo>
                    <a:lnTo>
                      <a:pt x="4" y="4"/>
                    </a:lnTo>
                    <a:lnTo>
                      <a:pt x="2" y="7"/>
                    </a:lnTo>
                    <a:lnTo>
                      <a:pt x="0" y="10"/>
                    </a:lnTo>
                    <a:lnTo>
                      <a:pt x="0" y="10"/>
                    </a:lnTo>
                    <a:lnTo>
                      <a:pt x="2" y="13"/>
                    </a:lnTo>
                    <a:lnTo>
                      <a:pt x="4" y="16"/>
                    </a:lnTo>
                    <a:lnTo>
                      <a:pt x="7" y="18"/>
                    </a:lnTo>
                    <a:lnTo>
                      <a:pt x="10" y="20"/>
                    </a:lnTo>
                    <a:lnTo>
                      <a:pt x="93" y="20"/>
                    </a:lnTo>
                    <a:lnTo>
                      <a:pt x="93" y="20"/>
                    </a:lnTo>
                    <a:lnTo>
                      <a:pt x="96" y="18"/>
                    </a:lnTo>
                    <a:lnTo>
                      <a:pt x="99" y="16"/>
                    </a:lnTo>
                    <a:lnTo>
                      <a:pt x="101" y="13"/>
                    </a:lnTo>
                    <a:lnTo>
                      <a:pt x="103" y="10"/>
                    </a:lnTo>
                    <a:lnTo>
                      <a:pt x="103" y="10"/>
                    </a:lnTo>
                    <a:lnTo>
                      <a:pt x="101" y="7"/>
                    </a:lnTo>
                    <a:lnTo>
                      <a:pt x="99" y="4"/>
                    </a:lnTo>
                    <a:lnTo>
                      <a:pt x="96" y="0"/>
                    </a:lnTo>
                    <a:lnTo>
                      <a:pt x="93" y="0"/>
                    </a:lnTo>
                    <a:lnTo>
                      <a:pt x="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302" name="Group 301"/>
            <p:cNvGrpSpPr/>
            <p:nvPr/>
          </p:nvGrpSpPr>
          <p:grpSpPr>
            <a:xfrm>
              <a:off x="3519976" y="3860467"/>
              <a:ext cx="150673" cy="142281"/>
              <a:chOff x="3011488" y="955675"/>
              <a:chExt cx="357188" cy="371475"/>
            </a:xfrm>
            <a:solidFill>
              <a:schemeClr val="bg1"/>
            </a:solidFill>
          </p:grpSpPr>
          <p:sp>
            <p:nvSpPr>
              <p:cNvPr id="406" name="Freeform 175"/>
              <p:cNvSpPr>
                <a:spLocks/>
              </p:cNvSpPr>
              <p:nvPr/>
            </p:nvSpPr>
            <p:spPr bwMode="auto">
              <a:xfrm>
                <a:off x="3121026" y="1187450"/>
                <a:ext cx="17463" cy="38100"/>
              </a:xfrm>
              <a:custGeom>
                <a:avLst/>
                <a:gdLst>
                  <a:gd name="T0" fmla="*/ 10 w 21"/>
                  <a:gd name="T1" fmla="*/ 50 h 50"/>
                  <a:gd name="T2" fmla="*/ 12 w 21"/>
                  <a:gd name="T3" fmla="*/ 50 h 50"/>
                  <a:gd name="T4" fmla="*/ 12 w 21"/>
                  <a:gd name="T5" fmla="*/ 50 h 50"/>
                  <a:gd name="T6" fmla="*/ 16 w 21"/>
                  <a:gd name="T7" fmla="*/ 48 h 50"/>
                  <a:gd name="T8" fmla="*/ 18 w 21"/>
                  <a:gd name="T9" fmla="*/ 47 h 50"/>
                  <a:gd name="T10" fmla="*/ 21 w 21"/>
                  <a:gd name="T11" fmla="*/ 43 h 50"/>
                  <a:gd name="T12" fmla="*/ 21 w 21"/>
                  <a:gd name="T13" fmla="*/ 40 h 50"/>
                  <a:gd name="T14" fmla="*/ 21 w 21"/>
                  <a:gd name="T15" fmla="*/ 10 h 50"/>
                  <a:gd name="T16" fmla="*/ 21 w 21"/>
                  <a:gd name="T17" fmla="*/ 10 h 50"/>
                  <a:gd name="T18" fmla="*/ 21 w 21"/>
                  <a:gd name="T19" fmla="*/ 7 h 50"/>
                  <a:gd name="T20" fmla="*/ 18 w 21"/>
                  <a:gd name="T21" fmla="*/ 3 h 50"/>
                  <a:gd name="T22" fmla="*/ 16 w 21"/>
                  <a:gd name="T23" fmla="*/ 2 h 50"/>
                  <a:gd name="T24" fmla="*/ 12 w 21"/>
                  <a:gd name="T25" fmla="*/ 0 h 50"/>
                  <a:gd name="T26" fmla="*/ 10 w 21"/>
                  <a:gd name="T27" fmla="*/ 0 h 50"/>
                  <a:gd name="T28" fmla="*/ 10 w 21"/>
                  <a:gd name="T29" fmla="*/ 0 h 50"/>
                  <a:gd name="T30" fmla="*/ 7 w 21"/>
                  <a:gd name="T31" fmla="*/ 2 h 50"/>
                  <a:gd name="T32" fmla="*/ 4 w 21"/>
                  <a:gd name="T33" fmla="*/ 3 h 50"/>
                  <a:gd name="T34" fmla="*/ 2 w 21"/>
                  <a:gd name="T35" fmla="*/ 7 h 50"/>
                  <a:gd name="T36" fmla="*/ 0 w 21"/>
                  <a:gd name="T37" fmla="*/ 10 h 50"/>
                  <a:gd name="T38" fmla="*/ 0 w 21"/>
                  <a:gd name="T39" fmla="*/ 40 h 50"/>
                  <a:gd name="T40" fmla="*/ 0 w 21"/>
                  <a:gd name="T41" fmla="*/ 40 h 50"/>
                  <a:gd name="T42" fmla="*/ 2 w 21"/>
                  <a:gd name="T43" fmla="*/ 43 h 50"/>
                  <a:gd name="T44" fmla="*/ 4 w 21"/>
                  <a:gd name="T45" fmla="*/ 47 h 50"/>
                  <a:gd name="T46" fmla="*/ 7 w 21"/>
                  <a:gd name="T47" fmla="*/ 48 h 50"/>
                  <a:gd name="T48" fmla="*/ 10 w 21"/>
                  <a:gd name="T49" fmla="*/ 50 h 50"/>
                  <a:gd name="T50" fmla="*/ 10 w 21"/>
                  <a:gd name="T5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50">
                    <a:moveTo>
                      <a:pt x="10" y="50"/>
                    </a:moveTo>
                    <a:lnTo>
                      <a:pt x="12" y="50"/>
                    </a:lnTo>
                    <a:lnTo>
                      <a:pt x="12" y="50"/>
                    </a:lnTo>
                    <a:lnTo>
                      <a:pt x="16" y="48"/>
                    </a:lnTo>
                    <a:lnTo>
                      <a:pt x="18" y="47"/>
                    </a:lnTo>
                    <a:lnTo>
                      <a:pt x="21" y="43"/>
                    </a:lnTo>
                    <a:lnTo>
                      <a:pt x="21" y="40"/>
                    </a:lnTo>
                    <a:lnTo>
                      <a:pt x="21" y="10"/>
                    </a:lnTo>
                    <a:lnTo>
                      <a:pt x="21" y="10"/>
                    </a:lnTo>
                    <a:lnTo>
                      <a:pt x="21" y="7"/>
                    </a:lnTo>
                    <a:lnTo>
                      <a:pt x="18" y="3"/>
                    </a:lnTo>
                    <a:lnTo>
                      <a:pt x="16" y="2"/>
                    </a:lnTo>
                    <a:lnTo>
                      <a:pt x="12" y="0"/>
                    </a:lnTo>
                    <a:lnTo>
                      <a:pt x="10" y="0"/>
                    </a:lnTo>
                    <a:lnTo>
                      <a:pt x="10" y="0"/>
                    </a:lnTo>
                    <a:lnTo>
                      <a:pt x="7" y="2"/>
                    </a:lnTo>
                    <a:lnTo>
                      <a:pt x="4" y="3"/>
                    </a:lnTo>
                    <a:lnTo>
                      <a:pt x="2" y="7"/>
                    </a:lnTo>
                    <a:lnTo>
                      <a:pt x="0" y="10"/>
                    </a:lnTo>
                    <a:lnTo>
                      <a:pt x="0" y="40"/>
                    </a:lnTo>
                    <a:lnTo>
                      <a:pt x="0" y="40"/>
                    </a:lnTo>
                    <a:lnTo>
                      <a:pt x="2" y="43"/>
                    </a:lnTo>
                    <a:lnTo>
                      <a:pt x="4" y="47"/>
                    </a:lnTo>
                    <a:lnTo>
                      <a:pt x="7" y="48"/>
                    </a:lnTo>
                    <a:lnTo>
                      <a:pt x="10" y="50"/>
                    </a:lnTo>
                    <a:lnTo>
                      <a:pt x="1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07" name="Freeform 176"/>
              <p:cNvSpPr>
                <a:spLocks/>
              </p:cNvSpPr>
              <p:nvPr/>
            </p:nvSpPr>
            <p:spPr bwMode="auto">
              <a:xfrm>
                <a:off x="3214688" y="1187450"/>
                <a:ext cx="15875" cy="38100"/>
              </a:xfrm>
              <a:custGeom>
                <a:avLst/>
                <a:gdLst>
                  <a:gd name="T0" fmla="*/ 9 w 19"/>
                  <a:gd name="T1" fmla="*/ 0 h 50"/>
                  <a:gd name="T2" fmla="*/ 9 w 19"/>
                  <a:gd name="T3" fmla="*/ 0 h 50"/>
                  <a:gd name="T4" fmla="*/ 9 w 19"/>
                  <a:gd name="T5" fmla="*/ 0 h 50"/>
                  <a:gd name="T6" fmla="*/ 4 w 19"/>
                  <a:gd name="T7" fmla="*/ 2 h 50"/>
                  <a:gd name="T8" fmla="*/ 1 w 19"/>
                  <a:gd name="T9" fmla="*/ 3 h 50"/>
                  <a:gd name="T10" fmla="*/ 0 w 19"/>
                  <a:gd name="T11" fmla="*/ 7 h 50"/>
                  <a:gd name="T12" fmla="*/ 0 w 19"/>
                  <a:gd name="T13" fmla="*/ 10 h 50"/>
                  <a:gd name="T14" fmla="*/ 0 w 19"/>
                  <a:gd name="T15" fmla="*/ 40 h 50"/>
                  <a:gd name="T16" fmla="*/ 0 w 19"/>
                  <a:gd name="T17" fmla="*/ 40 h 50"/>
                  <a:gd name="T18" fmla="*/ 0 w 19"/>
                  <a:gd name="T19" fmla="*/ 43 h 50"/>
                  <a:gd name="T20" fmla="*/ 1 w 19"/>
                  <a:gd name="T21" fmla="*/ 47 h 50"/>
                  <a:gd name="T22" fmla="*/ 4 w 19"/>
                  <a:gd name="T23" fmla="*/ 48 h 50"/>
                  <a:gd name="T24" fmla="*/ 9 w 19"/>
                  <a:gd name="T25" fmla="*/ 50 h 50"/>
                  <a:gd name="T26" fmla="*/ 9 w 19"/>
                  <a:gd name="T27" fmla="*/ 50 h 50"/>
                  <a:gd name="T28" fmla="*/ 9 w 19"/>
                  <a:gd name="T29" fmla="*/ 50 h 50"/>
                  <a:gd name="T30" fmla="*/ 14 w 19"/>
                  <a:gd name="T31" fmla="*/ 48 h 50"/>
                  <a:gd name="T32" fmla="*/ 17 w 19"/>
                  <a:gd name="T33" fmla="*/ 47 h 50"/>
                  <a:gd name="T34" fmla="*/ 19 w 19"/>
                  <a:gd name="T35" fmla="*/ 43 h 50"/>
                  <a:gd name="T36" fmla="*/ 19 w 19"/>
                  <a:gd name="T37" fmla="*/ 40 h 50"/>
                  <a:gd name="T38" fmla="*/ 19 w 19"/>
                  <a:gd name="T39" fmla="*/ 10 h 50"/>
                  <a:gd name="T40" fmla="*/ 19 w 19"/>
                  <a:gd name="T41" fmla="*/ 10 h 50"/>
                  <a:gd name="T42" fmla="*/ 19 w 19"/>
                  <a:gd name="T43" fmla="*/ 7 h 50"/>
                  <a:gd name="T44" fmla="*/ 17 w 19"/>
                  <a:gd name="T45" fmla="*/ 3 h 50"/>
                  <a:gd name="T46" fmla="*/ 14 w 19"/>
                  <a:gd name="T47" fmla="*/ 2 h 50"/>
                  <a:gd name="T48" fmla="*/ 9 w 19"/>
                  <a:gd name="T49" fmla="*/ 0 h 50"/>
                  <a:gd name="T50" fmla="*/ 9 w 19"/>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50">
                    <a:moveTo>
                      <a:pt x="9" y="0"/>
                    </a:moveTo>
                    <a:lnTo>
                      <a:pt x="9" y="0"/>
                    </a:lnTo>
                    <a:lnTo>
                      <a:pt x="9" y="0"/>
                    </a:lnTo>
                    <a:lnTo>
                      <a:pt x="4" y="2"/>
                    </a:lnTo>
                    <a:lnTo>
                      <a:pt x="1" y="3"/>
                    </a:lnTo>
                    <a:lnTo>
                      <a:pt x="0" y="7"/>
                    </a:lnTo>
                    <a:lnTo>
                      <a:pt x="0" y="10"/>
                    </a:lnTo>
                    <a:lnTo>
                      <a:pt x="0" y="40"/>
                    </a:lnTo>
                    <a:lnTo>
                      <a:pt x="0" y="40"/>
                    </a:lnTo>
                    <a:lnTo>
                      <a:pt x="0" y="43"/>
                    </a:lnTo>
                    <a:lnTo>
                      <a:pt x="1" y="47"/>
                    </a:lnTo>
                    <a:lnTo>
                      <a:pt x="4" y="48"/>
                    </a:lnTo>
                    <a:lnTo>
                      <a:pt x="9" y="50"/>
                    </a:lnTo>
                    <a:lnTo>
                      <a:pt x="9" y="50"/>
                    </a:lnTo>
                    <a:lnTo>
                      <a:pt x="9" y="50"/>
                    </a:lnTo>
                    <a:lnTo>
                      <a:pt x="14" y="48"/>
                    </a:lnTo>
                    <a:lnTo>
                      <a:pt x="17" y="47"/>
                    </a:lnTo>
                    <a:lnTo>
                      <a:pt x="19" y="43"/>
                    </a:lnTo>
                    <a:lnTo>
                      <a:pt x="19" y="40"/>
                    </a:lnTo>
                    <a:lnTo>
                      <a:pt x="19" y="10"/>
                    </a:lnTo>
                    <a:lnTo>
                      <a:pt x="19" y="10"/>
                    </a:lnTo>
                    <a:lnTo>
                      <a:pt x="19" y="7"/>
                    </a:lnTo>
                    <a:lnTo>
                      <a:pt x="17" y="3"/>
                    </a:lnTo>
                    <a:lnTo>
                      <a:pt x="14" y="2"/>
                    </a:lnTo>
                    <a:lnTo>
                      <a:pt x="9"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08" name="Freeform 177"/>
              <p:cNvSpPr>
                <a:spLocks/>
              </p:cNvSpPr>
              <p:nvPr/>
            </p:nvSpPr>
            <p:spPr bwMode="auto">
              <a:xfrm>
                <a:off x="3306763" y="1187450"/>
                <a:ext cx="15875" cy="38100"/>
              </a:xfrm>
              <a:custGeom>
                <a:avLst/>
                <a:gdLst>
                  <a:gd name="T0" fmla="*/ 9 w 20"/>
                  <a:gd name="T1" fmla="*/ 50 h 50"/>
                  <a:gd name="T2" fmla="*/ 11 w 20"/>
                  <a:gd name="T3" fmla="*/ 50 h 50"/>
                  <a:gd name="T4" fmla="*/ 11 w 20"/>
                  <a:gd name="T5" fmla="*/ 50 h 50"/>
                  <a:gd name="T6" fmla="*/ 14 w 20"/>
                  <a:gd name="T7" fmla="*/ 48 h 50"/>
                  <a:gd name="T8" fmla="*/ 17 w 20"/>
                  <a:gd name="T9" fmla="*/ 47 h 50"/>
                  <a:gd name="T10" fmla="*/ 20 w 20"/>
                  <a:gd name="T11" fmla="*/ 43 h 50"/>
                  <a:gd name="T12" fmla="*/ 20 w 20"/>
                  <a:gd name="T13" fmla="*/ 40 h 50"/>
                  <a:gd name="T14" fmla="*/ 20 w 20"/>
                  <a:gd name="T15" fmla="*/ 10 h 50"/>
                  <a:gd name="T16" fmla="*/ 20 w 20"/>
                  <a:gd name="T17" fmla="*/ 10 h 50"/>
                  <a:gd name="T18" fmla="*/ 20 w 20"/>
                  <a:gd name="T19" fmla="*/ 7 h 50"/>
                  <a:gd name="T20" fmla="*/ 17 w 20"/>
                  <a:gd name="T21" fmla="*/ 3 h 50"/>
                  <a:gd name="T22" fmla="*/ 14 w 20"/>
                  <a:gd name="T23" fmla="*/ 2 h 50"/>
                  <a:gd name="T24" fmla="*/ 11 w 20"/>
                  <a:gd name="T25" fmla="*/ 0 h 50"/>
                  <a:gd name="T26" fmla="*/ 9 w 20"/>
                  <a:gd name="T27" fmla="*/ 0 h 50"/>
                  <a:gd name="T28" fmla="*/ 9 w 20"/>
                  <a:gd name="T29" fmla="*/ 0 h 50"/>
                  <a:gd name="T30" fmla="*/ 6 w 20"/>
                  <a:gd name="T31" fmla="*/ 2 h 50"/>
                  <a:gd name="T32" fmla="*/ 3 w 20"/>
                  <a:gd name="T33" fmla="*/ 3 h 50"/>
                  <a:gd name="T34" fmla="*/ 1 w 20"/>
                  <a:gd name="T35" fmla="*/ 7 h 50"/>
                  <a:gd name="T36" fmla="*/ 0 w 20"/>
                  <a:gd name="T37" fmla="*/ 10 h 50"/>
                  <a:gd name="T38" fmla="*/ 0 w 20"/>
                  <a:gd name="T39" fmla="*/ 40 h 50"/>
                  <a:gd name="T40" fmla="*/ 0 w 20"/>
                  <a:gd name="T41" fmla="*/ 40 h 50"/>
                  <a:gd name="T42" fmla="*/ 1 w 20"/>
                  <a:gd name="T43" fmla="*/ 43 h 50"/>
                  <a:gd name="T44" fmla="*/ 3 w 20"/>
                  <a:gd name="T45" fmla="*/ 47 h 50"/>
                  <a:gd name="T46" fmla="*/ 6 w 20"/>
                  <a:gd name="T47" fmla="*/ 48 h 50"/>
                  <a:gd name="T48" fmla="*/ 9 w 20"/>
                  <a:gd name="T49" fmla="*/ 50 h 50"/>
                  <a:gd name="T50" fmla="*/ 9 w 20"/>
                  <a:gd name="T5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50">
                    <a:moveTo>
                      <a:pt x="9" y="50"/>
                    </a:moveTo>
                    <a:lnTo>
                      <a:pt x="11" y="50"/>
                    </a:lnTo>
                    <a:lnTo>
                      <a:pt x="11" y="50"/>
                    </a:lnTo>
                    <a:lnTo>
                      <a:pt x="14" y="48"/>
                    </a:lnTo>
                    <a:lnTo>
                      <a:pt x="17" y="47"/>
                    </a:lnTo>
                    <a:lnTo>
                      <a:pt x="20" y="43"/>
                    </a:lnTo>
                    <a:lnTo>
                      <a:pt x="20" y="40"/>
                    </a:lnTo>
                    <a:lnTo>
                      <a:pt x="20" y="10"/>
                    </a:lnTo>
                    <a:lnTo>
                      <a:pt x="20" y="10"/>
                    </a:lnTo>
                    <a:lnTo>
                      <a:pt x="20" y="7"/>
                    </a:lnTo>
                    <a:lnTo>
                      <a:pt x="17" y="3"/>
                    </a:lnTo>
                    <a:lnTo>
                      <a:pt x="14" y="2"/>
                    </a:lnTo>
                    <a:lnTo>
                      <a:pt x="11" y="0"/>
                    </a:lnTo>
                    <a:lnTo>
                      <a:pt x="9" y="0"/>
                    </a:lnTo>
                    <a:lnTo>
                      <a:pt x="9" y="0"/>
                    </a:lnTo>
                    <a:lnTo>
                      <a:pt x="6" y="2"/>
                    </a:lnTo>
                    <a:lnTo>
                      <a:pt x="3" y="3"/>
                    </a:lnTo>
                    <a:lnTo>
                      <a:pt x="1" y="7"/>
                    </a:lnTo>
                    <a:lnTo>
                      <a:pt x="0" y="10"/>
                    </a:lnTo>
                    <a:lnTo>
                      <a:pt x="0" y="40"/>
                    </a:lnTo>
                    <a:lnTo>
                      <a:pt x="0" y="40"/>
                    </a:lnTo>
                    <a:lnTo>
                      <a:pt x="1" y="43"/>
                    </a:lnTo>
                    <a:lnTo>
                      <a:pt x="3" y="47"/>
                    </a:lnTo>
                    <a:lnTo>
                      <a:pt x="6" y="48"/>
                    </a:lnTo>
                    <a:lnTo>
                      <a:pt x="9" y="50"/>
                    </a:lnTo>
                    <a:lnTo>
                      <a:pt x="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09" name="Freeform 178"/>
              <p:cNvSpPr>
                <a:spLocks noEditPoints="1"/>
              </p:cNvSpPr>
              <p:nvPr/>
            </p:nvSpPr>
            <p:spPr bwMode="auto">
              <a:xfrm>
                <a:off x="3011488" y="955675"/>
                <a:ext cx="357188" cy="371475"/>
              </a:xfrm>
              <a:custGeom>
                <a:avLst/>
                <a:gdLst>
                  <a:gd name="T0" fmla="*/ 446 w 451"/>
                  <a:gd name="T1" fmla="*/ 193 h 467"/>
                  <a:gd name="T2" fmla="*/ 436 w 451"/>
                  <a:gd name="T3" fmla="*/ 193 h 467"/>
                  <a:gd name="T4" fmla="*/ 334 w 451"/>
                  <a:gd name="T5" fmla="*/ 201 h 467"/>
                  <a:gd name="T6" fmla="*/ 333 w 451"/>
                  <a:gd name="T7" fmla="*/ 196 h 467"/>
                  <a:gd name="T8" fmla="*/ 329 w 451"/>
                  <a:gd name="T9" fmla="*/ 193 h 467"/>
                  <a:gd name="T10" fmla="*/ 320 w 451"/>
                  <a:gd name="T11" fmla="*/ 193 h 467"/>
                  <a:gd name="T12" fmla="*/ 218 w 451"/>
                  <a:gd name="T13" fmla="*/ 201 h 467"/>
                  <a:gd name="T14" fmla="*/ 216 w 451"/>
                  <a:gd name="T15" fmla="*/ 196 h 467"/>
                  <a:gd name="T16" fmla="*/ 213 w 451"/>
                  <a:gd name="T17" fmla="*/ 193 h 467"/>
                  <a:gd name="T18" fmla="*/ 203 w 451"/>
                  <a:gd name="T19" fmla="*/ 193 h 467"/>
                  <a:gd name="T20" fmla="*/ 88 w 451"/>
                  <a:gd name="T21" fmla="*/ 9 h 467"/>
                  <a:gd name="T22" fmla="*/ 87 w 451"/>
                  <a:gd name="T23" fmla="*/ 6 h 467"/>
                  <a:gd name="T24" fmla="*/ 82 w 451"/>
                  <a:gd name="T25" fmla="*/ 1 h 467"/>
                  <a:gd name="T26" fmla="*/ 24 w 451"/>
                  <a:gd name="T27" fmla="*/ 0 h 467"/>
                  <a:gd name="T28" fmla="*/ 24 w 451"/>
                  <a:gd name="T29" fmla="*/ 0 h 467"/>
                  <a:gd name="T30" fmla="*/ 20 w 451"/>
                  <a:gd name="T31" fmla="*/ 1 h 467"/>
                  <a:gd name="T32" fmla="*/ 15 w 451"/>
                  <a:gd name="T33" fmla="*/ 6 h 467"/>
                  <a:gd name="T34" fmla="*/ 0 w 451"/>
                  <a:gd name="T35" fmla="*/ 458 h 467"/>
                  <a:gd name="T36" fmla="*/ 2 w 451"/>
                  <a:gd name="T37" fmla="*/ 461 h 467"/>
                  <a:gd name="T38" fmla="*/ 4 w 451"/>
                  <a:gd name="T39" fmla="*/ 464 h 467"/>
                  <a:gd name="T40" fmla="*/ 10 w 451"/>
                  <a:gd name="T41" fmla="*/ 467 h 467"/>
                  <a:gd name="T42" fmla="*/ 91 w 451"/>
                  <a:gd name="T43" fmla="*/ 467 h 467"/>
                  <a:gd name="T44" fmla="*/ 91 w 451"/>
                  <a:gd name="T45" fmla="*/ 467 h 467"/>
                  <a:gd name="T46" fmla="*/ 208 w 451"/>
                  <a:gd name="T47" fmla="*/ 467 h 467"/>
                  <a:gd name="T48" fmla="*/ 441 w 451"/>
                  <a:gd name="T49" fmla="*/ 467 h 467"/>
                  <a:gd name="T50" fmla="*/ 446 w 451"/>
                  <a:gd name="T51" fmla="*/ 467 h 467"/>
                  <a:gd name="T52" fmla="*/ 451 w 451"/>
                  <a:gd name="T53" fmla="*/ 463 h 467"/>
                  <a:gd name="T54" fmla="*/ 451 w 451"/>
                  <a:gd name="T55" fmla="*/ 201 h 467"/>
                  <a:gd name="T56" fmla="*/ 449 w 451"/>
                  <a:gd name="T57" fmla="*/ 196 h 467"/>
                  <a:gd name="T58" fmla="*/ 446 w 451"/>
                  <a:gd name="T59" fmla="*/ 193 h 467"/>
                  <a:gd name="T60" fmla="*/ 198 w 451"/>
                  <a:gd name="T61" fmla="*/ 218 h 467"/>
                  <a:gd name="T62" fmla="*/ 198 w 451"/>
                  <a:gd name="T63" fmla="*/ 448 h 467"/>
                  <a:gd name="T64" fmla="*/ 101 w 451"/>
                  <a:gd name="T65" fmla="*/ 437 h 467"/>
                  <a:gd name="T66" fmla="*/ 32 w 451"/>
                  <a:gd name="T67" fmla="*/ 19 h 467"/>
                  <a:gd name="T68" fmla="*/ 82 w 451"/>
                  <a:gd name="T69" fmla="*/ 437 h 467"/>
                  <a:gd name="T70" fmla="*/ 20 w 451"/>
                  <a:gd name="T71" fmla="*/ 448 h 467"/>
                  <a:gd name="T72" fmla="*/ 218 w 451"/>
                  <a:gd name="T73" fmla="*/ 277 h 467"/>
                  <a:gd name="T74" fmla="*/ 315 w 451"/>
                  <a:gd name="T75" fmla="*/ 273 h 467"/>
                  <a:gd name="T76" fmla="*/ 218 w 451"/>
                  <a:gd name="T77" fmla="*/ 448 h 467"/>
                  <a:gd name="T78" fmla="*/ 432 w 451"/>
                  <a:gd name="T79" fmla="*/ 448 h 467"/>
                  <a:gd name="T80" fmla="*/ 334 w 451"/>
                  <a:gd name="T81" fmla="*/ 277 h 467"/>
                  <a:gd name="T82" fmla="*/ 432 w 451"/>
                  <a:gd name="T83" fmla="*/ 448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1" h="467">
                    <a:moveTo>
                      <a:pt x="446" y="193"/>
                    </a:moveTo>
                    <a:lnTo>
                      <a:pt x="446" y="193"/>
                    </a:lnTo>
                    <a:lnTo>
                      <a:pt x="441" y="191"/>
                    </a:lnTo>
                    <a:lnTo>
                      <a:pt x="436" y="193"/>
                    </a:lnTo>
                    <a:lnTo>
                      <a:pt x="334" y="255"/>
                    </a:lnTo>
                    <a:lnTo>
                      <a:pt x="334" y="201"/>
                    </a:lnTo>
                    <a:lnTo>
                      <a:pt x="334" y="201"/>
                    </a:lnTo>
                    <a:lnTo>
                      <a:pt x="333" y="196"/>
                    </a:lnTo>
                    <a:lnTo>
                      <a:pt x="329" y="193"/>
                    </a:lnTo>
                    <a:lnTo>
                      <a:pt x="329" y="193"/>
                    </a:lnTo>
                    <a:lnTo>
                      <a:pt x="325" y="191"/>
                    </a:lnTo>
                    <a:lnTo>
                      <a:pt x="320" y="193"/>
                    </a:lnTo>
                    <a:lnTo>
                      <a:pt x="218" y="255"/>
                    </a:lnTo>
                    <a:lnTo>
                      <a:pt x="218" y="201"/>
                    </a:lnTo>
                    <a:lnTo>
                      <a:pt x="218" y="201"/>
                    </a:lnTo>
                    <a:lnTo>
                      <a:pt x="216" y="196"/>
                    </a:lnTo>
                    <a:lnTo>
                      <a:pt x="213" y="193"/>
                    </a:lnTo>
                    <a:lnTo>
                      <a:pt x="213" y="193"/>
                    </a:lnTo>
                    <a:lnTo>
                      <a:pt x="208" y="191"/>
                    </a:lnTo>
                    <a:lnTo>
                      <a:pt x="203" y="193"/>
                    </a:lnTo>
                    <a:lnTo>
                      <a:pt x="95" y="258"/>
                    </a:lnTo>
                    <a:lnTo>
                      <a:pt x="88" y="9"/>
                    </a:lnTo>
                    <a:lnTo>
                      <a:pt x="88" y="9"/>
                    </a:lnTo>
                    <a:lnTo>
                      <a:pt x="87" y="6"/>
                    </a:lnTo>
                    <a:lnTo>
                      <a:pt x="85" y="3"/>
                    </a:lnTo>
                    <a:lnTo>
                      <a:pt x="82" y="1"/>
                    </a:lnTo>
                    <a:lnTo>
                      <a:pt x="79" y="1"/>
                    </a:lnTo>
                    <a:lnTo>
                      <a:pt x="24" y="0"/>
                    </a:lnTo>
                    <a:lnTo>
                      <a:pt x="24" y="0"/>
                    </a:lnTo>
                    <a:lnTo>
                      <a:pt x="24" y="0"/>
                    </a:lnTo>
                    <a:lnTo>
                      <a:pt x="24" y="0"/>
                    </a:lnTo>
                    <a:lnTo>
                      <a:pt x="20" y="1"/>
                    </a:lnTo>
                    <a:lnTo>
                      <a:pt x="16" y="3"/>
                    </a:lnTo>
                    <a:lnTo>
                      <a:pt x="15" y="6"/>
                    </a:lnTo>
                    <a:lnTo>
                      <a:pt x="15" y="9"/>
                    </a:lnTo>
                    <a:lnTo>
                      <a:pt x="0" y="458"/>
                    </a:lnTo>
                    <a:lnTo>
                      <a:pt x="0" y="458"/>
                    </a:lnTo>
                    <a:lnTo>
                      <a:pt x="2" y="461"/>
                    </a:lnTo>
                    <a:lnTo>
                      <a:pt x="4" y="464"/>
                    </a:lnTo>
                    <a:lnTo>
                      <a:pt x="4" y="464"/>
                    </a:lnTo>
                    <a:lnTo>
                      <a:pt x="7" y="467"/>
                    </a:lnTo>
                    <a:lnTo>
                      <a:pt x="10" y="467"/>
                    </a:lnTo>
                    <a:lnTo>
                      <a:pt x="91" y="467"/>
                    </a:lnTo>
                    <a:lnTo>
                      <a:pt x="91" y="467"/>
                    </a:lnTo>
                    <a:lnTo>
                      <a:pt x="91" y="467"/>
                    </a:lnTo>
                    <a:lnTo>
                      <a:pt x="91" y="467"/>
                    </a:lnTo>
                    <a:lnTo>
                      <a:pt x="91" y="467"/>
                    </a:lnTo>
                    <a:lnTo>
                      <a:pt x="208" y="467"/>
                    </a:lnTo>
                    <a:lnTo>
                      <a:pt x="325" y="467"/>
                    </a:lnTo>
                    <a:lnTo>
                      <a:pt x="441" y="467"/>
                    </a:lnTo>
                    <a:lnTo>
                      <a:pt x="441" y="467"/>
                    </a:lnTo>
                    <a:lnTo>
                      <a:pt x="446" y="467"/>
                    </a:lnTo>
                    <a:lnTo>
                      <a:pt x="448" y="464"/>
                    </a:lnTo>
                    <a:lnTo>
                      <a:pt x="451" y="463"/>
                    </a:lnTo>
                    <a:lnTo>
                      <a:pt x="451" y="458"/>
                    </a:lnTo>
                    <a:lnTo>
                      <a:pt x="451" y="201"/>
                    </a:lnTo>
                    <a:lnTo>
                      <a:pt x="451" y="201"/>
                    </a:lnTo>
                    <a:lnTo>
                      <a:pt x="449" y="196"/>
                    </a:lnTo>
                    <a:lnTo>
                      <a:pt x="446" y="193"/>
                    </a:lnTo>
                    <a:lnTo>
                      <a:pt x="446" y="193"/>
                    </a:lnTo>
                    <a:close/>
                    <a:moveTo>
                      <a:pt x="101" y="277"/>
                    </a:moveTo>
                    <a:lnTo>
                      <a:pt x="198" y="218"/>
                    </a:lnTo>
                    <a:lnTo>
                      <a:pt x="198" y="273"/>
                    </a:lnTo>
                    <a:lnTo>
                      <a:pt x="198" y="448"/>
                    </a:lnTo>
                    <a:lnTo>
                      <a:pt x="101" y="448"/>
                    </a:lnTo>
                    <a:lnTo>
                      <a:pt x="101" y="437"/>
                    </a:lnTo>
                    <a:lnTo>
                      <a:pt x="101" y="277"/>
                    </a:lnTo>
                    <a:close/>
                    <a:moveTo>
                      <a:pt x="32" y="19"/>
                    </a:moveTo>
                    <a:lnTo>
                      <a:pt x="69" y="19"/>
                    </a:lnTo>
                    <a:lnTo>
                      <a:pt x="82" y="437"/>
                    </a:lnTo>
                    <a:lnTo>
                      <a:pt x="82" y="448"/>
                    </a:lnTo>
                    <a:lnTo>
                      <a:pt x="20" y="448"/>
                    </a:lnTo>
                    <a:lnTo>
                      <a:pt x="32" y="19"/>
                    </a:lnTo>
                    <a:close/>
                    <a:moveTo>
                      <a:pt x="218" y="277"/>
                    </a:moveTo>
                    <a:lnTo>
                      <a:pt x="315" y="218"/>
                    </a:lnTo>
                    <a:lnTo>
                      <a:pt x="315" y="273"/>
                    </a:lnTo>
                    <a:lnTo>
                      <a:pt x="315" y="448"/>
                    </a:lnTo>
                    <a:lnTo>
                      <a:pt x="218" y="448"/>
                    </a:lnTo>
                    <a:lnTo>
                      <a:pt x="218" y="277"/>
                    </a:lnTo>
                    <a:close/>
                    <a:moveTo>
                      <a:pt x="432" y="448"/>
                    </a:moveTo>
                    <a:lnTo>
                      <a:pt x="334" y="448"/>
                    </a:lnTo>
                    <a:lnTo>
                      <a:pt x="334" y="277"/>
                    </a:lnTo>
                    <a:lnTo>
                      <a:pt x="432" y="218"/>
                    </a:lnTo>
                    <a:lnTo>
                      <a:pt x="432" y="4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303" name="Group 302"/>
            <p:cNvGrpSpPr/>
            <p:nvPr/>
          </p:nvGrpSpPr>
          <p:grpSpPr>
            <a:xfrm>
              <a:off x="2886539" y="4302165"/>
              <a:ext cx="132657" cy="137160"/>
              <a:chOff x="1101726" y="1752600"/>
              <a:chExt cx="371475" cy="371475"/>
            </a:xfrm>
            <a:solidFill>
              <a:schemeClr val="bg1"/>
            </a:solidFill>
          </p:grpSpPr>
          <p:sp>
            <p:nvSpPr>
              <p:cNvPr id="403" name="Freeform 52"/>
              <p:cNvSpPr>
                <a:spLocks noEditPoints="1"/>
              </p:cNvSpPr>
              <p:nvPr/>
            </p:nvSpPr>
            <p:spPr bwMode="auto">
              <a:xfrm>
                <a:off x="1101726" y="1752600"/>
                <a:ext cx="371475" cy="371475"/>
              </a:xfrm>
              <a:custGeom>
                <a:avLst/>
                <a:gdLst>
                  <a:gd name="T0" fmla="*/ 211 w 468"/>
                  <a:gd name="T1" fmla="*/ 2 h 468"/>
                  <a:gd name="T2" fmla="*/ 142 w 468"/>
                  <a:gd name="T3" fmla="*/ 20 h 468"/>
                  <a:gd name="T4" fmla="*/ 85 w 468"/>
                  <a:gd name="T5" fmla="*/ 55 h 468"/>
                  <a:gd name="T6" fmla="*/ 40 w 468"/>
                  <a:gd name="T7" fmla="*/ 104 h 468"/>
                  <a:gd name="T8" fmla="*/ 11 w 468"/>
                  <a:gd name="T9" fmla="*/ 165 h 468"/>
                  <a:gd name="T10" fmla="*/ 0 w 468"/>
                  <a:gd name="T11" fmla="*/ 235 h 468"/>
                  <a:gd name="T12" fmla="*/ 5 w 468"/>
                  <a:gd name="T13" fmla="*/ 282 h 468"/>
                  <a:gd name="T14" fmla="*/ 29 w 468"/>
                  <a:gd name="T15" fmla="*/ 345 h 468"/>
                  <a:gd name="T16" fmla="*/ 69 w 468"/>
                  <a:gd name="T17" fmla="*/ 400 h 468"/>
                  <a:gd name="T18" fmla="*/ 123 w 468"/>
                  <a:gd name="T19" fmla="*/ 440 h 468"/>
                  <a:gd name="T20" fmla="*/ 187 w 468"/>
                  <a:gd name="T21" fmla="*/ 464 h 468"/>
                  <a:gd name="T22" fmla="*/ 233 w 468"/>
                  <a:gd name="T23" fmla="*/ 468 h 468"/>
                  <a:gd name="T24" fmla="*/ 303 w 468"/>
                  <a:gd name="T25" fmla="*/ 459 h 468"/>
                  <a:gd name="T26" fmla="*/ 364 w 468"/>
                  <a:gd name="T27" fmla="*/ 428 h 468"/>
                  <a:gd name="T28" fmla="*/ 415 w 468"/>
                  <a:gd name="T29" fmla="*/ 384 h 468"/>
                  <a:gd name="T30" fmla="*/ 449 w 468"/>
                  <a:gd name="T31" fmla="*/ 326 h 468"/>
                  <a:gd name="T32" fmla="*/ 466 w 468"/>
                  <a:gd name="T33" fmla="*/ 259 h 468"/>
                  <a:gd name="T34" fmla="*/ 466 w 468"/>
                  <a:gd name="T35" fmla="*/ 211 h 468"/>
                  <a:gd name="T36" fmla="*/ 449 w 468"/>
                  <a:gd name="T37" fmla="*/ 144 h 468"/>
                  <a:gd name="T38" fmla="*/ 415 w 468"/>
                  <a:gd name="T39" fmla="*/ 85 h 468"/>
                  <a:gd name="T40" fmla="*/ 364 w 468"/>
                  <a:gd name="T41" fmla="*/ 40 h 468"/>
                  <a:gd name="T42" fmla="*/ 303 w 468"/>
                  <a:gd name="T43" fmla="*/ 12 h 468"/>
                  <a:gd name="T44" fmla="*/ 233 w 468"/>
                  <a:gd name="T45" fmla="*/ 0 h 468"/>
                  <a:gd name="T46" fmla="*/ 233 w 468"/>
                  <a:gd name="T47" fmla="*/ 449 h 468"/>
                  <a:gd name="T48" fmla="*/ 169 w 468"/>
                  <a:gd name="T49" fmla="*/ 440 h 468"/>
                  <a:gd name="T50" fmla="*/ 113 w 468"/>
                  <a:gd name="T51" fmla="*/ 413 h 468"/>
                  <a:gd name="T52" fmla="*/ 69 w 468"/>
                  <a:gd name="T53" fmla="*/ 371 h 468"/>
                  <a:gd name="T54" fmla="*/ 35 w 468"/>
                  <a:gd name="T55" fmla="*/ 318 h 468"/>
                  <a:gd name="T56" fmla="*/ 19 w 468"/>
                  <a:gd name="T57" fmla="*/ 256 h 468"/>
                  <a:gd name="T58" fmla="*/ 19 w 468"/>
                  <a:gd name="T59" fmla="*/ 213 h 468"/>
                  <a:gd name="T60" fmla="*/ 35 w 468"/>
                  <a:gd name="T61" fmla="*/ 151 h 468"/>
                  <a:gd name="T62" fmla="*/ 69 w 468"/>
                  <a:gd name="T63" fmla="*/ 98 h 468"/>
                  <a:gd name="T64" fmla="*/ 113 w 468"/>
                  <a:gd name="T65" fmla="*/ 56 h 468"/>
                  <a:gd name="T66" fmla="*/ 169 w 468"/>
                  <a:gd name="T67" fmla="*/ 29 h 468"/>
                  <a:gd name="T68" fmla="*/ 233 w 468"/>
                  <a:gd name="T69" fmla="*/ 20 h 468"/>
                  <a:gd name="T70" fmla="*/ 278 w 468"/>
                  <a:gd name="T71" fmla="*/ 24 h 468"/>
                  <a:gd name="T72" fmla="*/ 337 w 468"/>
                  <a:gd name="T73" fmla="*/ 45 h 468"/>
                  <a:gd name="T74" fmla="*/ 386 w 468"/>
                  <a:gd name="T75" fmla="*/ 82 h 468"/>
                  <a:gd name="T76" fmla="*/ 423 w 468"/>
                  <a:gd name="T77" fmla="*/ 133 h 468"/>
                  <a:gd name="T78" fmla="*/ 444 w 468"/>
                  <a:gd name="T79" fmla="*/ 192 h 468"/>
                  <a:gd name="T80" fmla="*/ 449 w 468"/>
                  <a:gd name="T81" fmla="*/ 235 h 468"/>
                  <a:gd name="T82" fmla="*/ 439 w 468"/>
                  <a:gd name="T83" fmla="*/ 299 h 468"/>
                  <a:gd name="T84" fmla="*/ 412 w 468"/>
                  <a:gd name="T85" fmla="*/ 355 h 468"/>
                  <a:gd name="T86" fmla="*/ 371 w 468"/>
                  <a:gd name="T87" fmla="*/ 401 h 468"/>
                  <a:gd name="T88" fmla="*/ 318 w 468"/>
                  <a:gd name="T89" fmla="*/ 433 h 468"/>
                  <a:gd name="T90" fmla="*/ 255 w 468"/>
                  <a:gd name="T91" fmla="*/ 44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8" h="468">
                    <a:moveTo>
                      <a:pt x="233" y="0"/>
                    </a:moveTo>
                    <a:lnTo>
                      <a:pt x="233" y="0"/>
                    </a:lnTo>
                    <a:lnTo>
                      <a:pt x="211" y="2"/>
                    </a:lnTo>
                    <a:lnTo>
                      <a:pt x="187" y="5"/>
                    </a:lnTo>
                    <a:lnTo>
                      <a:pt x="164" y="12"/>
                    </a:lnTo>
                    <a:lnTo>
                      <a:pt x="142" y="20"/>
                    </a:lnTo>
                    <a:lnTo>
                      <a:pt x="123" y="29"/>
                    </a:lnTo>
                    <a:lnTo>
                      <a:pt x="104" y="40"/>
                    </a:lnTo>
                    <a:lnTo>
                      <a:pt x="85" y="55"/>
                    </a:lnTo>
                    <a:lnTo>
                      <a:pt x="69" y="69"/>
                    </a:lnTo>
                    <a:lnTo>
                      <a:pt x="53" y="85"/>
                    </a:lnTo>
                    <a:lnTo>
                      <a:pt x="40" y="104"/>
                    </a:lnTo>
                    <a:lnTo>
                      <a:pt x="29" y="123"/>
                    </a:lnTo>
                    <a:lnTo>
                      <a:pt x="18" y="144"/>
                    </a:lnTo>
                    <a:lnTo>
                      <a:pt x="11" y="165"/>
                    </a:lnTo>
                    <a:lnTo>
                      <a:pt x="5" y="187"/>
                    </a:lnTo>
                    <a:lnTo>
                      <a:pt x="2" y="211"/>
                    </a:lnTo>
                    <a:lnTo>
                      <a:pt x="0" y="235"/>
                    </a:lnTo>
                    <a:lnTo>
                      <a:pt x="0" y="235"/>
                    </a:lnTo>
                    <a:lnTo>
                      <a:pt x="2" y="259"/>
                    </a:lnTo>
                    <a:lnTo>
                      <a:pt x="5" y="282"/>
                    </a:lnTo>
                    <a:lnTo>
                      <a:pt x="11" y="304"/>
                    </a:lnTo>
                    <a:lnTo>
                      <a:pt x="18" y="326"/>
                    </a:lnTo>
                    <a:lnTo>
                      <a:pt x="29" y="345"/>
                    </a:lnTo>
                    <a:lnTo>
                      <a:pt x="40" y="366"/>
                    </a:lnTo>
                    <a:lnTo>
                      <a:pt x="53" y="384"/>
                    </a:lnTo>
                    <a:lnTo>
                      <a:pt x="69" y="400"/>
                    </a:lnTo>
                    <a:lnTo>
                      <a:pt x="85" y="416"/>
                    </a:lnTo>
                    <a:lnTo>
                      <a:pt x="104" y="428"/>
                    </a:lnTo>
                    <a:lnTo>
                      <a:pt x="123" y="440"/>
                    </a:lnTo>
                    <a:lnTo>
                      <a:pt x="142" y="451"/>
                    </a:lnTo>
                    <a:lnTo>
                      <a:pt x="164" y="459"/>
                    </a:lnTo>
                    <a:lnTo>
                      <a:pt x="187" y="464"/>
                    </a:lnTo>
                    <a:lnTo>
                      <a:pt x="211" y="467"/>
                    </a:lnTo>
                    <a:lnTo>
                      <a:pt x="233" y="468"/>
                    </a:lnTo>
                    <a:lnTo>
                      <a:pt x="233" y="468"/>
                    </a:lnTo>
                    <a:lnTo>
                      <a:pt x="257" y="467"/>
                    </a:lnTo>
                    <a:lnTo>
                      <a:pt x="281" y="464"/>
                    </a:lnTo>
                    <a:lnTo>
                      <a:pt x="303" y="459"/>
                    </a:lnTo>
                    <a:lnTo>
                      <a:pt x="324" y="451"/>
                    </a:lnTo>
                    <a:lnTo>
                      <a:pt x="345" y="440"/>
                    </a:lnTo>
                    <a:lnTo>
                      <a:pt x="364" y="428"/>
                    </a:lnTo>
                    <a:lnTo>
                      <a:pt x="383" y="416"/>
                    </a:lnTo>
                    <a:lnTo>
                      <a:pt x="399" y="400"/>
                    </a:lnTo>
                    <a:lnTo>
                      <a:pt x="415" y="384"/>
                    </a:lnTo>
                    <a:lnTo>
                      <a:pt x="428" y="366"/>
                    </a:lnTo>
                    <a:lnTo>
                      <a:pt x="439" y="345"/>
                    </a:lnTo>
                    <a:lnTo>
                      <a:pt x="449" y="326"/>
                    </a:lnTo>
                    <a:lnTo>
                      <a:pt x="457" y="304"/>
                    </a:lnTo>
                    <a:lnTo>
                      <a:pt x="463" y="282"/>
                    </a:lnTo>
                    <a:lnTo>
                      <a:pt x="466" y="259"/>
                    </a:lnTo>
                    <a:lnTo>
                      <a:pt x="468" y="235"/>
                    </a:lnTo>
                    <a:lnTo>
                      <a:pt x="468" y="235"/>
                    </a:lnTo>
                    <a:lnTo>
                      <a:pt x="466" y="211"/>
                    </a:lnTo>
                    <a:lnTo>
                      <a:pt x="463" y="187"/>
                    </a:lnTo>
                    <a:lnTo>
                      <a:pt x="457" y="165"/>
                    </a:lnTo>
                    <a:lnTo>
                      <a:pt x="449" y="144"/>
                    </a:lnTo>
                    <a:lnTo>
                      <a:pt x="439" y="123"/>
                    </a:lnTo>
                    <a:lnTo>
                      <a:pt x="428" y="104"/>
                    </a:lnTo>
                    <a:lnTo>
                      <a:pt x="415" y="85"/>
                    </a:lnTo>
                    <a:lnTo>
                      <a:pt x="399" y="69"/>
                    </a:lnTo>
                    <a:lnTo>
                      <a:pt x="383" y="55"/>
                    </a:lnTo>
                    <a:lnTo>
                      <a:pt x="364" y="40"/>
                    </a:lnTo>
                    <a:lnTo>
                      <a:pt x="345" y="29"/>
                    </a:lnTo>
                    <a:lnTo>
                      <a:pt x="324" y="20"/>
                    </a:lnTo>
                    <a:lnTo>
                      <a:pt x="303" y="12"/>
                    </a:lnTo>
                    <a:lnTo>
                      <a:pt x="281" y="5"/>
                    </a:lnTo>
                    <a:lnTo>
                      <a:pt x="257" y="2"/>
                    </a:lnTo>
                    <a:lnTo>
                      <a:pt x="233" y="0"/>
                    </a:lnTo>
                    <a:lnTo>
                      <a:pt x="233" y="0"/>
                    </a:lnTo>
                    <a:close/>
                    <a:moveTo>
                      <a:pt x="233" y="449"/>
                    </a:moveTo>
                    <a:lnTo>
                      <a:pt x="233" y="449"/>
                    </a:lnTo>
                    <a:lnTo>
                      <a:pt x="212" y="449"/>
                    </a:lnTo>
                    <a:lnTo>
                      <a:pt x="190" y="446"/>
                    </a:lnTo>
                    <a:lnTo>
                      <a:pt x="169" y="440"/>
                    </a:lnTo>
                    <a:lnTo>
                      <a:pt x="150" y="433"/>
                    </a:lnTo>
                    <a:lnTo>
                      <a:pt x="131" y="424"/>
                    </a:lnTo>
                    <a:lnTo>
                      <a:pt x="113" y="413"/>
                    </a:lnTo>
                    <a:lnTo>
                      <a:pt x="97" y="401"/>
                    </a:lnTo>
                    <a:lnTo>
                      <a:pt x="81" y="387"/>
                    </a:lnTo>
                    <a:lnTo>
                      <a:pt x="69" y="371"/>
                    </a:lnTo>
                    <a:lnTo>
                      <a:pt x="56" y="355"/>
                    </a:lnTo>
                    <a:lnTo>
                      <a:pt x="45" y="337"/>
                    </a:lnTo>
                    <a:lnTo>
                      <a:pt x="35" y="318"/>
                    </a:lnTo>
                    <a:lnTo>
                      <a:pt x="29" y="299"/>
                    </a:lnTo>
                    <a:lnTo>
                      <a:pt x="24" y="278"/>
                    </a:lnTo>
                    <a:lnTo>
                      <a:pt x="19" y="256"/>
                    </a:lnTo>
                    <a:lnTo>
                      <a:pt x="19" y="235"/>
                    </a:lnTo>
                    <a:lnTo>
                      <a:pt x="19" y="235"/>
                    </a:lnTo>
                    <a:lnTo>
                      <a:pt x="19" y="213"/>
                    </a:lnTo>
                    <a:lnTo>
                      <a:pt x="24" y="192"/>
                    </a:lnTo>
                    <a:lnTo>
                      <a:pt x="29" y="171"/>
                    </a:lnTo>
                    <a:lnTo>
                      <a:pt x="35" y="151"/>
                    </a:lnTo>
                    <a:lnTo>
                      <a:pt x="45" y="133"/>
                    </a:lnTo>
                    <a:lnTo>
                      <a:pt x="56" y="114"/>
                    </a:lnTo>
                    <a:lnTo>
                      <a:pt x="69" y="98"/>
                    </a:lnTo>
                    <a:lnTo>
                      <a:pt x="81" y="82"/>
                    </a:lnTo>
                    <a:lnTo>
                      <a:pt x="97" y="69"/>
                    </a:lnTo>
                    <a:lnTo>
                      <a:pt x="113" y="56"/>
                    </a:lnTo>
                    <a:lnTo>
                      <a:pt x="131" y="45"/>
                    </a:lnTo>
                    <a:lnTo>
                      <a:pt x="150" y="37"/>
                    </a:lnTo>
                    <a:lnTo>
                      <a:pt x="169" y="29"/>
                    </a:lnTo>
                    <a:lnTo>
                      <a:pt x="190" y="24"/>
                    </a:lnTo>
                    <a:lnTo>
                      <a:pt x="212" y="21"/>
                    </a:lnTo>
                    <a:lnTo>
                      <a:pt x="233" y="20"/>
                    </a:lnTo>
                    <a:lnTo>
                      <a:pt x="233" y="20"/>
                    </a:lnTo>
                    <a:lnTo>
                      <a:pt x="255" y="21"/>
                    </a:lnTo>
                    <a:lnTo>
                      <a:pt x="278" y="24"/>
                    </a:lnTo>
                    <a:lnTo>
                      <a:pt x="297" y="29"/>
                    </a:lnTo>
                    <a:lnTo>
                      <a:pt x="318" y="37"/>
                    </a:lnTo>
                    <a:lnTo>
                      <a:pt x="337" y="45"/>
                    </a:lnTo>
                    <a:lnTo>
                      <a:pt x="355" y="56"/>
                    </a:lnTo>
                    <a:lnTo>
                      <a:pt x="371" y="69"/>
                    </a:lnTo>
                    <a:lnTo>
                      <a:pt x="386" y="82"/>
                    </a:lnTo>
                    <a:lnTo>
                      <a:pt x="399" y="98"/>
                    </a:lnTo>
                    <a:lnTo>
                      <a:pt x="412" y="114"/>
                    </a:lnTo>
                    <a:lnTo>
                      <a:pt x="423" y="133"/>
                    </a:lnTo>
                    <a:lnTo>
                      <a:pt x="433" y="151"/>
                    </a:lnTo>
                    <a:lnTo>
                      <a:pt x="439" y="171"/>
                    </a:lnTo>
                    <a:lnTo>
                      <a:pt x="444" y="192"/>
                    </a:lnTo>
                    <a:lnTo>
                      <a:pt x="447" y="213"/>
                    </a:lnTo>
                    <a:lnTo>
                      <a:pt x="449" y="235"/>
                    </a:lnTo>
                    <a:lnTo>
                      <a:pt x="449" y="235"/>
                    </a:lnTo>
                    <a:lnTo>
                      <a:pt x="447" y="256"/>
                    </a:lnTo>
                    <a:lnTo>
                      <a:pt x="444" y="278"/>
                    </a:lnTo>
                    <a:lnTo>
                      <a:pt x="439" y="299"/>
                    </a:lnTo>
                    <a:lnTo>
                      <a:pt x="433" y="318"/>
                    </a:lnTo>
                    <a:lnTo>
                      <a:pt x="423" y="337"/>
                    </a:lnTo>
                    <a:lnTo>
                      <a:pt x="412" y="355"/>
                    </a:lnTo>
                    <a:lnTo>
                      <a:pt x="399" y="371"/>
                    </a:lnTo>
                    <a:lnTo>
                      <a:pt x="386" y="387"/>
                    </a:lnTo>
                    <a:lnTo>
                      <a:pt x="371" y="401"/>
                    </a:lnTo>
                    <a:lnTo>
                      <a:pt x="355" y="413"/>
                    </a:lnTo>
                    <a:lnTo>
                      <a:pt x="337" y="424"/>
                    </a:lnTo>
                    <a:lnTo>
                      <a:pt x="318" y="433"/>
                    </a:lnTo>
                    <a:lnTo>
                      <a:pt x="297" y="440"/>
                    </a:lnTo>
                    <a:lnTo>
                      <a:pt x="278" y="446"/>
                    </a:lnTo>
                    <a:lnTo>
                      <a:pt x="255" y="449"/>
                    </a:lnTo>
                    <a:lnTo>
                      <a:pt x="233" y="449"/>
                    </a:lnTo>
                    <a:lnTo>
                      <a:pt x="233" y="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04" name="Freeform 53"/>
              <p:cNvSpPr>
                <a:spLocks/>
              </p:cNvSpPr>
              <p:nvPr/>
            </p:nvSpPr>
            <p:spPr bwMode="auto">
              <a:xfrm>
                <a:off x="1155701" y="1825625"/>
                <a:ext cx="284163" cy="222250"/>
              </a:xfrm>
              <a:custGeom>
                <a:avLst/>
                <a:gdLst>
                  <a:gd name="T0" fmla="*/ 342 w 359"/>
                  <a:gd name="T1" fmla="*/ 64 h 280"/>
                  <a:gd name="T2" fmla="*/ 339 w 359"/>
                  <a:gd name="T3" fmla="*/ 77 h 280"/>
                  <a:gd name="T4" fmla="*/ 313 w 359"/>
                  <a:gd name="T5" fmla="*/ 99 h 280"/>
                  <a:gd name="T6" fmla="*/ 294 w 359"/>
                  <a:gd name="T7" fmla="*/ 120 h 280"/>
                  <a:gd name="T8" fmla="*/ 300 w 359"/>
                  <a:gd name="T9" fmla="*/ 153 h 280"/>
                  <a:gd name="T10" fmla="*/ 292 w 359"/>
                  <a:gd name="T11" fmla="*/ 193 h 280"/>
                  <a:gd name="T12" fmla="*/ 256 w 359"/>
                  <a:gd name="T13" fmla="*/ 252 h 280"/>
                  <a:gd name="T14" fmla="*/ 243 w 359"/>
                  <a:gd name="T15" fmla="*/ 230 h 280"/>
                  <a:gd name="T16" fmla="*/ 238 w 359"/>
                  <a:gd name="T17" fmla="*/ 174 h 280"/>
                  <a:gd name="T18" fmla="*/ 230 w 359"/>
                  <a:gd name="T19" fmla="*/ 144 h 280"/>
                  <a:gd name="T20" fmla="*/ 206 w 359"/>
                  <a:gd name="T21" fmla="*/ 118 h 280"/>
                  <a:gd name="T22" fmla="*/ 145 w 359"/>
                  <a:gd name="T23" fmla="*/ 98 h 280"/>
                  <a:gd name="T24" fmla="*/ 142 w 359"/>
                  <a:gd name="T25" fmla="*/ 86 h 280"/>
                  <a:gd name="T26" fmla="*/ 153 w 359"/>
                  <a:gd name="T27" fmla="*/ 69 h 280"/>
                  <a:gd name="T28" fmla="*/ 171 w 359"/>
                  <a:gd name="T29" fmla="*/ 67 h 280"/>
                  <a:gd name="T30" fmla="*/ 181 w 359"/>
                  <a:gd name="T31" fmla="*/ 59 h 280"/>
                  <a:gd name="T32" fmla="*/ 181 w 359"/>
                  <a:gd name="T33" fmla="*/ 26 h 280"/>
                  <a:gd name="T34" fmla="*/ 169 w 359"/>
                  <a:gd name="T35" fmla="*/ 6 h 280"/>
                  <a:gd name="T36" fmla="*/ 141 w 359"/>
                  <a:gd name="T37" fmla="*/ 0 h 280"/>
                  <a:gd name="T38" fmla="*/ 123 w 359"/>
                  <a:gd name="T39" fmla="*/ 2 h 280"/>
                  <a:gd name="T40" fmla="*/ 101 w 359"/>
                  <a:gd name="T41" fmla="*/ 14 h 280"/>
                  <a:gd name="T42" fmla="*/ 89 w 359"/>
                  <a:gd name="T43" fmla="*/ 61 h 280"/>
                  <a:gd name="T44" fmla="*/ 86 w 359"/>
                  <a:gd name="T45" fmla="*/ 61 h 280"/>
                  <a:gd name="T46" fmla="*/ 81 w 359"/>
                  <a:gd name="T47" fmla="*/ 19 h 280"/>
                  <a:gd name="T48" fmla="*/ 73 w 359"/>
                  <a:gd name="T49" fmla="*/ 11 h 280"/>
                  <a:gd name="T50" fmla="*/ 66 w 359"/>
                  <a:gd name="T51" fmla="*/ 13 h 280"/>
                  <a:gd name="T52" fmla="*/ 46 w 359"/>
                  <a:gd name="T53" fmla="*/ 45 h 280"/>
                  <a:gd name="T54" fmla="*/ 24 w 359"/>
                  <a:gd name="T55" fmla="*/ 59 h 280"/>
                  <a:gd name="T56" fmla="*/ 18 w 359"/>
                  <a:gd name="T57" fmla="*/ 54 h 280"/>
                  <a:gd name="T58" fmla="*/ 29 w 359"/>
                  <a:gd name="T59" fmla="*/ 16 h 280"/>
                  <a:gd name="T60" fmla="*/ 24 w 359"/>
                  <a:gd name="T61" fmla="*/ 3 h 280"/>
                  <a:gd name="T62" fmla="*/ 14 w 359"/>
                  <a:gd name="T63" fmla="*/ 5 h 280"/>
                  <a:gd name="T64" fmla="*/ 2 w 359"/>
                  <a:gd name="T65" fmla="*/ 42 h 280"/>
                  <a:gd name="T66" fmla="*/ 5 w 359"/>
                  <a:gd name="T67" fmla="*/ 74 h 280"/>
                  <a:gd name="T68" fmla="*/ 21 w 359"/>
                  <a:gd name="T69" fmla="*/ 80 h 280"/>
                  <a:gd name="T70" fmla="*/ 56 w 359"/>
                  <a:gd name="T71" fmla="*/ 62 h 280"/>
                  <a:gd name="T72" fmla="*/ 66 w 359"/>
                  <a:gd name="T73" fmla="*/ 51 h 280"/>
                  <a:gd name="T74" fmla="*/ 72 w 359"/>
                  <a:gd name="T75" fmla="*/ 74 h 280"/>
                  <a:gd name="T76" fmla="*/ 93 w 359"/>
                  <a:gd name="T77" fmla="*/ 85 h 280"/>
                  <a:gd name="T78" fmla="*/ 105 w 359"/>
                  <a:gd name="T79" fmla="*/ 74 h 280"/>
                  <a:gd name="T80" fmla="*/ 113 w 359"/>
                  <a:gd name="T81" fmla="*/ 38 h 280"/>
                  <a:gd name="T82" fmla="*/ 123 w 359"/>
                  <a:gd name="T83" fmla="*/ 21 h 280"/>
                  <a:gd name="T84" fmla="*/ 153 w 359"/>
                  <a:gd name="T85" fmla="*/ 19 h 280"/>
                  <a:gd name="T86" fmla="*/ 163 w 359"/>
                  <a:gd name="T87" fmla="*/ 37 h 280"/>
                  <a:gd name="T88" fmla="*/ 155 w 359"/>
                  <a:gd name="T89" fmla="*/ 48 h 280"/>
                  <a:gd name="T90" fmla="*/ 134 w 359"/>
                  <a:gd name="T91" fmla="*/ 59 h 280"/>
                  <a:gd name="T92" fmla="*/ 123 w 359"/>
                  <a:gd name="T93" fmla="*/ 94 h 280"/>
                  <a:gd name="T94" fmla="*/ 134 w 359"/>
                  <a:gd name="T95" fmla="*/ 113 h 280"/>
                  <a:gd name="T96" fmla="*/ 171 w 359"/>
                  <a:gd name="T97" fmla="*/ 126 h 280"/>
                  <a:gd name="T98" fmla="*/ 220 w 359"/>
                  <a:gd name="T99" fmla="*/ 177 h 280"/>
                  <a:gd name="T100" fmla="*/ 224 w 359"/>
                  <a:gd name="T101" fmla="*/ 241 h 280"/>
                  <a:gd name="T102" fmla="*/ 235 w 359"/>
                  <a:gd name="T103" fmla="*/ 273 h 280"/>
                  <a:gd name="T104" fmla="*/ 248 w 359"/>
                  <a:gd name="T105" fmla="*/ 280 h 280"/>
                  <a:gd name="T106" fmla="*/ 257 w 359"/>
                  <a:gd name="T107" fmla="*/ 276 h 280"/>
                  <a:gd name="T108" fmla="*/ 300 w 359"/>
                  <a:gd name="T109" fmla="*/ 220 h 280"/>
                  <a:gd name="T110" fmla="*/ 321 w 359"/>
                  <a:gd name="T111" fmla="*/ 161 h 280"/>
                  <a:gd name="T112" fmla="*/ 313 w 359"/>
                  <a:gd name="T113" fmla="*/ 133 h 280"/>
                  <a:gd name="T114" fmla="*/ 323 w 359"/>
                  <a:gd name="T115" fmla="*/ 115 h 280"/>
                  <a:gd name="T116" fmla="*/ 350 w 359"/>
                  <a:gd name="T117" fmla="*/ 93 h 280"/>
                  <a:gd name="T118" fmla="*/ 359 w 359"/>
                  <a:gd name="T119" fmla="*/ 69 h 280"/>
                  <a:gd name="T120" fmla="*/ 353 w 359"/>
                  <a:gd name="T121" fmla="*/ 6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9" h="280">
                    <a:moveTo>
                      <a:pt x="348" y="61"/>
                    </a:moveTo>
                    <a:lnTo>
                      <a:pt x="348" y="61"/>
                    </a:lnTo>
                    <a:lnTo>
                      <a:pt x="345" y="61"/>
                    </a:lnTo>
                    <a:lnTo>
                      <a:pt x="342" y="64"/>
                    </a:lnTo>
                    <a:lnTo>
                      <a:pt x="340" y="67"/>
                    </a:lnTo>
                    <a:lnTo>
                      <a:pt x="340" y="70"/>
                    </a:lnTo>
                    <a:lnTo>
                      <a:pt x="340" y="70"/>
                    </a:lnTo>
                    <a:lnTo>
                      <a:pt x="339" y="77"/>
                    </a:lnTo>
                    <a:lnTo>
                      <a:pt x="334" y="85"/>
                    </a:lnTo>
                    <a:lnTo>
                      <a:pt x="324" y="91"/>
                    </a:lnTo>
                    <a:lnTo>
                      <a:pt x="313" y="99"/>
                    </a:lnTo>
                    <a:lnTo>
                      <a:pt x="313" y="99"/>
                    </a:lnTo>
                    <a:lnTo>
                      <a:pt x="305" y="104"/>
                    </a:lnTo>
                    <a:lnTo>
                      <a:pt x="299" y="109"/>
                    </a:lnTo>
                    <a:lnTo>
                      <a:pt x="296" y="115"/>
                    </a:lnTo>
                    <a:lnTo>
                      <a:pt x="294" y="120"/>
                    </a:lnTo>
                    <a:lnTo>
                      <a:pt x="294" y="126"/>
                    </a:lnTo>
                    <a:lnTo>
                      <a:pt x="294" y="134"/>
                    </a:lnTo>
                    <a:lnTo>
                      <a:pt x="300" y="153"/>
                    </a:lnTo>
                    <a:lnTo>
                      <a:pt x="300" y="153"/>
                    </a:lnTo>
                    <a:lnTo>
                      <a:pt x="302" y="158"/>
                    </a:lnTo>
                    <a:lnTo>
                      <a:pt x="302" y="163"/>
                    </a:lnTo>
                    <a:lnTo>
                      <a:pt x="299" y="177"/>
                    </a:lnTo>
                    <a:lnTo>
                      <a:pt x="292" y="193"/>
                    </a:lnTo>
                    <a:lnTo>
                      <a:pt x="284" y="209"/>
                    </a:lnTo>
                    <a:lnTo>
                      <a:pt x="275" y="225"/>
                    </a:lnTo>
                    <a:lnTo>
                      <a:pt x="265" y="240"/>
                    </a:lnTo>
                    <a:lnTo>
                      <a:pt x="256" y="252"/>
                    </a:lnTo>
                    <a:lnTo>
                      <a:pt x="248" y="259"/>
                    </a:lnTo>
                    <a:lnTo>
                      <a:pt x="248" y="259"/>
                    </a:lnTo>
                    <a:lnTo>
                      <a:pt x="244" y="248"/>
                    </a:lnTo>
                    <a:lnTo>
                      <a:pt x="243" y="230"/>
                    </a:lnTo>
                    <a:lnTo>
                      <a:pt x="243" y="205"/>
                    </a:lnTo>
                    <a:lnTo>
                      <a:pt x="243" y="205"/>
                    </a:lnTo>
                    <a:lnTo>
                      <a:pt x="238" y="174"/>
                    </a:lnTo>
                    <a:lnTo>
                      <a:pt x="238" y="174"/>
                    </a:lnTo>
                    <a:lnTo>
                      <a:pt x="238" y="173"/>
                    </a:lnTo>
                    <a:lnTo>
                      <a:pt x="232" y="149"/>
                    </a:lnTo>
                    <a:lnTo>
                      <a:pt x="232" y="149"/>
                    </a:lnTo>
                    <a:lnTo>
                      <a:pt x="230" y="144"/>
                    </a:lnTo>
                    <a:lnTo>
                      <a:pt x="209" y="121"/>
                    </a:lnTo>
                    <a:lnTo>
                      <a:pt x="209" y="121"/>
                    </a:lnTo>
                    <a:lnTo>
                      <a:pt x="206" y="118"/>
                    </a:lnTo>
                    <a:lnTo>
                      <a:pt x="206" y="118"/>
                    </a:lnTo>
                    <a:lnTo>
                      <a:pt x="182" y="109"/>
                    </a:lnTo>
                    <a:lnTo>
                      <a:pt x="163" y="102"/>
                    </a:lnTo>
                    <a:lnTo>
                      <a:pt x="145" y="98"/>
                    </a:lnTo>
                    <a:lnTo>
                      <a:pt x="145" y="98"/>
                    </a:lnTo>
                    <a:lnTo>
                      <a:pt x="144" y="96"/>
                    </a:lnTo>
                    <a:lnTo>
                      <a:pt x="141" y="91"/>
                    </a:lnTo>
                    <a:lnTo>
                      <a:pt x="141" y="91"/>
                    </a:lnTo>
                    <a:lnTo>
                      <a:pt x="142" y="86"/>
                    </a:lnTo>
                    <a:lnTo>
                      <a:pt x="144" y="78"/>
                    </a:lnTo>
                    <a:lnTo>
                      <a:pt x="149" y="74"/>
                    </a:lnTo>
                    <a:lnTo>
                      <a:pt x="153" y="69"/>
                    </a:lnTo>
                    <a:lnTo>
                      <a:pt x="153" y="69"/>
                    </a:lnTo>
                    <a:lnTo>
                      <a:pt x="160" y="67"/>
                    </a:lnTo>
                    <a:lnTo>
                      <a:pt x="165" y="67"/>
                    </a:lnTo>
                    <a:lnTo>
                      <a:pt x="165" y="67"/>
                    </a:lnTo>
                    <a:lnTo>
                      <a:pt x="171" y="67"/>
                    </a:lnTo>
                    <a:lnTo>
                      <a:pt x="174" y="67"/>
                    </a:lnTo>
                    <a:lnTo>
                      <a:pt x="177" y="64"/>
                    </a:lnTo>
                    <a:lnTo>
                      <a:pt x="177" y="64"/>
                    </a:lnTo>
                    <a:lnTo>
                      <a:pt x="181" y="59"/>
                    </a:lnTo>
                    <a:lnTo>
                      <a:pt x="182" y="54"/>
                    </a:lnTo>
                    <a:lnTo>
                      <a:pt x="182" y="35"/>
                    </a:lnTo>
                    <a:lnTo>
                      <a:pt x="182" y="35"/>
                    </a:lnTo>
                    <a:lnTo>
                      <a:pt x="181" y="26"/>
                    </a:lnTo>
                    <a:lnTo>
                      <a:pt x="177" y="19"/>
                    </a:lnTo>
                    <a:lnTo>
                      <a:pt x="174" y="13"/>
                    </a:lnTo>
                    <a:lnTo>
                      <a:pt x="169" y="6"/>
                    </a:lnTo>
                    <a:lnTo>
                      <a:pt x="169" y="6"/>
                    </a:lnTo>
                    <a:lnTo>
                      <a:pt x="165" y="5"/>
                    </a:lnTo>
                    <a:lnTo>
                      <a:pt x="160" y="2"/>
                    </a:lnTo>
                    <a:lnTo>
                      <a:pt x="150" y="0"/>
                    </a:lnTo>
                    <a:lnTo>
                      <a:pt x="141" y="0"/>
                    </a:lnTo>
                    <a:lnTo>
                      <a:pt x="131" y="2"/>
                    </a:lnTo>
                    <a:lnTo>
                      <a:pt x="131" y="2"/>
                    </a:lnTo>
                    <a:lnTo>
                      <a:pt x="123" y="2"/>
                    </a:lnTo>
                    <a:lnTo>
                      <a:pt x="123" y="2"/>
                    </a:lnTo>
                    <a:lnTo>
                      <a:pt x="117" y="3"/>
                    </a:lnTo>
                    <a:lnTo>
                      <a:pt x="110" y="5"/>
                    </a:lnTo>
                    <a:lnTo>
                      <a:pt x="105" y="10"/>
                    </a:lnTo>
                    <a:lnTo>
                      <a:pt x="101" y="14"/>
                    </a:lnTo>
                    <a:lnTo>
                      <a:pt x="99" y="22"/>
                    </a:lnTo>
                    <a:lnTo>
                      <a:pt x="96" y="30"/>
                    </a:lnTo>
                    <a:lnTo>
                      <a:pt x="89" y="54"/>
                    </a:lnTo>
                    <a:lnTo>
                      <a:pt x="89" y="61"/>
                    </a:lnTo>
                    <a:lnTo>
                      <a:pt x="89" y="61"/>
                    </a:lnTo>
                    <a:lnTo>
                      <a:pt x="88" y="64"/>
                    </a:lnTo>
                    <a:lnTo>
                      <a:pt x="88" y="64"/>
                    </a:lnTo>
                    <a:lnTo>
                      <a:pt x="86" y="61"/>
                    </a:lnTo>
                    <a:lnTo>
                      <a:pt x="86" y="61"/>
                    </a:lnTo>
                    <a:lnTo>
                      <a:pt x="83" y="45"/>
                    </a:lnTo>
                    <a:lnTo>
                      <a:pt x="81" y="19"/>
                    </a:lnTo>
                    <a:lnTo>
                      <a:pt x="81" y="19"/>
                    </a:lnTo>
                    <a:lnTo>
                      <a:pt x="81" y="16"/>
                    </a:lnTo>
                    <a:lnTo>
                      <a:pt x="80" y="14"/>
                    </a:lnTo>
                    <a:lnTo>
                      <a:pt x="77" y="11"/>
                    </a:lnTo>
                    <a:lnTo>
                      <a:pt x="73" y="11"/>
                    </a:lnTo>
                    <a:lnTo>
                      <a:pt x="73" y="11"/>
                    </a:lnTo>
                    <a:lnTo>
                      <a:pt x="70" y="11"/>
                    </a:lnTo>
                    <a:lnTo>
                      <a:pt x="69" y="11"/>
                    </a:lnTo>
                    <a:lnTo>
                      <a:pt x="66" y="13"/>
                    </a:lnTo>
                    <a:lnTo>
                      <a:pt x="64" y="16"/>
                    </a:lnTo>
                    <a:lnTo>
                      <a:pt x="48" y="43"/>
                    </a:lnTo>
                    <a:lnTo>
                      <a:pt x="48" y="43"/>
                    </a:lnTo>
                    <a:lnTo>
                      <a:pt x="46" y="45"/>
                    </a:lnTo>
                    <a:lnTo>
                      <a:pt x="46" y="45"/>
                    </a:lnTo>
                    <a:lnTo>
                      <a:pt x="43" y="50"/>
                    </a:lnTo>
                    <a:lnTo>
                      <a:pt x="35" y="54"/>
                    </a:lnTo>
                    <a:lnTo>
                      <a:pt x="24" y="59"/>
                    </a:lnTo>
                    <a:lnTo>
                      <a:pt x="24" y="59"/>
                    </a:lnTo>
                    <a:lnTo>
                      <a:pt x="19" y="61"/>
                    </a:lnTo>
                    <a:lnTo>
                      <a:pt x="19" y="61"/>
                    </a:lnTo>
                    <a:lnTo>
                      <a:pt x="18" y="54"/>
                    </a:lnTo>
                    <a:lnTo>
                      <a:pt x="21" y="43"/>
                    </a:lnTo>
                    <a:lnTo>
                      <a:pt x="24" y="30"/>
                    </a:lnTo>
                    <a:lnTo>
                      <a:pt x="29" y="16"/>
                    </a:lnTo>
                    <a:lnTo>
                      <a:pt x="29" y="16"/>
                    </a:lnTo>
                    <a:lnTo>
                      <a:pt x="30" y="13"/>
                    </a:lnTo>
                    <a:lnTo>
                      <a:pt x="29" y="8"/>
                    </a:lnTo>
                    <a:lnTo>
                      <a:pt x="27" y="5"/>
                    </a:lnTo>
                    <a:lnTo>
                      <a:pt x="24" y="3"/>
                    </a:lnTo>
                    <a:lnTo>
                      <a:pt x="24" y="3"/>
                    </a:lnTo>
                    <a:lnTo>
                      <a:pt x="21" y="3"/>
                    </a:lnTo>
                    <a:lnTo>
                      <a:pt x="18" y="3"/>
                    </a:lnTo>
                    <a:lnTo>
                      <a:pt x="14" y="5"/>
                    </a:lnTo>
                    <a:lnTo>
                      <a:pt x="11" y="8"/>
                    </a:lnTo>
                    <a:lnTo>
                      <a:pt x="11" y="8"/>
                    </a:lnTo>
                    <a:lnTo>
                      <a:pt x="6" y="22"/>
                    </a:lnTo>
                    <a:lnTo>
                      <a:pt x="2" y="42"/>
                    </a:lnTo>
                    <a:lnTo>
                      <a:pt x="0" y="51"/>
                    </a:lnTo>
                    <a:lnTo>
                      <a:pt x="0" y="59"/>
                    </a:lnTo>
                    <a:lnTo>
                      <a:pt x="2" y="67"/>
                    </a:lnTo>
                    <a:lnTo>
                      <a:pt x="5" y="74"/>
                    </a:lnTo>
                    <a:lnTo>
                      <a:pt x="5" y="74"/>
                    </a:lnTo>
                    <a:lnTo>
                      <a:pt x="10" y="77"/>
                    </a:lnTo>
                    <a:lnTo>
                      <a:pt x="14" y="78"/>
                    </a:lnTo>
                    <a:lnTo>
                      <a:pt x="21" y="80"/>
                    </a:lnTo>
                    <a:lnTo>
                      <a:pt x="30" y="77"/>
                    </a:lnTo>
                    <a:lnTo>
                      <a:pt x="30" y="77"/>
                    </a:lnTo>
                    <a:lnTo>
                      <a:pt x="46" y="70"/>
                    </a:lnTo>
                    <a:lnTo>
                      <a:pt x="56" y="62"/>
                    </a:lnTo>
                    <a:lnTo>
                      <a:pt x="62" y="56"/>
                    </a:lnTo>
                    <a:lnTo>
                      <a:pt x="66" y="51"/>
                    </a:lnTo>
                    <a:lnTo>
                      <a:pt x="66" y="51"/>
                    </a:lnTo>
                    <a:lnTo>
                      <a:pt x="66" y="51"/>
                    </a:lnTo>
                    <a:lnTo>
                      <a:pt x="67" y="62"/>
                    </a:lnTo>
                    <a:lnTo>
                      <a:pt x="69" y="69"/>
                    </a:lnTo>
                    <a:lnTo>
                      <a:pt x="69" y="69"/>
                    </a:lnTo>
                    <a:lnTo>
                      <a:pt x="72" y="74"/>
                    </a:lnTo>
                    <a:lnTo>
                      <a:pt x="77" y="78"/>
                    </a:lnTo>
                    <a:lnTo>
                      <a:pt x="83" y="83"/>
                    </a:lnTo>
                    <a:lnTo>
                      <a:pt x="88" y="85"/>
                    </a:lnTo>
                    <a:lnTo>
                      <a:pt x="93" y="85"/>
                    </a:lnTo>
                    <a:lnTo>
                      <a:pt x="93" y="85"/>
                    </a:lnTo>
                    <a:lnTo>
                      <a:pt x="97" y="82"/>
                    </a:lnTo>
                    <a:lnTo>
                      <a:pt x="102" y="78"/>
                    </a:lnTo>
                    <a:lnTo>
                      <a:pt x="105" y="74"/>
                    </a:lnTo>
                    <a:lnTo>
                      <a:pt x="107" y="66"/>
                    </a:lnTo>
                    <a:lnTo>
                      <a:pt x="109" y="58"/>
                    </a:lnTo>
                    <a:lnTo>
                      <a:pt x="109" y="58"/>
                    </a:lnTo>
                    <a:lnTo>
                      <a:pt x="113" y="38"/>
                    </a:lnTo>
                    <a:lnTo>
                      <a:pt x="117" y="26"/>
                    </a:lnTo>
                    <a:lnTo>
                      <a:pt x="120" y="22"/>
                    </a:lnTo>
                    <a:lnTo>
                      <a:pt x="123" y="21"/>
                    </a:lnTo>
                    <a:lnTo>
                      <a:pt x="123" y="21"/>
                    </a:lnTo>
                    <a:lnTo>
                      <a:pt x="134" y="19"/>
                    </a:lnTo>
                    <a:lnTo>
                      <a:pt x="134" y="19"/>
                    </a:lnTo>
                    <a:lnTo>
                      <a:pt x="147" y="19"/>
                    </a:lnTo>
                    <a:lnTo>
                      <a:pt x="153" y="19"/>
                    </a:lnTo>
                    <a:lnTo>
                      <a:pt x="157" y="22"/>
                    </a:lnTo>
                    <a:lnTo>
                      <a:pt x="157" y="22"/>
                    </a:lnTo>
                    <a:lnTo>
                      <a:pt x="161" y="27"/>
                    </a:lnTo>
                    <a:lnTo>
                      <a:pt x="163" y="37"/>
                    </a:lnTo>
                    <a:lnTo>
                      <a:pt x="163" y="37"/>
                    </a:lnTo>
                    <a:lnTo>
                      <a:pt x="163" y="48"/>
                    </a:lnTo>
                    <a:lnTo>
                      <a:pt x="163" y="48"/>
                    </a:lnTo>
                    <a:lnTo>
                      <a:pt x="155" y="48"/>
                    </a:lnTo>
                    <a:lnTo>
                      <a:pt x="145" y="51"/>
                    </a:lnTo>
                    <a:lnTo>
                      <a:pt x="145" y="51"/>
                    </a:lnTo>
                    <a:lnTo>
                      <a:pt x="139" y="56"/>
                    </a:lnTo>
                    <a:lnTo>
                      <a:pt x="134" y="59"/>
                    </a:lnTo>
                    <a:lnTo>
                      <a:pt x="129" y="66"/>
                    </a:lnTo>
                    <a:lnTo>
                      <a:pt x="126" y="70"/>
                    </a:lnTo>
                    <a:lnTo>
                      <a:pt x="123" y="83"/>
                    </a:lnTo>
                    <a:lnTo>
                      <a:pt x="123" y="94"/>
                    </a:lnTo>
                    <a:lnTo>
                      <a:pt x="123" y="94"/>
                    </a:lnTo>
                    <a:lnTo>
                      <a:pt x="125" y="102"/>
                    </a:lnTo>
                    <a:lnTo>
                      <a:pt x="128" y="109"/>
                    </a:lnTo>
                    <a:lnTo>
                      <a:pt x="134" y="113"/>
                    </a:lnTo>
                    <a:lnTo>
                      <a:pt x="141" y="117"/>
                    </a:lnTo>
                    <a:lnTo>
                      <a:pt x="141" y="117"/>
                    </a:lnTo>
                    <a:lnTo>
                      <a:pt x="155" y="120"/>
                    </a:lnTo>
                    <a:lnTo>
                      <a:pt x="171" y="126"/>
                    </a:lnTo>
                    <a:lnTo>
                      <a:pt x="196" y="136"/>
                    </a:lnTo>
                    <a:lnTo>
                      <a:pt x="214" y="155"/>
                    </a:lnTo>
                    <a:lnTo>
                      <a:pt x="220" y="177"/>
                    </a:lnTo>
                    <a:lnTo>
                      <a:pt x="220" y="177"/>
                    </a:lnTo>
                    <a:lnTo>
                      <a:pt x="224" y="205"/>
                    </a:lnTo>
                    <a:lnTo>
                      <a:pt x="224" y="230"/>
                    </a:lnTo>
                    <a:lnTo>
                      <a:pt x="224" y="230"/>
                    </a:lnTo>
                    <a:lnTo>
                      <a:pt x="224" y="241"/>
                    </a:lnTo>
                    <a:lnTo>
                      <a:pt x="227" y="256"/>
                    </a:lnTo>
                    <a:lnTo>
                      <a:pt x="228" y="262"/>
                    </a:lnTo>
                    <a:lnTo>
                      <a:pt x="232" y="268"/>
                    </a:lnTo>
                    <a:lnTo>
                      <a:pt x="235" y="273"/>
                    </a:lnTo>
                    <a:lnTo>
                      <a:pt x="240" y="278"/>
                    </a:lnTo>
                    <a:lnTo>
                      <a:pt x="240" y="278"/>
                    </a:lnTo>
                    <a:lnTo>
                      <a:pt x="243" y="278"/>
                    </a:lnTo>
                    <a:lnTo>
                      <a:pt x="248" y="280"/>
                    </a:lnTo>
                    <a:lnTo>
                      <a:pt x="248" y="280"/>
                    </a:lnTo>
                    <a:lnTo>
                      <a:pt x="252" y="278"/>
                    </a:lnTo>
                    <a:lnTo>
                      <a:pt x="257" y="276"/>
                    </a:lnTo>
                    <a:lnTo>
                      <a:pt x="257" y="276"/>
                    </a:lnTo>
                    <a:lnTo>
                      <a:pt x="265" y="268"/>
                    </a:lnTo>
                    <a:lnTo>
                      <a:pt x="276" y="256"/>
                    </a:lnTo>
                    <a:lnTo>
                      <a:pt x="288" y="240"/>
                    </a:lnTo>
                    <a:lnTo>
                      <a:pt x="300" y="220"/>
                    </a:lnTo>
                    <a:lnTo>
                      <a:pt x="310" y="200"/>
                    </a:lnTo>
                    <a:lnTo>
                      <a:pt x="316" y="181"/>
                    </a:lnTo>
                    <a:lnTo>
                      <a:pt x="319" y="171"/>
                    </a:lnTo>
                    <a:lnTo>
                      <a:pt x="321" y="161"/>
                    </a:lnTo>
                    <a:lnTo>
                      <a:pt x="319" y="153"/>
                    </a:lnTo>
                    <a:lnTo>
                      <a:pt x="318" y="147"/>
                    </a:lnTo>
                    <a:lnTo>
                      <a:pt x="318" y="147"/>
                    </a:lnTo>
                    <a:lnTo>
                      <a:pt x="313" y="133"/>
                    </a:lnTo>
                    <a:lnTo>
                      <a:pt x="313" y="125"/>
                    </a:lnTo>
                    <a:lnTo>
                      <a:pt x="313" y="121"/>
                    </a:lnTo>
                    <a:lnTo>
                      <a:pt x="315" y="120"/>
                    </a:lnTo>
                    <a:lnTo>
                      <a:pt x="323" y="115"/>
                    </a:lnTo>
                    <a:lnTo>
                      <a:pt x="323" y="115"/>
                    </a:lnTo>
                    <a:lnTo>
                      <a:pt x="339" y="104"/>
                    </a:lnTo>
                    <a:lnTo>
                      <a:pt x="345" y="99"/>
                    </a:lnTo>
                    <a:lnTo>
                      <a:pt x="350" y="93"/>
                    </a:lnTo>
                    <a:lnTo>
                      <a:pt x="355" y="88"/>
                    </a:lnTo>
                    <a:lnTo>
                      <a:pt x="356" y="82"/>
                    </a:lnTo>
                    <a:lnTo>
                      <a:pt x="358" y="75"/>
                    </a:lnTo>
                    <a:lnTo>
                      <a:pt x="359" y="69"/>
                    </a:lnTo>
                    <a:lnTo>
                      <a:pt x="359" y="69"/>
                    </a:lnTo>
                    <a:lnTo>
                      <a:pt x="358" y="66"/>
                    </a:lnTo>
                    <a:lnTo>
                      <a:pt x="356" y="62"/>
                    </a:lnTo>
                    <a:lnTo>
                      <a:pt x="353" y="61"/>
                    </a:lnTo>
                    <a:lnTo>
                      <a:pt x="348" y="61"/>
                    </a:lnTo>
                    <a:lnTo>
                      <a:pt x="348"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05" name="Freeform 54"/>
              <p:cNvSpPr>
                <a:spLocks/>
              </p:cNvSpPr>
              <p:nvPr/>
            </p:nvSpPr>
            <p:spPr bwMode="auto">
              <a:xfrm>
                <a:off x="1135063" y="1933575"/>
                <a:ext cx="88900" cy="117475"/>
              </a:xfrm>
              <a:custGeom>
                <a:avLst/>
                <a:gdLst>
                  <a:gd name="T0" fmla="*/ 82 w 112"/>
                  <a:gd name="T1" fmla="*/ 33 h 148"/>
                  <a:gd name="T2" fmla="*/ 63 w 112"/>
                  <a:gd name="T3" fmla="*/ 24 h 148"/>
                  <a:gd name="T4" fmla="*/ 53 w 112"/>
                  <a:gd name="T5" fmla="*/ 16 h 148"/>
                  <a:gd name="T6" fmla="*/ 45 w 112"/>
                  <a:gd name="T7" fmla="*/ 11 h 148"/>
                  <a:gd name="T8" fmla="*/ 34 w 112"/>
                  <a:gd name="T9" fmla="*/ 3 h 148"/>
                  <a:gd name="T10" fmla="*/ 28 w 112"/>
                  <a:gd name="T11" fmla="*/ 0 h 148"/>
                  <a:gd name="T12" fmla="*/ 20 w 112"/>
                  <a:gd name="T13" fmla="*/ 0 h 148"/>
                  <a:gd name="T14" fmla="*/ 16 w 112"/>
                  <a:gd name="T15" fmla="*/ 3 h 148"/>
                  <a:gd name="T16" fmla="*/ 10 w 112"/>
                  <a:gd name="T17" fmla="*/ 11 h 148"/>
                  <a:gd name="T18" fmla="*/ 5 w 112"/>
                  <a:gd name="T19" fmla="*/ 29 h 148"/>
                  <a:gd name="T20" fmla="*/ 0 w 112"/>
                  <a:gd name="T21" fmla="*/ 62 h 148"/>
                  <a:gd name="T22" fmla="*/ 0 w 112"/>
                  <a:gd name="T23" fmla="*/ 65 h 148"/>
                  <a:gd name="T24" fmla="*/ 5 w 112"/>
                  <a:gd name="T25" fmla="*/ 70 h 148"/>
                  <a:gd name="T26" fmla="*/ 8 w 112"/>
                  <a:gd name="T27" fmla="*/ 72 h 148"/>
                  <a:gd name="T28" fmla="*/ 15 w 112"/>
                  <a:gd name="T29" fmla="*/ 70 h 148"/>
                  <a:gd name="T30" fmla="*/ 20 w 112"/>
                  <a:gd name="T31" fmla="*/ 64 h 148"/>
                  <a:gd name="T32" fmla="*/ 23 w 112"/>
                  <a:gd name="T33" fmla="*/ 38 h 148"/>
                  <a:gd name="T34" fmla="*/ 26 w 112"/>
                  <a:gd name="T35" fmla="*/ 21 h 148"/>
                  <a:gd name="T36" fmla="*/ 36 w 112"/>
                  <a:gd name="T37" fmla="*/ 27 h 148"/>
                  <a:gd name="T38" fmla="*/ 50 w 112"/>
                  <a:gd name="T39" fmla="*/ 38 h 148"/>
                  <a:gd name="T40" fmla="*/ 55 w 112"/>
                  <a:gd name="T41" fmla="*/ 41 h 148"/>
                  <a:gd name="T42" fmla="*/ 76 w 112"/>
                  <a:gd name="T43" fmla="*/ 51 h 148"/>
                  <a:gd name="T44" fmla="*/ 92 w 112"/>
                  <a:gd name="T45" fmla="*/ 57 h 148"/>
                  <a:gd name="T46" fmla="*/ 90 w 112"/>
                  <a:gd name="T47" fmla="*/ 57 h 148"/>
                  <a:gd name="T48" fmla="*/ 71 w 112"/>
                  <a:gd name="T49" fmla="*/ 80 h 148"/>
                  <a:gd name="T50" fmla="*/ 66 w 112"/>
                  <a:gd name="T51" fmla="*/ 88 h 148"/>
                  <a:gd name="T52" fmla="*/ 47 w 112"/>
                  <a:gd name="T53" fmla="*/ 136 h 148"/>
                  <a:gd name="T54" fmla="*/ 47 w 112"/>
                  <a:gd name="T55" fmla="*/ 140 h 148"/>
                  <a:gd name="T56" fmla="*/ 50 w 112"/>
                  <a:gd name="T57" fmla="*/ 147 h 148"/>
                  <a:gd name="T58" fmla="*/ 53 w 112"/>
                  <a:gd name="T59" fmla="*/ 148 h 148"/>
                  <a:gd name="T60" fmla="*/ 56 w 112"/>
                  <a:gd name="T61" fmla="*/ 148 h 148"/>
                  <a:gd name="T62" fmla="*/ 64 w 112"/>
                  <a:gd name="T63" fmla="*/ 145 h 148"/>
                  <a:gd name="T64" fmla="*/ 64 w 112"/>
                  <a:gd name="T65" fmla="*/ 142 h 148"/>
                  <a:gd name="T66" fmla="*/ 82 w 112"/>
                  <a:gd name="T67" fmla="*/ 97 h 148"/>
                  <a:gd name="T68" fmla="*/ 87 w 112"/>
                  <a:gd name="T69" fmla="*/ 89 h 148"/>
                  <a:gd name="T70" fmla="*/ 103 w 112"/>
                  <a:gd name="T71" fmla="*/ 72 h 148"/>
                  <a:gd name="T72" fmla="*/ 106 w 112"/>
                  <a:gd name="T73" fmla="*/ 70 h 148"/>
                  <a:gd name="T74" fmla="*/ 112 w 112"/>
                  <a:gd name="T75" fmla="*/ 61 h 148"/>
                  <a:gd name="T76" fmla="*/ 112 w 112"/>
                  <a:gd name="T77" fmla="*/ 54 h 148"/>
                  <a:gd name="T78" fmla="*/ 111 w 112"/>
                  <a:gd name="T79" fmla="*/ 51 h 148"/>
                  <a:gd name="T80" fmla="*/ 101 w 112"/>
                  <a:gd name="T81" fmla="*/ 41 h 148"/>
                  <a:gd name="T82" fmla="*/ 82 w 112"/>
                  <a:gd name="T83"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148">
                    <a:moveTo>
                      <a:pt x="82" y="33"/>
                    </a:moveTo>
                    <a:lnTo>
                      <a:pt x="82" y="33"/>
                    </a:lnTo>
                    <a:lnTo>
                      <a:pt x="71" y="29"/>
                    </a:lnTo>
                    <a:lnTo>
                      <a:pt x="63" y="24"/>
                    </a:lnTo>
                    <a:lnTo>
                      <a:pt x="63" y="24"/>
                    </a:lnTo>
                    <a:lnTo>
                      <a:pt x="53" y="16"/>
                    </a:lnTo>
                    <a:lnTo>
                      <a:pt x="45" y="11"/>
                    </a:lnTo>
                    <a:lnTo>
                      <a:pt x="45" y="11"/>
                    </a:lnTo>
                    <a:lnTo>
                      <a:pt x="34" y="3"/>
                    </a:lnTo>
                    <a:lnTo>
                      <a:pt x="34" y="3"/>
                    </a:lnTo>
                    <a:lnTo>
                      <a:pt x="31" y="0"/>
                    </a:lnTo>
                    <a:lnTo>
                      <a:pt x="28" y="0"/>
                    </a:lnTo>
                    <a:lnTo>
                      <a:pt x="23" y="0"/>
                    </a:lnTo>
                    <a:lnTo>
                      <a:pt x="20" y="0"/>
                    </a:lnTo>
                    <a:lnTo>
                      <a:pt x="20" y="0"/>
                    </a:lnTo>
                    <a:lnTo>
                      <a:pt x="16" y="3"/>
                    </a:lnTo>
                    <a:lnTo>
                      <a:pt x="13" y="6"/>
                    </a:lnTo>
                    <a:lnTo>
                      <a:pt x="10" y="11"/>
                    </a:lnTo>
                    <a:lnTo>
                      <a:pt x="7" y="19"/>
                    </a:lnTo>
                    <a:lnTo>
                      <a:pt x="5" y="29"/>
                    </a:lnTo>
                    <a:lnTo>
                      <a:pt x="2" y="43"/>
                    </a:lnTo>
                    <a:lnTo>
                      <a:pt x="0" y="62"/>
                    </a:lnTo>
                    <a:lnTo>
                      <a:pt x="0" y="62"/>
                    </a:lnTo>
                    <a:lnTo>
                      <a:pt x="0" y="65"/>
                    </a:lnTo>
                    <a:lnTo>
                      <a:pt x="2" y="69"/>
                    </a:lnTo>
                    <a:lnTo>
                      <a:pt x="5" y="70"/>
                    </a:lnTo>
                    <a:lnTo>
                      <a:pt x="8" y="72"/>
                    </a:lnTo>
                    <a:lnTo>
                      <a:pt x="8" y="72"/>
                    </a:lnTo>
                    <a:lnTo>
                      <a:pt x="12" y="72"/>
                    </a:lnTo>
                    <a:lnTo>
                      <a:pt x="15" y="70"/>
                    </a:lnTo>
                    <a:lnTo>
                      <a:pt x="18" y="67"/>
                    </a:lnTo>
                    <a:lnTo>
                      <a:pt x="20" y="64"/>
                    </a:lnTo>
                    <a:lnTo>
                      <a:pt x="20" y="64"/>
                    </a:lnTo>
                    <a:lnTo>
                      <a:pt x="23" y="38"/>
                    </a:lnTo>
                    <a:lnTo>
                      <a:pt x="26" y="21"/>
                    </a:lnTo>
                    <a:lnTo>
                      <a:pt x="26" y="21"/>
                    </a:lnTo>
                    <a:lnTo>
                      <a:pt x="36" y="27"/>
                    </a:lnTo>
                    <a:lnTo>
                      <a:pt x="36" y="27"/>
                    </a:lnTo>
                    <a:lnTo>
                      <a:pt x="44" y="32"/>
                    </a:lnTo>
                    <a:lnTo>
                      <a:pt x="50" y="38"/>
                    </a:lnTo>
                    <a:lnTo>
                      <a:pt x="50" y="38"/>
                    </a:lnTo>
                    <a:lnTo>
                      <a:pt x="55" y="41"/>
                    </a:lnTo>
                    <a:lnTo>
                      <a:pt x="61" y="45"/>
                    </a:lnTo>
                    <a:lnTo>
                      <a:pt x="76" y="51"/>
                    </a:lnTo>
                    <a:lnTo>
                      <a:pt x="76" y="51"/>
                    </a:lnTo>
                    <a:lnTo>
                      <a:pt x="92" y="57"/>
                    </a:lnTo>
                    <a:lnTo>
                      <a:pt x="90" y="57"/>
                    </a:lnTo>
                    <a:lnTo>
                      <a:pt x="90" y="57"/>
                    </a:lnTo>
                    <a:lnTo>
                      <a:pt x="76" y="72"/>
                    </a:lnTo>
                    <a:lnTo>
                      <a:pt x="71" y="80"/>
                    </a:lnTo>
                    <a:lnTo>
                      <a:pt x="66" y="88"/>
                    </a:lnTo>
                    <a:lnTo>
                      <a:pt x="66" y="88"/>
                    </a:lnTo>
                    <a:lnTo>
                      <a:pt x="53" y="116"/>
                    </a:lnTo>
                    <a:lnTo>
                      <a:pt x="47" y="136"/>
                    </a:lnTo>
                    <a:lnTo>
                      <a:pt x="47" y="136"/>
                    </a:lnTo>
                    <a:lnTo>
                      <a:pt x="47" y="140"/>
                    </a:lnTo>
                    <a:lnTo>
                      <a:pt x="48" y="144"/>
                    </a:lnTo>
                    <a:lnTo>
                      <a:pt x="50" y="147"/>
                    </a:lnTo>
                    <a:lnTo>
                      <a:pt x="53" y="148"/>
                    </a:lnTo>
                    <a:lnTo>
                      <a:pt x="53" y="148"/>
                    </a:lnTo>
                    <a:lnTo>
                      <a:pt x="56" y="148"/>
                    </a:lnTo>
                    <a:lnTo>
                      <a:pt x="56" y="148"/>
                    </a:lnTo>
                    <a:lnTo>
                      <a:pt x="61" y="147"/>
                    </a:lnTo>
                    <a:lnTo>
                      <a:pt x="64" y="145"/>
                    </a:lnTo>
                    <a:lnTo>
                      <a:pt x="64" y="142"/>
                    </a:lnTo>
                    <a:lnTo>
                      <a:pt x="64" y="142"/>
                    </a:lnTo>
                    <a:lnTo>
                      <a:pt x="71" y="124"/>
                    </a:lnTo>
                    <a:lnTo>
                      <a:pt x="82" y="97"/>
                    </a:lnTo>
                    <a:lnTo>
                      <a:pt x="82" y="97"/>
                    </a:lnTo>
                    <a:lnTo>
                      <a:pt x="87" y="89"/>
                    </a:lnTo>
                    <a:lnTo>
                      <a:pt x="90" y="84"/>
                    </a:lnTo>
                    <a:lnTo>
                      <a:pt x="103" y="72"/>
                    </a:lnTo>
                    <a:lnTo>
                      <a:pt x="106" y="70"/>
                    </a:lnTo>
                    <a:lnTo>
                      <a:pt x="106" y="70"/>
                    </a:lnTo>
                    <a:lnTo>
                      <a:pt x="109" y="65"/>
                    </a:lnTo>
                    <a:lnTo>
                      <a:pt x="112" y="61"/>
                    </a:lnTo>
                    <a:lnTo>
                      <a:pt x="112" y="57"/>
                    </a:lnTo>
                    <a:lnTo>
                      <a:pt x="112" y="54"/>
                    </a:lnTo>
                    <a:lnTo>
                      <a:pt x="112" y="54"/>
                    </a:lnTo>
                    <a:lnTo>
                      <a:pt x="111" y="51"/>
                    </a:lnTo>
                    <a:lnTo>
                      <a:pt x="109" y="48"/>
                    </a:lnTo>
                    <a:lnTo>
                      <a:pt x="101" y="41"/>
                    </a:lnTo>
                    <a:lnTo>
                      <a:pt x="93" y="37"/>
                    </a:lnTo>
                    <a:lnTo>
                      <a:pt x="82" y="33"/>
                    </a:lnTo>
                    <a:lnTo>
                      <a:pt x="8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304" name="Group 303"/>
            <p:cNvGrpSpPr/>
            <p:nvPr/>
          </p:nvGrpSpPr>
          <p:grpSpPr>
            <a:xfrm>
              <a:off x="8408191" y="4288396"/>
              <a:ext cx="118780" cy="150549"/>
              <a:chOff x="3040063" y="2546350"/>
              <a:chExt cx="300038" cy="374650"/>
            </a:xfrm>
            <a:solidFill>
              <a:schemeClr val="bg1"/>
            </a:solidFill>
          </p:grpSpPr>
          <p:sp>
            <p:nvSpPr>
              <p:cNvPr id="398" name="Freeform 64"/>
              <p:cNvSpPr>
                <a:spLocks/>
              </p:cNvSpPr>
              <p:nvPr/>
            </p:nvSpPr>
            <p:spPr bwMode="auto">
              <a:xfrm>
                <a:off x="3100388" y="2822575"/>
                <a:ext cx="174625" cy="15875"/>
              </a:xfrm>
              <a:custGeom>
                <a:avLst/>
                <a:gdLst>
                  <a:gd name="T0" fmla="*/ 211 w 221"/>
                  <a:gd name="T1" fmla="*/ 0 h 19"/>
                  <a:gd name="T2" fmla="*/ 10 w 221"/>
                  <a:gd name="T3" fmla="*/ 0 h 19"/>
                  <a:gd name="T4" fmla="*/ 10 w 221"/>
                  <a:gd name="T5" fmla="*/ 0 h 19"/>
                  <a:gd name="T6" fmla="*/ 5 w 221"/>
                  <a:gd name="T7" fmla="*/ 2 h 19"/>
                  <a:gd name="T8" fmla="*/ 2 w 221"/>
                  <a:gd name="T9" fmla="*/ 3 h 19"/>
                  <a:gd name="T10" fmla="*/ 0 w 221"/>
                  <a:gd name="T11" fmla="*/ 6 h 19"/>
                  <a:gd name="T12" fmla="*/ 0 w 221"/>
                  <a:gd name="T13" fmla="*/ 10 h 19"/>
                  <a:gd name="T14" fmla="*/ 0 w 221"/>
                  <a:gd name="T15" fmla="*/ 10 h 19"/>
                  <a:gd name="T16" fmla="*/ 0 w 221"/>
                  <a:gd name="T17" fmla="*/ 13 h 19"/>
                  <a:gd name="T18" fmla="*/ 2 w 221"/>
                  <a:gd name="T19" fmla="*/ 16 h 19"/>
                  <a:gd name="T20" fmla="*/ 5 w 221"/>
                  <a:gd name="T21" fmla="*/ 18 h 19"/>
                  <a:gd name="T22" fmla="*/ 10 w 221"/>
                  <a:gd name="T23" fmla="*/ 19 h 19"/>
                  <a:gd name="T24" fmla="*/ 211 w 221"/>
                  <a:gd name="T25" fmla="*/ 19 h 19"/>
                  <a:gd name="T26" fmla="*/ 211 w 221"/>
                  <a:gd name="T27" fmla="*/ 19 h 19"/>
                  <a:gd name="T28" fmla="*/ 216 w 221"/>
                  <a:gd name="T29" fmla="*/ 18 h 19"/>
                  <a:gd name="T30" fmla="*/ 219 w 221"/>
                  <a:gd name="T31" fmla="*/ 16 h 19"/>
                  <a:gd name="T32" fmla="*/ 221 w 221"/>
                  <a:gd name="T33" fmla="*/ 13 h 19"/>
                  <a:gd name="T34" fmla="*/ 221 w 221"/>
                  <a:gd name="T35" fmla="*/ 10 h 19"/>
                  <a:gd name="T36" fmla="*/ 221 w 221"/>
                  <a:gd name="T37" fmla="*/ 10 h 19"/>
                  <a:gd name="T38" fmla="*/ 221 w 221"/>
                  <a:gd name="T39" fmla="*/ 6 h 19"/>
                  <a:gd name="T40" fmla="*/ 219 w 221"/>
                  <a:gd name="T41" fmla="*/ 3 h 19"/>
                  <a:gd name="T42" fmla="*/ 216 w 221"/>
                  <a:gd name="T43" fmla="*/ 2 h 19"/>
                  <a:gd name="T44" fmla="*/ 211 w 221"/>
                  <a:gd name="T45" fmla="*/ 0 h 19"/>
                  <a:gd name="T46" fmla="*/ 211 w 221"/>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9">
                    <a:moveTo>
                      <a:pt x="211" y="0"/>
                    </a:moveTo>
                    <a:lnTo>
                      <a:pt x="10" y="0"/>
                    </a:lnTo>
                    <a:lnTo>
                      <a:pt x="10" y="0"/>
                    </a:lnTo>
                    <a:lnTo>
                      <a:pt x="5" y="2"/>
                    </a:lnTo>
                    <a:lnTo>
                      <a:pt x="2" y="3"/>
                    </a:lnTo>
                    <a:lnTo>
                      <a:pt x="0" y="6"/>
                    </a:lnTo>
                    <a:lnTo>
                      <a:pt x="0" y="10"/>
                    </a:lnTo>
                    <a:lnTo>
                      <a:pt x="0" y="10"/>
                    </a:lnTo>
                    <a:lnTo>
                      <a:pt x="0" y="13"/>
                    </a:lnTo>
                    <a:lnTo>
                      <a:pt x="2" y="16"/>
                    </a:lnTo>
                    <a:lnTo>
                      <a:pt x="5" y="18"/>
                    </a:lnTo>
                    <a:lnTo>
                      <a:pt x="10" y="19"/>
                    </a:lnTo>
                    <a:lnTo>
                      <a:pt x="211" y="19"/>
                    </a:lnTo>
                    <a:lnTo>
                      <a:pt x="211" y="19"/>
                    </a:lnTo>
                    <a:lnTo>
                      <a:pt x="216" y="18"/>
                    </a:lnTo>
                    <a:lnTo>
                      <a:pt x="219" y="16"/>
                    </a:lnTo>
                    <a:lnTo>
                      <a:pt x="221" y="13"/>
                    </a:lnTo>
                    <a:lnTo>
                      <a:pt x="221" y="10"/>
                    </a:lnTo>
                    <a:lnTo>
                      <a:pt x="221" y="10"/>
                    </a:lnTo>
                    <a:lnTo>
                      <a:pt x="221" y="6"/>
                    </a:lnTo>
                    <a:lnTo>
                      <a:pt x="219" y="3"/>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99" name="Freeform 65"/>
              <p:cNvSpPr>
                <a:spLocks/>
              </p:cNvSpPr>
              <p:nvPr/>
            </p:nvSpPr>
            <p:spPr bwMode="auto">
              <a:xfrm>
                <a:off x="3100388" y="2771775"/>
                <a:ext cx="174625" cy="14288"/>
              </a:xfrm>
              <a:custGeom>
                <a:avLst/>
                <a:gdLst>
                  <a:gd name="T0" fmla="*/ 211 w 221"/>
                  <a:gd name="T1" fmla="*/ 0 h 17"/>
                  <a:gd name="T2" fmla="*/ 10 w 221"/>
                  <a:gd name="T3" fmla="*/ 0 h 17"/>
                  <a:gd name="T4" fmla="*/ 10 w 221"/>
                  <a:gd name="T5" fmla="*/ 0 h 17"/>
                  <a:gd name="T6" fmla="*/ 5 w 221"/>
                  <a:gd name="T7" fmla="*/ 0 h 17"/>
                  <a:gd name="T8" fmla="*/ 2 w 221"/>
                  <a:gd name="T9" fmla="*/ 1 h 17"/>
                  <a:gd name="T10" fmla="*/ 0 w 221"/>
                  <a:gd name="T11" fmla="*/ 4 h 17"/>
                  <a:gd name="T12" fmla="*/ 0 w 221"/>
                  <a:gd name="T13" fmla="*/ 9 h 17"/>
                  <a:gd name="T14" fmla="*/ 0 w 221"/>
                  <a:gd name="T15" fmla="*/ 9 h 17"/>
                  <a:gd name="T16" fmla="*/ 0 w 221"/>
                  <a:gd name="T17" fmla="*/ 12 h 17"/>
                  <a:gd name="T18" fmla="*/ 2 w 221"/>
                  <a:gd name="T19" fmla="*/ 15 h 17"/>
                  <a:gd name="T20" fmla="*/ 5 w 221"/>
                  <a:gd name="T21" fmla="*/ 17 h 17"/>
                  <a:gd name="T22" fmla="*/ 10 w 221"/>
                  <a:gd name="T23" fmla="*/ 17 h 17"/>
                  <a:gd name="T24" fmla="*/ 211 w 221"/>
                  <a:gd name="T25" fmla="*/ 17 h 17"/>
                  <a:gd name="T26" fmla="*/ 211 w 221"/>
                  <a:gd name="T27" fmla="*/ 17 h 17"/>
                  <a:gd name="T28" fmla="*/ 216 w 221"/>
                  <a:gd name="T29" fmla="*/ 17 h 17"/>
                  <a:gd name="T30" fmla="*/ 219 w 221"/>
                  <a:gd name="T31" fmla="*/ 15 h 17"/>
                  <a:gd name="T32" fmla="*/ 221 w 221"/>
                  <a:gd name="T33" fmla="*/ 12 h 17"/>
                  <a:gd name="T34" fmla="*/ 221 w 221"/>
                  <a:gd name="T35" fmla="*/ 9 h 17"/>
                  <a:gd name="T36" fmla="*/ 221 w 221"/>
                  <a:gd name="T37" fmla="*/ 9 h 17"/>
                  <a:gd name="T38" fmla="*/ 221 w 221"/>
                  <a:gd name="T39" fmla="*/ 4 h 17"/>
                  <a:gd name="T40" fmla="*/ 219 w 221"/>
                  <a:gd name="T41" fmla="*/ 1 h 17"/>
                  <a:gd name="T42" fmla="*/ 216 w 221"/>
                  <a:gd name="T43" fmla="*/ 0 h 17"/>
                  <a:gd name="T44" fmla="*/ 211 w 221"/>
                  <a:gd name="T45" fmla="*/ 0 h 17"/>
                  <a:gd name="T46" fmla="*/ 211 w 22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7">
                    <a:moveTo>
                      <a:pt x="211" y="0"/>
                    </a:moveTo>
                    <a:lnTo>
                      <a:pt x="10" y="0"/>
                    </a:lnTo>
                    <a:lnTo>
                      <a:pt x="10" y="0"/>
                    </a:lnTo>
                    <a:lnTo>
                      <a:pt x="5" y="0"/>
                    </a:lnTo>
                    <a:lnTo>
                      <a:pt x="2" y="1"/>
                    </a:lnTo>
                    <a:lnTo>
                      <a:pt x="0" y="4"/>
                    </a:lnTo>
                    <a:lnTo>
                      <a:pt x="0" y="9"/>
                    </a:lnTo>
                    <a:lnTo>
                      <a:pt x="0" y="9"/>
                    </a:lnTo>
                    <a:lnTo>
                      <a:pt x="0" y="12"/>
                    </a:lnTo>
                    <a:lnTo>
                      <a:pt x="2" y="15"/>
                    </a:lnTo>
                    <a:lnTo>
                      <a:pt x="5" y="17"/>
                    </a:lnTo>
                    <a:lnTo>
                      <a:pt x="10" y="17"/>
                    </a:lnTo>
                    <a:lnTo>
                      <a:pt x="211" y="17"/>
                    </a:lnTo>
                    <a:lnTo>
                      <a:pt x="211" y="17"/>
                    </a:lnTo>
                    <a:lnTo>
                      <a:pt x="216" y="17"/>
                    </a:lnTo>
                    <a:lnTo>
                      <a:pt x="219" y="15"/>
                    </a:lnTo>
                    <a:lnTo>
                      <a:pt x="221" y="12"/>
                    </a:lnTo>
                    <a:lnTo>
                      <a:pt x="221" y="9"/>
                    </a:lnTo>
                    <a:lnTo>
                      <a:pt x="221" y="9"/>
                    </a:lnTo>
                    <a:lnTo>
                      <a:pt x="221" y="4"/>
                    </a:lnTo>
                    <a:lnTo>
                      <a:pt x="219" y="1"/>
                    </a:lnTo>
                    <a:lnTo>
                      <a:pt x="216" y="0"/>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00" name="Freeform 66"/>
              <p:cNvSpPr>
                <a:spLocks/>
              </p:cNvSpPr>
              <p:nvPr/>
            </p:nvSpPr>
            <p:spPr bwMode="auto">
              <a:xfrm>
                <a:off x="3100388" y="2717800"/>
                <a:ext cx="174625" cy="15875"/>
              </a:xfrm>
              <a:custGeom>
                <a:avLst/>
                <a:gdLst>
                  <a:gd name="T0" fmla="*/ 211 w 221"/>
                  <a:gd name="T1" fmla="*/ 0 h 20"/>
                  <a:gd name="T2" fmla="*/ 10 w 221"/>
                  <a:gd name="T3" fmla="*/ 0 h 20"/>
                  <a:gd name="T4" fmla="*/ 10 w 221"/>
                  <a:gd name="T5" fmla="*/ 0 h 20"/>
                  <a:gd name="T6" fmla="*/ 5 w 221"/>
                  <a:gd name="T7" fmla="*/ 2 h 20"/>
                  <a:gd name="T8" fmla="*/ 2 w 221"/>
                  <a:gd name="T9" fmla="*/ 4 h 20"/>
                  <a:gd name="T10" fmla="*/ 0 w 221"/>
                  <a:gd name="T11" fmla="*/ 7 h 20"/>
                  <a:gd name="T12" fmla="*/ 0 w 221"/>
                  <a:gd name="T13" fmla="*/ 10 h 20"/>
                  <a:gd name="T14" fmla="*/ 0 w 221"/>
                  <a:gd name="T15" fmla="*/ 10 h 20"/>
                  <a:gd name="T16" fmla="*/ 0 w 221"/>
                  <a:gd name="T17" fmla="*/ 13 h 20"/>
                  <a:gd name="T18" fmla="*/ 2 w 221"/>
                  <a:gd name="T19" fmla="*/ 16 h 20"/>
                  <a:gd name="T20" fmla="*/ 5 w 221"/>
                  <a:gd name="T21" fmla="*/ 20 h 20"/>
                  <a:gd name="T22" fmla="*/ 10 w 221"/>
                  <a:gd name="T23" fmla="*/ 20 h 20"/>
                  <a:gd name="T24" fmla="*/ 211 w 221"/>
                  <a:gd name="T25" fmla="*/ 20 h 20"/>
                  <a:gd name="T26" fmla="*/ 211 w 221"/>
                  <a:gd name="T27" fmla="*/ 20 h 20"/>
                  <a:gd name="T28" fmla="*/ 216 w 221"/>
                  <a:gd name="T29" fmla="*/ 20 h 20"/>
                  <a:gd name="T30" fmla="*/ 219 w 221"/>
                  <a:gd name="T31" fmla="*/ 16 h 20"/>
                  <a:gd name="T32" fmla="*/ 221 w 221"/>
                  <a:gd name="T33" fmla="*/ 13 h 20"/>
                  <a:gd name="T34" fmla="*/ 221 w 221"/>
                  <a:gd name="T35" fmla="*/ 10 h 20"/>
                  <a:gd name="T36" fmla="*/ 221 w 221"/>
                  <a:gd name="T37" fmla="*/ 10 h 20"/>
                  <a:gd name="T38" fmla="*/ 221 w 221"/>
                  <a:gd name="T39" fmla="*/ 7 h 20"/>
                  <a:gd name="T40" fmla="*/ 219 w 221"/>
                  <a:gd name="T41" fmla="*/ 4 h 20"/>
                  <a:gd name="T42" fmla="*/ 216 w 221"/>
                  <a:gd name="T43" fmla="*/ 2 h 20"/>
                  <a:gd name="T44" fmla="*/ 211 w 221"/>
                  <a:gd name="T45" fmla="*/ 0 h 20"/>
                  <a:gd name="T46" fmla="*/ 211 w 221"/>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20">
                    <a:moveTo>
                      <a:pt x="211" y="0"/>
                    </a:moveTo>
                    <a:lnTo>
                      <a:pt x="10" y="0"/>
                    </a:lnTo>
                    <a:lnTo>
                      <a:pt x="10" y="0"/>
                    </a:lnTo>
                    <a:lnTo>
                      <a:pt x="5" y="2"/>
                    </a:lnTo>
                    <a:lnTo>
                      <a:pt x="2" y="4"/>
                    </a:lnTo>
                    <a:lnTo>
                      <a:pt x="0" y="7"/>
                    </a:lnTo>
                    <a:lnTo>
                      <a:pt x="0" y="10"/>
                    </a:lnTo>
                    <a:lnTo>
                      <a:pt x="0" y="10"/>
                    </a:lnTo>
                    <a:lnTo>
                      <a:pt x="0" y="13"/>
                    </a:lnTo>
                    <a:lnTo>
                      <a:pt x="2" y="16"/>
                    </a:lnTo>
                    <a:lnTo>
                      <a:pt x="5" y="20"/>
                    </a:lnTo>
                    <a:lnTo>
                      <a:pt x="10" y="20"/>
                    </a:lnTo>
                    <a:lnTo>
                      <a:pt x="211" y="20"/>
                    </a:lnTo>
                    <a:lnTo>
                      <a:pt x="211" y="20"/>
                    </a:lnTo>
                    <a:lnTo>
                      <a:pt x="216" y="20"/>
                    </a:lnTo>
                    <a:lnTo>
                      <a:pt x="219" y="16"/>
                    </a:lnTo>
                    <a:lnTo>
                      <a:pt x="221" y="13"/>
                    </a:lnTo>
                    <a:lnTo>
                      <a:pt x="221" y="10"/>
                    </a:lnTo>
                    <a:lnTo>
                      <a:pt x="221" y="10"/>
                    </a:lnTo>
                    <a:lnTo>
                      <a:pt x="221" y="7"/>
                    </a:lnTo>
                    <a:lnTo>
                      <a:pt x="219" y="4"/>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01" name="Freeform 67"/>
              <p:cNvSpPr>
                <a:spLocks/>
              </p:cNvSpPr>
              <p:nvPr/>
            </p:nvSpPr>
            <p:spPr bwMode="auto">
              <a:xfrm>
                <a:off x="3100388" y="2665413"/>
                <a:ext cx="87313" cy="14288"/>
              </a:xfrm>
              <a:custGeom>
                <a:avLst/>
                <a:gdLst>
                  <a:gd name="T0" fmla="*/ 10 w 110"/>
                  <a:gd name="T1" fmla="*/ 18 h 18"/>
                  <a:gd name="T2" fmla="*/ 101 w 110"/>
                  <a:gd name="T3" fmla="*/ 18 h 18"/>
                  <a:gd name="T4" fmla="*/ 101 w 110"/>
                  <a:gd name="T5" fmla="*/ 18 h 18"/>
                  <a:gd name="T6" fmla="*/ 104 w 110"/>
                  <a:gd name="T7" fmla="*/ 18 h 18"/>
                  <a:gd name="T8" fmla="*/ 107 w 110"/>
                  <a:gd name="T9" fmla="*/ 16 h 18"/>
                  <a:gd name="T10" fmla="*/ 109 w 110"/>
                  <a:gd name="T11" fmla="*/ 13 h 18"/>
                  <a:gd name="T12" fmla="*/ 110 w 110"/>
                  <a:gd name="T13" fmla="*/ 10 h 18"/>
                  <a:gd name="T14" fmla="*/ 110 w 110"/>
                  <a:gd name="T15" fmla="*/ 10 h 18"/>
                  <a:gd name="T16" fmla="*/ 109 w 110"/>
                  <a:gd name="T17" fmla="*/ 5 h 18"/>
                  <a:gd name="T18" fmla="*/ 107 w 110"/>
                  <a:gd name="T19" fmla="*/ 2 h 18"/>
                  <a:gd name="T20" fmla="*/ 104 w 110"/>
                  <a:gd name="T21" fmla="*/ 0 h 18"/>
                  <a:gd name="T22" fmla="*/ 101 w 110"/>
                  <a:gd name="T23" fmla="*/ 0 h 18"/>
                  <a:gd name="T24" fmla="*/ 10 w 110"/>
                  <a:gd name="T25" fmla="*/ 0 h 18"/>
                  <a:gd name="T26" fmla="*/ 10 w 110"/>
                  <a:gd name="T27" fmla="*/ 0 h 18"/>
                  <a:gd name="T28" fmla="*/ 5 w 110"/>
                  <a:gd name="T29" fmla="*/ 0 h 18"/>
                  <a:gd name="T30" fmla="*/ 2 w 110"/>
                  <a:gd name="T31" fmla="*/ 2 h 18"/>
                  <a:gd name="T32" fmla="*/ 0 w 110"/>
                  <a:gd name="T33" fmla="*/ 5 h 18"/>
                  <a:gd name="T34" fmla="*/ 0 w 110"/>
                  <a:gd name="T35" fmla="*/ 10 h 18"/>
                  <a:gd name="T36" fmla="*/ 0 w 110"/>
                  <a:gd name="T37" fmla="*/ 10 h 18"/>
                  <a:gd name="T38" fmla="*/ 0 w 110"/>
                  <a:gd name="T39" fmla="*/ 13 h 18"/>
                  <a:gd name="T40" fmla="*/ 2 w 110"/>
                  <a:gd name="T41" fmla="*/ 16 h 18"/>
                  <a:gd name="T42" fmla="*/ 5 w 110"/>
                  <a:gd name="T43" fmla="*/ 18 h 18"/>
                  <a:gd name="T44" fmla="*/ 10 w 110"/>
                  <a:gd name="T45" fmla="*/ 18 h 18"/>
                  <a:gd name="T46" fmla="*/ 10 w 110"/>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8">
                    <a:moveTo>
                      <a:pt x="10" y="18"/>
                    </a:moveTo>
                    <a:lnTo>
                      <a:pt x="101" y="18"/>
                    </a:lnTo>
                    <a:lnTo>
                      <a:pt x="101" y="18"/>
                    </a:lnTo>
                    <a:lnTo>
                      <a:pt x="104" y="18"/>
                    </a:lnTo>
                    <a:lnTo>
                      <a:pt x="107" y="16"/>
                    </a:lnTo>
                    <a:lnTo>
                      <a:pt x="109" y="13"/>
                    </a:lnTo>
                    <a:lnTo>
                      <a:pt x="110" y="10"/>
                    </a:lnTo>
                    <a:lnTo>
                      <a:pt x="110" y="10"/>
                    </a:lnTo>
                    <a:lnTo>
                      <a:pt x="109" y="5"/>
                    </a:lnTo>
                    <a:lnTo>
                      <a:pt x="107" y="2"/>
                    </a:lnTo>
                    <a:lnTo>
                      <a:pt x="104" y="0"/>
                    </a:lnTo>
                    <a:lnTo>
                      <a:pt x="101" y="0"/>
                    </a:lnTo>
                    <a:lnTo>
                      <a:pt x="10" y="0"/>
                    </a:lnTo>
                    <a:lnTo>
                      <a:pt x="10" y="0"/>
                    </a:lnTo>
                    <a:lnTo>
                      <a:pt x="5" y="0"/>
                    </a:lnTo>
                    <a:lnTo>
                      <a:pt x="2" y="2"/>
                    </a:lnTo>
                    <a:lnTo>
                      <a:pt x="0" y="5"/>
                    </a:lnTo>
                    <a:lnTo>
                      <a:pt x="0" y="10"/>
                    </a:lnTo>
                    <a:lnTo>
                      <a:pt x="0" y="10"/>
                    </a:lnTo>
                    <a:lnTo>
                      <a:pt x="0" y="13"/>
                    </a:lnTo>
                    <a:lnTo>
                      <a:pt x="2" y="16"/>
                    </a:lnTo>
                    <a:lnTo>
                      <a:pt x="5" y="18"/>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02" name="Freeform 68"/>
              <p:cNvSpPr>
                <a:spLocks noEditPoints="1"/>
              </p:cNvSpPr>
              <p:nvPr/>
            </p:nvSpPr>
            <p:spPr bwMode="auto">
              <a:xfrm>
                <a:off x="3040063" y="2546350"/>
                <a:ext cx="300038" cy="374650"/>
              </a:xfrm>
              <a:custGeom>
                <a:avLst/>
                <a:gdLst>
                  <a:gd name="T0" fmla="*/ 304 w 377"/>
                  <a:gd name="T1" fmla="*/ 8 h 471"/>
                  <a:gd name="T2" fmla="*/ 300 w 377"/>
                  <a:gd name="T3" fmla="*/ 5 h 471"/>
                  <a:gd name="T4" fmla="*/ 291 w 377"/>
                  <a:gd name="T5" fmla="*/ 0 h 471"/>
                  <a:gd name="T6" fmla="*/ 286 w 377"/>
                  <a:gd name="T7" fmla="*/ 0 h 471"/>
                  <a:gd name="T8" fmla="*/ 26 w 377"/>
                  <a:gd name="T9" fmla="*/ 0 h 471"/>
                  <a:gd name="T10" fmla="*/ 16 w 377"/>
                  <a:gd name="T11" fmla="*/ 1 h 471"/>
                  <a:gd name="T12" fmla="*/ 2 w 377"/>
                  <a:gd name="T13" fmla="*/ 16 h 471"/>
                  <a:gd name="T14" fmla="*/ 0 w 377"/>
                  <a:gd name="T15" fmla="*/ 25 h 471"/>
                  <a:gd name="T16" fmla="*/ 0 w 377"/>
                  <a:gd name="T17" fmla="*/ 445 h 471"/>
                  <a:gd name="T18" fmla="*/ 2 w 377"/>
                  <a:gd name="T19" fmla="*/ 455 h 471"/>
                  <a:gd name="T20" fmla="*/ 16 w 377"/>
                  <a:gd name="T21" fmla="*/ 469 h 471"/>
                  <a:gd name="T22" fmla="*/ 26 w 377"/>
                  <a:gd name="T23" fmla="*/ 471 h 471"/>
                  <a:gd name="T24" fmla="*/ 353 w 377"/>
                  <a:gd name="T25" fmla="*/ 471 h 471"/>
                  <a:gd name="T26" fmla="*/ 363 w 377"/>
                  <a:gd name="T27" fmla="*/ 469 h 471"/>
                  <a:gd name="T28" fmla="*/ 376 w 377"/>
                  <a:gd name="T29" fmla="*/ 455 h 471"/>
                  <a:gd name="T30" fmla="*/ 377 w 377"/>
                  <a:gd name="T31" fmla="*/ 445 h 471"/>
                  <a:gd name="T32" fmla="*/ 377 w 377"/>
                  <a:gd name="T33" fmla="*/ 91 h 471"/>
                  <a:gd name="T34" fmla="*/ 376 w 377"/>
                  <a:gd name="T35" fmla="*/ 80 h 471"/>
                  <a:gd name="T36" fmla="*/ 371 w 377"/>
                  <a:gd name="T37" fmla="*/ 72 h 471"/>
                  <a:gd name="T38" fmla="*/ 352 w 377"/>
                  <a:gd name="T39" fmla="*/ 81 h 471"/>
                  <a:gd name="T40" fmla="*/ 296 w 377"/>
                  <a:gd name="T41" fmla="*/ 25 h 471"/>
                  <a:gd name="T42" fmla="*/ 353 w 377"/>
                  <a:gd name="T43" fmla="*/ 452 h 471"/>
                  <a:gd name="T44" fmla="*/ 26 w 377"/>
                  <a:gd name="T45" fmla="*/ 452 h 471"/>
                  <a:gd name="T46" fmla="*/ 21 w 377"/>
                  <a:gd name="T47" fmla="*/ 450 h 471"/>
                  <a:gd name="T48" fmla="*/ 19 w 377"/>
                  <a:gd name="T49" fmla="*/ 445 h 471"/>
                  <a:gd name="T50" fmla="*/ 19 w 377"/>
                  <a:gd name="T51" fmla="*/ 25 h 471"/>
                  <a:gd name="T52" fmla="*/ 21 w 377"/>
                  <a:gd name="T53" fmla="*/ 21 h 471"/>
                  <a:gd name="T54" fmla="*/ 26 w 377"/>
                  <a:gd name="T55" fmla="*/ 19 h 471"/>
                  <a:gd name="T56" fmla="*/ 277 w 377"/>
                  <a:gd name="T57" fmla="*/ 91 h 471"/>
                  <a:gd name="T58" fmla="*/ 278 w 377"/>
                  <a:gd name="T59" fmla="*/ 94 h 471"/>
                  <a:gd name="T60" fmla="*/ 283 w 377"/>
                  <a:gd name="T61" fmla="*/ 99 h 471"/>
                  <a:gd name="T62" fmla="*/ 360 w 377"/>
                  <a:gd name="T63" fmla="*/ 99 h 471"/>
                  <a:gd name="T64" fmla="*/ 360 w 377"/>
                  <a:gd name="T65" fmla="*/ 445 h 471"/>
                  <a:gd name="T66" fmla="*/ 356 w 377"/>
                  <a:gd name="T67" fmla="*/ 450 h 471"/>
                  <a:gd name="T68" fmla="*/ 353 w 377"/>
                  <a:gd name="T69" fmla="*/ 45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7" h="471">
                    <a:moveTo>
                      <a:pt x="371" y="72"/>
                    </a:moveTo>
                    <a:lnTo>
                      <a:pt x="304" y="8"/>
                    </a:lnTo>
                    <a:lnTo>
                      <a:pt x="304" y="8"/>
                    </a:lnTo>
                    <a:lnTo>
                      <a:pt x="300" y="5"/>
                    </a:lnTo>
                    <a:lnTo>
                      <a:pt x="296" y="1"/>
                    </a:lnTo>
                    <a:lnTo>
                      <a:pt x="291" y="0"/>
                    </a:lnTo>
                    <a:lnTo>
                      <a:pt x="286" y="0"/>
                    </a:lnTo>
                    <a:lnTo>
                      <a:pt x="286" y="0"/>
                    </a:lnTo>
                    <a:lnTo>
                      <a:pt x="26" y="0"/>
                    </a:lnTo>
                    <a:lnTo>
                      <a:pt x="26" y="0"/>
                    </a:lnTo>
                    <a:lnTo>
                      <a:pt x="21" y="0"/>
                    </a:lnTo>
                    <a:lnTo>
                      <a:pt x="16" y="1"/>
                    </a:lnTo>
                    <a:lnTo>
                      <a:pt x="8" y="8"/>
                    </a:lnTo>
                    <a:lnTo>
                      <a:pt x="2" y="16"/>
                    </a:lnTo>
                    <a:lnTo>
                      <a:pt x="0" y="21"/>
                    </a:lnTo>
                    <a:lnTo>
                      <a:pt x="0" y="25"/>
                    </a:lnTo>
                    <a:lnTo>
                      <a:pt x="0" y="445"/>
                    </a:lnTo>
                    <a:lnTo>
                      <a:pt x="0" y="445"/>
                    </a:lnTo>
                    <a:lnTo>
                      <a:pt x="0" y="450"/>
                    </a:lnTo>
                    <a:lnTo>
                      <a:pt x="2" y="455"/>
                    </a:lnTo>
                    <a:lnTo>
                      <a:pt x="8" y="463"/>
                    </a:lnTo>
                    <a:lnTo>
                      <a:pt x="16" y="469"/>
                    </a:lnTo>
                    <a:lnTo>
                      <a:pt x="21" y="471"/>
                    </a:lnTo>
                    <a:lnTo>
                      <a:pt x="26" y="471"/>
                    </a:lnTo>
                    <a:lnTo>
                      <a:pt x="353" y="471"/>
                    </a:lnTo>
                    <a:lnTo>
                      <a:pt x="353" y="471"/>
                    </a:lnTo>
                    <a:lnTo>
                      <a:pt x="358" y="471"/>
                    </a:lnTo>
                    <a:lnTo>
                      <a:pt x="363" y="469"/>
                    </a:lnTo>
                    <a:lnTo>
                      <a:pt x="371" y="463"/>
                    </a:lnTo>
                    <a:lnTo>
                      <a:pt x="376" y="455"/>
                    </a:lnTo>
                    <a:lnTo>
                      <a:pt x="377" y="450"/>
                    </a:lnTo>
                    <a:lnTo>
                      <a:pt x="377" y="445"/>
                    </a:lnTo>
                    <a:lnTo>
                      <a:pt x="377" y="91"/>
                    </a:lnTo>
                    <a:lnTo>
                      <a:pt x="377" y="91"/>
                    </a:lnTo>
                    <a:lnTo>
                      <a:pt x="377" y="84"/>
                    </a:lnTo>
                    <a:lnTo>
                      <a:pt x="376" y="80"/>
                    </a:lnTo>
                    <a:lnTo>
                      <a:pt x="374" y="76"/>
                    </a:lnTo>
                    <a:lnTo>
                      <a:pt x="371" y="72"/>
                    </a:lnTo>
                    <a:lnTo>
                      <a:pt x="371" y="72"/>
                    </a:lnTo>
                    <a:close/>
                    <a:moveTo>
                      <a:pt x="352" y="81"/>
                    </a:moveTo>
                    <a:lnTo>
                      <a:pt x="296" y="81"/>
                    </a:lnTo>
                    <a:lnTo>
                      <a:pt x="296" y="25"/>
                    </a:lnTo>
                    <a:lnTo>
                      <a:pt x="352" y="81"/>
                    </a:lnTo>
                    <a:close/>
                    <a:moveTo>
                      <a:pt x="353" y="452"/>
                    </a:moveTo>
                    <a:lnTo>
                      <a:pt x="26" y="452"/>
                    </a:lnTo>
                    <a:lnTo>
                      <a:pt x="26" y="452"/>
                    </a:lnTo>
                    <a:lnTo>
                      <a:pt x="23" y="452"/>
                    </a:lnTo>
                    <a:lnTo>
                      <a:pt x="21" y="450"/>
                    </a:lnTo>
                    <a:lnTo>
                      <a:pt x="19" y="449"/>
                    </a:lnTo>
                    <a:lnTo>
                      <a:pt x="19" y="445"/>
                    </a:lnTo>
                    <a:lnTo>
                      <a:pt x="19" y="25"/>
                    </a:lnTo>
                    <a:lnTo>
                      <a:pt x="19" y="25"/>
                    </a:lnTo>
                    <a:lnTo>
                      <a:pt x="19" y="22"/>
                    </a:lnTo>
                    <a:lnTo>
                      <a:pt x="21" y="21"/>
                    </a:lnTo>
                    <a:lnTo>
                      <a:pt x="23" y="19"/>
                    </a:lnTo>
                    <a:lnTo>
                      <a:pt x="26" y="19"/>
                    </a:lnTo>
                    <a:lnTo>
                      <a:pt x="277" y="19"/>
                    </a:lnTo>
                    <a:lnTo>
                      <a:pt x="277" y="91"/>
                    </a:lnTo>
                    <a:lnTo>
                      <a:pt x="277" y="91"/>
                    </a:lnTo>
                    <a:lnTo>
                      <a:pt x="278" y="94"/>
                    </a:lnTo>
                    <a:lnTo>
                      <a:pt x="280" y="97"/>
                    </a:lnTo>
                    <a:lnTo>
                      <a:pt x="283" y="99"/>
                    </a:lnTo>
                    <a:lnTo>
                      <a:pt x="286" y="99"/>
                    </a:lnTo>
                    <a:lnTo>
                      <a:pt x="360" y="99"/>
                    </a:lnTo>
                    <a:lnTo>
                      <a:pt x="360" y="445"/>
                    </a:lnTo>
                    <a:lnTo>
                      <a:pt x="360" y="445"/>
                    </a:lnTo>
                    <a:lnTo>
                      <a:pt x="358" y="449"/>
                    </a:lnTo>
                    <a:lnTo>
                      <a:pt x="356" y="450"/>
                    </a:lnTo>
                    <a:lnTo>
                      <a:pt x="355" y="452"/>
                    </a:lnTo>
                    <a:lnTo>
                      <a:pt x="353" y="452"/>
                    </a:lnTo>
                    <a:lnTo>
                      <a:pt x="353"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305" name="Group 304"/>
            <p:cNvGrpSpPr/>
            <p:nvPr/>
          </p:nvGrpSpPr>
          <p:grpSpPr>
            <a:xfrm>
              <a:off x="7371935" y="4309558"/>
              <a:ext cx="144560" cy="127446"/>
              <a:chOff x="2054226" y="168275"/>
              <a:chExt cx="369888" cy="369888"/>
            </a:xfrm>
            <a:solidFill>
              <a:schemeClr val="bg1"/>
            </a:solidFill>
          </p:grpSpPr>
          <p:sp>
            <p:nvSpPr>
              <p:cNvPr id="396" name="Freeform 188"/>
              <p:cNvSpPr>
                <a:spLocks noEditPoints="1"/>
              </p:cNvSpPr>
              <p:nvPr/>
            </p:nvSpPr>
            <p:spPr bwMode="auto">
              <a:xfrm>
                <a:off x="2054226" y="168275"/>
                <a:ext cx="369888" cy="369888"/>
              </a:xfrm>
              <a:custGeom>
                <a:avLst/>
                <a:gdLst>
                  <a:gd name="T0" fmla="*/ 334 w 467"/>
                  <a:gd name="T1" fmla="*/ 288 h 467"/>
                  <a:gd name="T2" fmla="*/ 353 w 467"/>
                  <a:gd name="T3" fmla="*/ 252 h 467"/>
                  <a:gd name="T4" fmla="*/ 365 w 467"/>
                  <a:gd name="T5" fmla="*/ 213 h 467"/>
                  <a:gd name="T6" fmla="*/ 368 w 467"/>
                  <a:gd name="T7" fmla="*/ 184 h 467"/>
                  <a:gd name="T8" fmla="*/ 358 w 467"/>
                  <a:gd name="T9" fmla="*/ 130 h 467"/>
                  <a:gd name="T10" fmla="*/ 336 w 467"/>
                  <a:gd name="T11" fmla="*/ 82 h 467"/>
                  <a:gd name="T12" fmla="*/ 301 w 467"/>
                  <a:gd name="T13" fmla="*/ 43 h 467"/>
                  <a:gd name="T14" fmla="*/ 254 w 467"/>
                  <a:gd name="T15" fmla="*/ 15 h 467"/>
                  <a:gd name="T16" fmla="*/ 202 w 467"/>
                  <a:gd name="T17" fmla="*/ 2 h 467"/>
                  <a:gd name="T18" fmla="*/ 165 w 467"/>
                  <a:gd name="T19" fmla="*/ 2 h 467"/>
                  <a:gd name="T20" fmla="*/ 112 w 467"/>
                  <a:gd name="T21" fmla="*/ 15 h 467"/>
                  <a:gd name="T22" fmla="*/ 68 w 467"/>
                  <a:gd name="T23" fmla="*/ 43 h 467"/>
                  <a:gd name="T24" fmla="*/ 31 w 467"/>
                  <a:gd name="T25" fmla="*/ 82 h 467"/>
                  <a:gd name="T26" fmla="*/ 8 w 467"/>
                  <a:gd name="T27" fmla="*/ 130 h 467"/>
                  <a:gd name="T28" fmla="*/ 0 w 467"/>
                  <a:gd name="T29" fmla="*/ 184 h 467"/>
                  <a:gd name="T30" fmla="*/ 4 w 467"/>
                  <a:gd name="T31" fmla="*/ 221 h 467"/>
                  <a:gd name="T32" fmla="*/ 23 w 467"/>
                  <a:gd name="T33" fmla="*/ 272 h 467"/>
                  <a:gd name="T34" fmla="*/ 55 w 467"/>
                  <a:gd name="T35" fmla="*/ 313 h 467"/>
                  <a:gd name="T36" fmla="*/ 96 w 467"/>
                  <a:gd name="T37" fmla="*/ 345 h 467"/>
                  <a:gd name="T38" fmla="*/ 147 w 467"/>
                  <a:gd name="T39" fmla="*/ 364 h 467"/>
                  <a:gd name="T40" fmla="*/ 184 w 467"/>
                  <a:gd name="T41" fmla="*/ 367 h 467"/>
                  <a:gd name="T42" fmla="*/ 226 w 467"/>
                  <a:gd name="T43" fmla="*/ 363 h 467"/>
                  <a:gd name="T44" fmla="*/ 264 w 467"/>
                  <a:gd name="T45" fmla="*/ 348 h 467"/>
                  <a:gd name="T46" fmla="*/ 409 w 467"/>
                  <a:gd name="T47" fmla="*/ 457 h 467"/>
                  <a:gd name="T48" fmla="*/ 421 w 467"/>
                  <a:gd name="T49" fmla="*/ 465 h 467"/>
                  <a:gd name="T50" fmla="*/ 433 w 467"/>
                  <a:gd name="T51" fmla="*/ 467 h 467"/>
                  <a:gd name="T52" fmla="*/ 453 w 467"/>
                  <a:gd name="T53" fmla="*/ 462 h 467"/>
                  <a:gd name="T54" fmla="*/ 461 w 467"/>
                  <a:gd name="T55" fmla="*/ 452 h 467"/>
                  <a:gd name="T56" fmla="*/ 467 w 467"/>
                  <a:gd name="T57" fmla="*/ 433 h 467"/>
                  <a:gd name="T58" fmla="*/ 461 w 467"/>
                  <a:gd name="T59" fmla="*/ 415 h 467"/>
                  <a:gd name="T60" fmla="*/ 184 w 467"/>
                  <a:gd name="T61" fmla="*/ 348 h 467"/>
                  <a:gd name="T62" fmla="*/ 151 w 467"/>
                  <a:gd name="T63" fmla="*/ 345 h 467"/>
                  <a:gd name="T64" fmla="*/ 106 w 467"/>
                  <a:gd name="T65" fmla="*/ 329 h 467"/>
                  <a:gd name="T66" fmla="*/ 68 w 467"/>
                  <a:gd name="T67" fmla="*/ 300 h 467"/>
                  <a:gd name="T68" fmla="*/ 39 w 467"/>
                  <a:gd name="T69" fmla="*/ 262 h 467"/>
                  <a:gd name="T70" fmla="*/ 23 w 467"/>
                  <a:gd name="T71" fmla="*/ 217 h 467"/>
                  <a:gd name="T72" fmla="*/ 20 w 467"/>
                  <a:gd name="T73" fmla="*/ 184 h 467"/>
                  <a:gd name="T74" fmla="*/ 26 w 467"/>
                  <a:gd name="T75" fmla="*/ 136 h 467"/>
                  <a:gd name="T76" fmla="*/ 47 w 467"/>
                  <a:gd name="T77" fmla="*/ 93 h 467"/>
                  <a:gd name="T78" fmla="*/ 79 w 467"/>
                  <a:gd name="T79" fmla="*/ 58 h 467"/>
                  <a:gd name="T80" fmla="*/ 120 w 467"/>
                  <a:gd name="T81" fmla="*/ 32 h 467"/>
                  <a:gd name="T82" fmla="*/ 167 w 467"/>
                  <a:gd name="T83" fmla="*/ 21 h 467"/>
                  <a:gd name="T84" fmla="*/ 200 w 467"/>
                  <a:gd name="T85" fmla="*/ 21 h 467"/>
                  <a:gd name="T86" fmla="*/ 248 w 467"/>
                  <a:gd name="T87" fmla="*/ 32 h 467"/>
                  <a:gd name="T88" fmla="*/ 288 w 467"/>
                  <a:gd name="T89" fmla="*/ 58 h 467"/>
                  <a:gd name="T90" fmla="*/ 320 w 467"/>
                  <a:gd name="T91" fmla="*/ 93 h 467"/>
                  <a:gd name="T92" fmla="*/ 341 w 467"/>
                  <a:gd name="T93" fmla="*/ 136 h 467"/>
                  <a:gd name="T94" fmla="*/ 349 w 467"/>
                  <a:gd name="T95" fmla="*/ 184 h 467"/>
                  <a:gd name="T96" fmla="*/ 346 w 467"/>
                  <a:gd name="T97" fmla="*/ 217 h 467"/>
                  <a:gd name="T98" fmla="*/ 328 w 467"/>
                  <a:gd name="T99" fmla="*/ 262 h 467"/>
                  <a:gd name="T100" fmla="*/ 299 w 467"/>
                  <a:gd name="T101" fmla="*/ 300 h 467"/>
                  <a:gd name="T102" fmla="*/ 262 w 467"/>
                  <a:gd name="T103" fmla="*/ 329 h 467"/>
                  <a:gd name="T104" fmla="*/ 216 w 467"/>
                  <a:gd name="T105" fmla="*/ 345 h 467"/>
                  <a:gd name="T106" fmla="*/ 184 w 467"/>
                  <a:gd name="T107" fmla="*/ 348 h 467"/>
                  <a:gd name="T108" fmla="*/ 438 w 467"/>
                  <a:gd name="T109" fmla="*/ 447 h 467"/>
                  <a:gd name="T110" fmla="*/ 424 w 467"/>
                  <a:gd name="T111" fmla="*/ 444 h 467"/>
                  <a:gd name="T112" fmla="*/ 314 w 467"/>
                  <a:gd name="T113" fmla="*/ 313 h 467"/>
                  <a:gd name="T114" fmla="*/ 443 w 467"/>
                  <a:gd name="T115" fmla="*/ 423 h 467"/>
                  <a:gd name="T116" fmla="*/ 446 w 467"/>
                  <a:gd name="T117" fmla="*/ 43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7" h="467">
                    <a:moveTo>
                      <a:pt x="457" y="411"/>
                    </a:moveTo>
                    <a:lnTo>
                      <a:pt x="334" y="288"/>
                    </a:lnTo>
                    <a:lnTo>
                      <a:pt x="334" y="288"/>
                    </a:lnTo>
                    <a:lnTo>
                      <a:pt x="342" y="276"/>
                    </a:lnTo>
                    <a:lnTo>
                      <a:pt x="349" y="265"/>
                    </a:lnTo>
                    <a:lnTo>
                      <a:pt x="353" y="252"/>
                    </a:lnTo>
                    <a:lnTo>
                      <a:pt x="358" y="240"/>
                    </a:lnTo>
                    <a:lnTo>
                      <a:pt x="361" y="225"/>
                    </a:lnTo>
                    <a:lnTo>
                      <a:pt x="365" y="213"/>
                    </a:lnTo>
                    <a:lnTo>
                      <a:pt x="366" y="198"/>
                    </a:lnTo>
                    <a:lnTo>
                      <a:pt x="368" y="184"/>
                    </a:lnTo>
                    <a:lnTo>
                      <a:pt x="368" y="184"/>
                    </a:lnTo>
                    <a:lnTo>
                      <a:pt x="366" y="165"/>
                    </a:lnTo>
                    <a:lnTo>
                      <a:pt x="363" y="147"/>
                    </a:lnTo>
                    <a:lnTo>
                      <a:pt x="358" y="130"/>
                    </a:lnTo>
                    <a:lnTo>
                      <a:pt x="352" y="112"/>
                    </a:lnTo>
                    <a:lnTo>
                      <a:pt x="346" y="96"/>
                    </a:lnTo>
                    <a:lnTo>
                      <a:pt x="336" y="82"/>
                    </a:lnTo>
                    <a:lnTo>
                      <a:pt x="325" y="67"/>
                    </a:lnTo>
                    <a:lnTo>
                      <a:pt x="314" y="54"/>
                    </a:lnTo>
                    <a:lnTo>
                      <a:pt x="301" y="43"/>
                    </a:lnTo>
                    <a:lnTo>
                      <a:pt x="286" y="32"/>
                    </a:lnTo>
                    <a:lnTo>
                      <a:pt x="270" y="23"/>
                    </a:lnTo>
                    <a:lnTo>
                      <a:pt x="254" y="15"/>
                    </a:lnTo>
                    <a:lnTo>
                      <a:pt x="238" y="8"/>
                    </a:lnTo>
                    <a:lnTo>
                      <a:pt x="221" y="5"/>
                    </a:lnTo>
                    <a:lnTo>
                      <a:pt x="202" y="2"/>
                    </a:lnTo>
                    <a:lnTo>
                      <a:pt x="184" y="0"/>
                    </a:lnTo>
                    <a:lnTo>
                      <a:pt x="184" y="0"/>
                    </a:lnTo>
                    <a:lnTo>
                      <a:pt x="165" y="2"/>
                    </a:lnTo>
                    <a:lnTo>
                      <a:pt x="147" y="5"/>
                    </a:lnTo>
                    <a:lnTo>
                      <a:pt x="130" y="8"/>
                    </a:lnTo>
                    <a:lnTo>
                      <a:pt x="112" y="15"/>
                    </a:lnTo>
                    <a:lnTo>
                      <a:pt x="96" y="23"/>
                    </a:lnTo>
                    <a:lnTo>
                      <a:pt x="82" y="32"/>
                    </a:lnTo>
                    <a:lnTo>
                      <a:pt x="68" y="43"/>
                    </a:lnTo>
                    <a:lnTo>
                      <a:pt x="55" y="54"/>
                    </a:lnTo>
                    <a:lnTo>
                      <a:pt x="42" y="67"/>
                    </a:lnTo>
                    <a:lnTo>
                      <a:pt x="31" y="82"/>
                    </a:lnTo>
                    <a:lnTo>
                      <a:pt x="23" y="96"/>
                    </a:lnTo>
                    <a:lnTo>
                      <a:pt x="15" y="112"/>
                    </a:lnTo>
                    <a:lnTo>
                      <a:pt x="8" y="130"/>
                    </a:lnTo>
                    <a:lnTo>
                      <a:pt x="4" y="147"/>
                    </a:lnTo>
                    <a:lnTo>
                      <a:pt x="0" y="165"/>
                    </a:lnTo>
                    <a:lnTo>
                      <a:pt x="0" y="184"/>
                    </a:lnTo>
                    <a:lnTo>
                      <a:pt x="0" y="184"/>
                    </a:lnTo>
                    <a:lnTo>
                      <a:pt x="0" y="203"/>
                    </a:lnTo>
                    <a:lnTo>
                      <a:pt x="4" y="221"/>
                    </a:lnTo>
                    <a:lnTo>
                      <a:pt x="8" y="238"/>
                    </a:lnTo>
                    <a:lnTo>
                      <a:pt x="15" y="256"/>
                    </a:lnTo>
                    <a:lnTo>
                      <a:pt x="23" y="272"/>
                    </a:lnTo>
                    <a:lnTo>
                      <a:pt x="31" y="286"/>
                    </a:lnTo>
                    <a:lnTo>
                      <a:pt x="42" y="300"/>
                    </a:lnTo>
                    <a:lnTo>
                      <a:pt x="55" y="313"/>
                    </a:lnTo>
                    <a:lnTo>
                      <a:pt x="68" y="326"/>
                    </a:lnTo>
                    <a:lnTo>
                      <a:pt x="82" y="336"/>
                    </a:lnTo>
                    <a:lnTo>
                      <a:pt x="96" y="345"/>
                    </a:lnTo>
                    <a:lnTo>
                      <a:pt x="112" y="353"/>
                    </a:lnTo>
                    <a:lnTo>
                      <a:pt x="130" y="360"/>
                    </a:lnTo>
                    <a:lnTo>
                      <a:pt x="147" y="364"/>
                    </a:lnTo>
                    <a:lnTo>
                      <a:pt x="165" y="366"/>
                    </a:lnTo>
                    <a:lnTo>
                      <a:pt x="184" y="367"/>
                    </a:lnTo>
                    <a:lnTo>
                      <a:pt x="184" y="367"/>
                    </a:lnTo>
                    <a:lnTo>
                      <a:pt x="199" y="367"/>
                    </a:lnTo>
                    <a:lnTo>
                      <a:pt x="211" y="366"/>
                    </a:lnTo>
                    <a:lnTo>
                      <a:pt x="226" y="363"/>
                    </a:lnTo>
                    <a:lnTo>
                      <a:pt x="238" y="360"/>
                    </a:lnTo>
                    <a:lnTo>
                      <a:pt x="251" y="355"/>
                    </a:lnTo>
                    <a:lnTo>
                      <a:pt x="264" y="348"/>
                    </a:lnTo>
                    <a:lnTo>
                      <a:pt x="277" y="342"/>
                    </a:lnTo>
                    <a:lnTo>
                      <a:pt x="288" y="336"/>
                    </a:lnTo>
                    <a:lnTo>
                      <a:pt x="409" y="457"/>
                    </a:lnTo>
                    <a:lnTo>
                      <a:pt x="409" y="457"/>
                    </a:lnTo>
                    <a:lnTo>
                      <a:pt x="416" y="462"/>
                    </a:lnTo>
                    <a:lnTo>
                      <a:pt x="421" y="465"/>
                    </a:lnTo>
                    <a:lnTo>
                      <a:pt x="427" y="467"/>
                    </a:lnTo>
                    <a:lnTo>
                      <a:pt x="433" y="467"/>
                    </a:lnTo>
                    <a:lnTo>
                      <a:pt x="433" y="467"/>
                    </a:lnTo>
                    <a:lnTo>
                      <a:pt x="440" y="467"/>
                    </a:lnTo>
                    <a:lnTo>
                      <a:pt x="446" y="465"/>
                    </a:lnTo>
                    <a:lnTo>
                      <a:pt x="453" y="462"/>
                    </a:lnTo>
                    <a:lnTo>
                      <a:pt x="457" y="457"/>
                    </a:lnTo>
                    <a:lnTo>
                      <a:pt x="457" y="457"/>
                    </a:lnTo>
                    <a:lnTo>
                      <a:pt x="461" y="452"/>
                    </a:lnTo>
                    <a:lnTo>
                      <a:pt x="464" y="446"/>
                    </a:lnTo>
                    <a:lnTo>
                      <a:pt x="467" y="439"/>
                    </a:lnTo>
                    <a:lnTo>
                      <a:pt x="467" y="433"/>
                    </a:lnTo>
                    <a:lnTo>
                      <a:pt x="467" y="428"/>
                    </a:lnTo>
                    <a:lnTo>
                      <a:pt x="464" y="422"/>
                    </a:lnTo>
                    <a:lnTo>
                      <a:pt x="461" y="415"/>
                    </a:lnTo>
                    <a:lnTo>
                      <a:pt x="457" y="411"/>
                    </a:lnTo>
                    <a:lnTo>
                      <a:pt x="457" y="411"/>
                    </a:lnTo>
                    <a:close/>
                    <a:moveTo>
                      <a:pt x="184" y="348"/>
                    </a:moveTo>
                    <a:lnTo>
                      <a:pt x="184" y="348"/>
                    </a:lnTo>
                    <a:lnTo>
                      <a:pt x="167" y="348"/>
                    </a:lnTo>
                    <a:lnTo>
                      <a:pt x="151" y="345"/>
                    </a:lnTo>
                    <a:lnTo>
                      <a:pt x="135" y="340"/>
                    </a:lnTo>
                    <a:lnTo>
                      <a:pt x="120" y="336"/>
                    </a:lnTo>
                    <a:lnTo>
                      <a:pt x="106" y="329"/>
                    </a:lnTo>
                    <a:lnTo>
                      <a:pt x="92" y="320"/>
                    </a:lnTo>
                    <a:lnTo>
                      <a:pt x="79" y="312"/>
                    </a:lnTo>
                    <a:lnTo>
                      <a:pt x="68" y="300"/>
                    </a:lnTo>
                    <a:lnTo>
                      <a:pt x="56" y="289"/>
                    </a:lnTo>
                    <a:lnTo>
                      <a:pt x="47" y="276"/>
                    </a:lnTo>
                    <a:lnTo>
                      <a:pt x="39" y="262"/>
                    </a:lnTo>
                    <a:lnTo>
                      <a:pt x="32" y="248"/>
                    </a:lnTo>
                    <a:lnTo>
                      <a:pt x="26" y="233"/>
                    </a:lnTo>
                    <a:lnTo>
                      <a:pt x="23" y="217"/>
                    </a:lnTo>
                    <a:lnTo>
                      <a:pt x="20" y="201"/>
                    </a:lnTo>
                    <a:lnTo>
                      <a:pt x="20" y="184"/>
                    </a:lnTo>
                    <a:lnTo>
                      <a:pt x="20" y="184"/>
                    </a:lnTo>
                    <a:lnTo>
                      <a:pt x="20" y="168"/>
                    </a:lnTo>
                    <a:lnTo>
                      <a:pt x="23" y="150"/>
                    </a:lnTo>
                    <a:lnTo>
                      <a:pt x="26" y="136"/>
                    </a:lnTo>
                    <a:lnTo>
                      <a:pt x="32" y="120"/>
                    </a:lnTo>
                    <a:lnTo>
                      <a:pt x="39" y="106"/>
                    </a:lnTo>
                    <a:lnTo>
                      <a:pt x="47" y="93"/>
                    </a:lnTo>
                    <a:lnTo>
                      <a:pt x="56" y="80"/>
                    </a:lnTo>
                    <a:lnTo>
                      <a:pt x="68" y="67"/>
                    </a:lnTo>
                    <a:lnTo>
                      <a:pt x="79" y="58"/>
                    </a:lnTo>
                    <a:lnTo>
                      <a:pt x="92" y="48"/>
                    </a:lnTo>
                    <a:lnTo>
                      <a:pt x="106" y="40"/>
                    </a:lnTo>
                    <a:lnTo>
                      <a:pt x="120" y="32"/>
                    </a:lnTo>
                    <a:lnTo>
                      <a:pt x="135" y="27"/>
                    </a:lnTo>
                    <a:lnTo>
                      <a:pt x="151" y="23"/>
                    </a:lnTo>
                    <a:lnTo>
                      <a:pt x="167" y="21"/>
                    </a:lnTo>
                    <a:lnTo>
                      <a:pt x="184" y="19"/>
                    </a:lnTo>
                    <a:lnTo>
                      <a:pt x="184" y="19"/>
                    </a:lnTo>
                    <a:lnTo>
                      <a:pt x="200" y="21"/>
                    </a:lnTo>
                    <a:lnTo>
                      <a:pt x="216" y="23"/>
                    </a:lnTo>
                    <a:lnTo>
                      <a:pt x="232" y="27"/>
                    </a:lnTo>
                    <a:lnTo>
                      <a:pt x="248" y="32"/>
                    </a:lnTo>
                    <a:lnTo>
                      <a:pt x="262" y="40"/>
                    </a:lnTo>
                    <a:lnTo>
                      <a:pt x="275" y="48"/>
                    </a:lnTo>
                    <a:lnTo>
                      <a:pt x="288" y="58"/>
                    </a:lnTo>
                    <a:lnTo>
                      <a:pt x="299" y="67"/>
                    </a:lnTo>
                    <a:lnTo>
                      <a:pt x="310" y="80"/>
                    </a:lnTo>
                    <a:lnTo>
                      <a:pt x="320" y="93"/>
                    </a:lnTo>
                    <a:lnTo>
                      <a:pt x="328" y="106"/>
                    </a:lnTo>
                    <a:lnTo>
                      <a:pt x="336" y="120"/>
                    </a:lnTo>
                    <a:lnTo>
                      <a:pt x="341" y="136"/>
                    </a:lnTo>
                    <a:lnTo>
                      <a:pt x="346" y="150"/>
                    </a:lnTo>
                    <a:lnTo>
                      <a:pt x="347" y="168"/>
                    </a:lnTo>
                    <a:lnTo>
                      <a:pt x="349" y="184"/>
                    </a:lnTo>
                    <a:lnTo>
                      <a:pt x="349" y="184"/>
                    </a:lnTo>
                    <a:lnTo>
                      <a:pt x="347" y="201"/>
                    </a:lnTo>
                    <a:lnTo>
                      <a:pt x="346" y="217"/>
                    </a:lnTo>
                    <a:lnTo>
                      <a:pt x="341" y="233"/>
                    </a:lnTo>
                    <a:lnTo>
                      <a:pt x="336" y="248"/>
                    </a:lnTo>
                    <a:lnTo>
                      <a:pt x="328" y="262"/>
                    </a:lnTo>
                    <a:lnTo>
                      <a:pt x="320" y="276"/>
                    </a:lnTo>
                    <a:lnTo>
                      <a:pt x="310" y="289"/>
                    </a:lnTo>
                    <a:lnTo>
                      <a:pt x="299" y="300"/>
                    </a:lnTo>
                    <a:lnTo>
                      <a:pt x="288" y="312"/>
                    </a:lnTo>
                    <a:lnTo>
                      <a:pt x="275" y="320"/>
                    </a:lnTo>
                    <a:lnTo>
                      <a:pt x="262" y="329"/>
                    </a:lnTo>
                    <a:lnTo>
                      <a:pt x="248" y="336"/>
                    </a:lnTo>
                    <a:lnTo>
                      <a:pt x="232" y="340"/>
                    </a:lnTo>
                    <a:lnTo>
                      <a:pt x="216" y="345"/>
                    </a:lnTo>
                    <a:lnTo>
                      <a:pt x="200" y="348"/>
                    </a:lnTo>
                    <a:lnTo>
                      <a:pt x="184" y="348"/>
                    </a:lnTo>
                    <a:lnTo>
                      <a:pt x="184" y="348"/>
                    </a:lnTo>
                    <a:close/>
                    <a:moveTo>
                      <a:pt x="443" y="444"/>
                    </a:moveTo>
                    <a:lnTo>
                      <a:pt x="443" y="444"/>
                    </a:lnTo>
                    <a:lnTo>
                      <a:pt x="438" y="447"/>
                    </a:lnTo>
                    <a:lnTo>
                      <a:pt x="433" y="447"/>
                    </a:lnTo>
                    <a:lnTo>
                      <a:pt x="429" y="447"/>
                    </a:lnTo>
                    <a:lnTo>
                      <a:pt x="424" y="444"/>
                    </a:lnTo>
                    <a:lnTo>
                      <a:pt x="302" y="323"/>
                    </a:lnTo>
                    <a:lnTo>
                      <a:pt x="302" y="323"/>
                    </a:lnTo>
                    <a:lnTo>
                      <a:pt x="314" y="313"/>
                    </a:lnTo>
                    <a:lnTo>
                      <a:pt x="323" y="304"/>
                    </a:lnTo>
                    <a:lnTo>
                      <a:pt x="443" y="423"/>
                    </a:lnTo>
                    <a:lnTo>
                      <a:pt x="443" y="423"/>
                    </a:lnTo>
                    <a:lnTo>
                      <a:pt x="446" y="428"/>
                    </a:lnTo>
                    <a:lnTo>
                      <a:pt x="448" y="433"/>
                    </a:lnTo>
                    <a:lnTo>
                      <a:pt x="446" y="439"/>
                    </a:lnTo>
                    <a:lnTo>
                      <a:pt x="443" y="444"/>
                    </a:lnTo>
                    <a:lnTo>
                      <a:pt x="443" y="4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97" name="Freeform 189"/>
              <p:cNvSpPr>
                <a:spLocks/>
              </p:cNvSpPr>
              <p:nvPr/>
            </p:nvSpPr>
            <p:spPr bwMode="auto">
              <a:xfrm>
                <a:off x="2098676" y="211138"/>
                <a:ext cx="117475" cy="117475"/>
              </a:xfrm>
              <a:custGeom>
                <a:avLst/>
                <a:gdLst>
                  <a:gd name="T0" fmla="*/ 139 w 149"/>
                  <a:gd name="T1" fmla="*/ 0 h 149"/>
                  <a:gd name="T2" fmla="*/ 139 w 149"/>
                  <a:gd name="T3" fmla="*/ 0 h 149"/>
                  <a:gd name="T4" fmla="*/ 125 w 149"/>
                  <a:gd name="T5" fmla="*/ 0 h 149"/>
                  <a:gd name="T6" fmla="*/ 112 w 149"/>
                  <a:gd name="T7" fmla="*/ 2 h 149"/>
                  <a:gd name="T8" fmla="*/ 98 w 149"/>
                  <a:gd name="T9" fmla="*/ 5 h 149"/>
                  <a:gd name="T10" fmla="*/ 85 w 149"/>
                  <a:gd name="T11" fmla="*/ 10 h 149"/>
                  <a:gd name="T12" fmla="*/ 72 w 149"/>
                  <a:gd name="T13" fmla="*/ 16 h 149"/>
                  <a:gd name="T14" fmla="*/ 61 w 149"/>
                  <a:gd name="T15" fmla="*/ 23 h 149"/>
                  <a:gd name="T16" fmla="*/ 50 w 149"/>
                  <a:gd name="T17" fmla="*/ 31 h 149"/>
                  <a:gd name="T18" fmla="*/ 39 w 149"/>
                  <a:gd name="T19" fmla="*/ 40 h 149"/>
                  <a:gd name="T20" fmla="*/ 39 w 149"/>
                  <a:gd name="T21" fmla="*/ 40 h 149"/>
                  <a:gd name="T22" fmla="*/ 29 w 149"/>
                  <a:gd name="T23" fmla="*/ 50 h 149"/>
                  <a:gd name="T24" fmla="*/ 21 w 149"/>
                  <a:gd name="T25" fmla="*/ 61 h 149"/>
                  <a:gd name="T26" fmla="*/ 15 w 149"/>
                  <a:gd name="T27" fmla="*/ 74 h 149"/>
                  <a:gd name="T28" fmla="*/ 8 w 149"/>
                  <a:gd name="T29" fmla="*/ 87 h 149"/>
                  <a:gd name="T30" fmla="*/ 5 w 149"/>
                  <a:gd name="T31" fmla="*/ 99 h 149"/>
                  <a:gd name="T32" fmla="*/ 2 w 149"/>
                  <a:gd name="T33" fmla="*/ 112 h 149"/>
                  <a:gd name="T34" fmla="*/ 0 w 149"/>
                  <a:gd name="T35" fmla="*/ 127 h 149"/>
                  <a:gd name="T36" fmla="*/ 0 w 149"/>
                  <a:gd name="T37" fmla="*/ 139 h 149"/>
                  <a:gd name="T38" fmla="*/ 0 w 149"/>
                  <a:gd name="T39" fmla="*/ 139 h 149"/>
                  <a:gd name="T40" fmla="*/ 0 w 149"/>
                  <a:gd name="T41" fmla="*/ 144 h 149"/>
                  <a:gd name="T42" fmla="*/ 4 w 149"/>
                  <a:gd name="T43" fmla="*/ 147 h 149"/>
                  <a:gd name="T44" fmla="*/ 5 w 149"/>
                  <a:gd name="T45" fmla="*/ 149 h 149"/>
                  <a:gd name="T46" fmla="*/ 10 w 149"/>
                  <a:gd name="T47" fmla="*/ 149 h 149"/>
                  <a:gd name="T48" fmla="*/ 10 w 149"/>
                  <a:gd name="T49" fmla="*/ 149 h 149"/>
                  <a:gd name="T50" fmla="*/ 10 w 149"/>
                  <a:gd name="T51" fmla="*/ 149 h 149"/>
                  <a:gd name="T52" fmla="*/ 10 w 149"/>
                  <a:gd name="T53" fmla="*/ 149 h 149"/>
                  <a:gd name="T54" fmla="*/ 13 w 149"/>
                  <a:gd name="T55" fmla="*/ 149 h 149"/>
                  <a:gd name="T56" fmla="*/ 16 w 149"/>
                  <a:gd name="T57" fmla="*/ 146 h 149"/>
                  <a:gd name="T58" fmla="*/ 18 w 149"/>
                  <a:gd name="T59" fmla="*/ 143 h 149"/>
                  <a:gd name="T60" fmla="*/ 20 w 149"/>
                  <a:gd name="T61" fmla="*/ 139 h 149"/>
                  <a:gd name="T62" fmla="*/ 20 w 149"/>
                  <a:gd name="T63" fmla="*/ 139 h 149"/>
                  <a:gd name="T64" fmla="*/ 20 w 149"/>
                  <a:gd name="T65" fmla="*/ 128 h 149"/>
                  <a:gd name="T66" fmla="*/ 21 w 149"/>
                  <a:gd name="T67" fmla="*/ 115 h 149"/>
                  <a:gd name="T68" fmla="*/ 23 w 149"/>
                  <a:gd name="T69" fmla="*/ 104 h 149"/>
                  <a:gd name="T70" fmla="*/ 28 w 149"/>
                  <a:gd name="T71" fmla="*/ 93 h 149"/>
                  <a:gd name="T72" fmla="*/ 32 w 149"/>
                  <a:gd name="T73" fmla="*/ 82 h 149"/>
                  <a:gd name="T74" fmla="*/ 37 w 149"/>
                  <a:gd name="T75" fmla="*/ 72 h 149"/>
                  <a:gd name="T76" fmla="*/ 45 w 149"/>
                  <a:gd name="T77" fmla="*/ 63 h 149"/>
                  <a:gd name="T78" fmla="*/ 53 w 149"/>
                  <a:gd name="T79" fmla="*/ 53 h 149"/>
                  <a:gd name="T80" fmla="*/ 53 w 149"/>
                  <a:gd name="T81" fmla="*/ 53 h 149"/>
                  <a:gd name="T82" fmla="*/ 61 w 149"/>
                  <a:gd name="T83" fmla="*/ 45 h 149"/>
                  <a:gd name="T84" fmla="*/ 71 w 149"/>
                  <a:gd name="T85" fmla="*/ 39 h 149"/>
                  <a:gd name="T86" fmla="*/ 82 w 149"/>
                  <a:gd name="T87" fmla="*/ 32 h 149"/>
                  <a:gd name="T88" fmla="*/ 91 w 149"/>
                  <a:gd name="T89" fmla="*/ 28 h 149"/>
                  <a:gd name="T90" fmla="*/ 103 w 149"/>
                  <a:gd name="T91" fmla="*/ 24 h 149"/>
                  <a:gd name="T92" fmla="*/ 115 w 149"/>
                  <a:gd name="T93" fmla="*/ 21 h 149"/>
                  <a:gd name="T94" fmla="*/ 127 w 149"/>
                  <a:gd name="T95" fmla="*/ 20 h 149"/>
                  <a:gd name="T96" fmla="*/ 139 w 149"/>
                  <a:gd name="T97" fmla="*/ 20 h 149"/>
                  <a:gd name="T98" fmla="*/ 139 w 149"/>
                  <a:gd name="T99" fmla="*/ 20 h 149"/>
                  <a:gd name="T100" fmla="*/ 143 w 149"/>
                  <a:gd name="T101" fmla="*/ 20 h 149"/>
                  <a:gd name="T102" fmla="*/ 146 w 149"/>
                  <a:gd name="T103" fmla="*/ 16 h 149"/>
                  <a:gd name="T104" fmla="*/ 147 w 149"/>
                  <a:gd name="T105" fmla="*/ 15 h 149"/>
                  <a:gd name="T106" fmla="*/ 149 w 149"/>
                  <a:gd name="T107" fmla="*/ 10 h 149"/>
                  <a:gd name="T108" fmla="*/ 149 w 149"/>
                  <a:gd name="T109" fmla="*/ 10 h 149"/>
                  <a:gd name="T110" fmla="*/ 147 w 149"/>
                  <a:gd name="T111" fmla="*/ 7 h 149"/>
                  <a:gd name="T112" fmla="*/ 146 w 149"/>
                  <a:gd name="T113" fmla="*/ 4 h 149"/>
                  <a:gd name="T114" fmla="*/ 143 w 149"/>
                  <a:gd name="T115" fmla="*/ 2 h 149"/>
                  <a:gd name="T116" fmla="*/ 139 w 149"/>
                  <a:gd name="T117" fmla="*/ 0 h 149"/>
                  <a:gd name="T118" fmla="*/ 139 w 149"/>
                  <a:gd name="T1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 h="149">
                    <a:moveTo>
                      <a:pt x="139" y="0"/>
                    </a:moveTo>
                    <a:lnTo>
                      <a:pt x="139" y="0"/>
                    </a:lnTo>
                    <a:lnTo>
                      <a:pt x="125" y="0"/>
                    </a:lnTo>
                    <a:lnTo>
                      <a:pt x="112" y="2"/>
                    </a:lnTo>
                    <a:lnTo>
                      <a:pt x="98" y="5"/>
                    </a:lnTo>
                    <a:lnTo>
                      <a:pt x="85" y="10"/>
                    </a:lnTo>
                    <a:lnTo>
                      <a:pt x="72" y="16"/>
                    </a:lnTo>
                    <a:lnTo>
                      <a:pt x="61" y="23"/>
                    </a:lnTo>
                    <a:lnTo>
                      <a:pt x="50" y="31"/>
                    </a:lnTo>
                    <a:lnTo>
                      <a:pt x="39" y="40"/>
                    </a:lnTo>
                    <a:lnTo>
                      <a:pt x="39" y="40"/>
                    </a:lnTo>
                    <a:lnTo>
                      <a:pt x="29" y="50"/>
                    </a:lnTo>
                    <a:lnTo>
                      <a:pt x="21" y="61"/>
                    </a:lnTo>
                    <a:lnTo>
                      <a:pt x="15" y="74"/>
                    </a:lnTo>
                    <a:lnTo>
                      <a:pt x="8" y="87"/>
                    </a:lnTo>
                    <a:lnTo>
                      <a:pt x="5" y="99"/>
                    </a:lnTo>
                    <a:lnTo>
                      <a:pt x="2" y="112"/>
                    </a:lnTo>
                    <a:lnTo>
                      <a:pt x="0" y="127"/>
                    </a:lnTo>
                    <a:lnTo>
                      <a:pt x="0" y="139"/>
                    </a:lnTo>
                    <a:lnTo>
                      <a:pt x="0" y="139"/>
                    </a:lnTo>
                    <a:lnTo>
                      <a:pt x="0" y="144"/>
                    </a:lnTo>
                    <a:lnTo>
                      <a:pt x="4" y="147"/>
                    </a:lnTo>
                    <a:lnTo>
                      <a:pt x="5" y="149"/>
                    </a:lnTo>
                    <a:lnTo>
                      <a:pt x="10" y="149"/>
                    </a:lnTo>
                    <a:lnTo>
                      <a:pt x="10" y="149"/>
                    </a:lnTo>
                    <a:lnTo>
                      <a:pt x="10" y="149"/>
                    </a:lnTo>
                    <a:lnTo>
                      <a:pt x="10" y="149"/>
                    </a:lnTo>
                    <a:lnTo>
                      <a:pt x="13" y="149"/>
                    </a:lnTo>
                    <a:lnTo>
                      <a:pt x="16" y="146"/>
                    </a:lnTo>
                    <a:lnTo>
                      <a:pt x="18" y="143"/>
                    </a:lnTo>
                    <a:lnTo>
                      <a:pt x="20" y="139"/>
                    </a:lnTo>
                    <a:lnTo>
                      <a:pt x="20" y="139"/>
                    </a:lnTo>
                    <a:lnTo>
                      <a:pt x="20" y="128"/>
                    </a:lnTo>
                    <a:lnTo>
                      <a:pt x="21" y="115"/>
                    </a:lnTo>
                    <a:lnTo>
                      <a:pt x="23" y="104"/>
                    </a:lnTo>
                    <a:lnTo>
                      <a:pt x="28" y="93"/>
                    </a:lnTo>
                    <a:lnTo>
                      <a:pt x="32" y="82"/>
                    </a:lnTo>
                    <a:lnTo>
                      <a:pt x="37" y="72"/>
                    </a:lnTo>
                    <a:lnTo>
                      <a:pt x="45" y="63"/>
                    </a:lnTo>
                    <a:lnTo>
                      <a:pt x="53" y="53"/>
                    </a:lnTo>
                    <a:lnTo>
                      <a:pt x="53" y="53"/>
                    </a:lnTo>
                    <a:lnTo>
                      <a:pt x="61" y="45"/>
                    </a:lnTo>
                    <a:lnTo>
                      <a:pt x="71" y="39"/>
                    </a:lnTo>
                    <a:lnTo>
                      <a:pt x="82" y="32"/>
                    </a:lnTo>
                    <a:lnTo>
                      <a:pt x="91" y="28"/>
                    </a:lnTo>
                    <a:lnTo>
                      <a:pt x="103" y="24"/>
                    </a:lnTo>
                    <a:lnTo>
                      <a:pt x="115" y="21"/>
                    </a:lnTo>
                    <a:lnTo>
                      <a:pt x="127" y="20"/>
                    </a:lnTo>
                    <a:lnTo>
                      <a:pt x="139" y="20"/>
                    </a:lnTo>
                    <a:lnTo>
                      <a:pt x="139" y="20"/>
                    </a:lnTo>
                    <a:lnTo>
                      <a:pt x="143" y="20"/>
                    </a:lnTo>
                    <a:lnTo>
                      <a:pt x="146" y="16"/>
                    </a:lnTo>
                    <a:lnTo>
                      <a:pt x="147" y="15"/>
                    </a:lnTo>
                    <a:lnTo>
                      <a:pt x="149" y="10"/>
                    </a:lnTo>
                    <a:lnTo>
                      <a:pt x="149" y="10"/>
                    </a:lnTo>
                    <a:lnTo>
                      <a:pt x="147" y="7"/>
                    </a:lnTo>
                    <a:lnTo>
                      <a:pt x="146" y="4"/>
                    </a:lnTo>
                    <a:lnTo>
                      <a:pt x="143" y="2"/>
                    </a:lnTo>
                    <a:lnTo>
                      <a:pt x="139" y="0"/>
                    </a:lnTo>
                    <a:lnTo>
                      <a:pt x="1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306" name="Group 305"/>
            <p:cNvGrpSpPr/>
            <p:nvPr/>
          </p:nvGrpSpPr>
          <p:grpSpPr>
            <a:xfrm>
              <a:off x="9263515" y="3893994"/>
              <a:ext cx="80783" cy="137486"/>
              <a:chOff x="6886576" y="2546350"/>
              <a:chExt cx="219075" cy="376238"/>
            </a:xfrm>
            <a:solidFill>
              <a:schemeClr val="bg1"/>
            </a:solidFill>
          </p:grpSpPr>
          <p:sp>
            <p:nvSpPr>
              <p:cNvPr id="394" name="Freeform 56"/>
              <p:cNvSpPr>
                <a:spLocks noEditPoints="1"/>
              </p:cNvSpPr>
              <p:nvPr/>
            </p:nvSpPr>
            <p:spPr bwMode="auto">
              <a:xfrm>
                <a:off x="6886576" y="2546350"/>
                <a:ext cx="219075" cy="376238"/>
              </a:xfrm>
              <a:custGeom>
                <a:avLst/>
                <a:gdLst>
                  <a:gd name="T0" fmla="*/ 50 w 275"/>
                  <a:gd name="T1" fmla="*/ 0 h 475"/>
                  <a:gd name="T2" fmla="*/ 40 w 275"/>
                  <a:gd name="T3" fmla="*/ 2 h 475"/>
                  <a:gd name="T4" fmla="*/ 21 w 275"/>
                  <a:gd name="T5" fmla="*/ 10 h 475"/>
                  <a:gd name="T6" fmla="*/ 8 w 275"/>
                  <a:gd name="T7" fmla="*/ 23 h 475"/>
                  <a:gd name="T8" fmla="*/ 0 w 275"/>
                  <a:gd name="T9" fmla="*/ 40 h 475"/>
                  <a:gd name="T10" fmla="*/ 0 w 275"/>
                  <a:gd name="T11" fmla="*/ 66 h 475"/>
                  <a:gd name="T12" fmla="*/ 0 w 275"/>
                  <a:gd name="T13" fmla="*/ 425 h 475"/>
                  <a:gd name="T14" fmla="*/ 0 w 275"/>
                  <a:gd name="T15" fmla="*/ 435 h 475"/>
                  <a:gd name="T16" fmla="*/ 8 w 275"/>
                  <a:gd name="T17" fmla="*/ 452 h 475"/>
                  <a:gd name="T18" fmla="*/ 21 w 275"/>
                  <a:gd name="T19" fmla="*/ 465 h 475"/>
                  <a:gd name="T20" fmla="*/ 40 w 275"/>
                  <a:gd name="T21" fmla="*/ 473 h 475"/>
                  <a:gd name="T22" fmla="*/ 226 w 275"/>
                  <a:gd name="T23" fmla="*/ 475 h 475"/>
                  <a:gd name="T24" fmla="*/ 235 w 275"/>
                  <a:gd name="T25" fmla="*/ 473 h 475"/>
                  <a:gd name="T26" fmla="*/ 253 w 275"/>
                  <a:gd name="T27" fmla="*/ 465 h 475"/>
                  <a:gd name="T28" fmla="*/ 267 w 275"/>
                  <a:gd name="T29" fmla="*/ 452 h 475"/>
                  <a:gd name="T30" fmla="*/ 273 w 275"/>
                  <a:gd name="T31" fmla="*/ 435 h 475"/>
                  <a:gd name="T32" fmla="*/ 275 w 275"/>
                  <a:gd name="T33" fmla="*/ 384 h 475"/>
                  <a:gd name="T34" fmla="*/ 275 w 275"/>
                  <a:gd name="T35" fmla="*/ 50 h 475"/>
                  <a:gd name="T36" fmla="*/ 273 w 275"/>
                  <a:gd name="T37" fmla="*/ 40 h 475"/>
                  <a:gd name="T38" fmla="*/ 267 w 275"/>
                  <a:gd name="T39" fmla="*/ 23 h 475"/>
                  <a:gd name="T40" fmla="*/ 253 w 275"/>
                  <a:gd name="T41" fmla="*/ 10 h 475"/>
                  <a:gd name="T42" fmla="*/ 235 w 275"/>
                  <a:gd name="T43" fmla="*/ 2 h 475"/>
                  <a:gd name="T44" fmla="*/ 226 w 275"/>
                  <a:gd name="T45" fmla="*/ 0 h 475"/>
                  <a:gd name="T46" fmla="*/ 256 w 275"/>
                  <a:gd name="T47" fmla="*/ 85 h 475"/>
                  <a:gd name="T48" fmla="*/ 19 w 275"/>
                  <a:gd name="T49" fmla="*/ 364 h 475"/>
                  <a:gd name="T50" fmla="*/ 256 w 275"/>
                  <a:gd name="T51" fmla="*/ 425 h 475"/>
                  <a:gd name="T52" fmla="*/ 256 w 275"/>
                  <a:gd name="T53" fmla="*/ 431 h 475"/>
                  <a:gd name="T54" fmla="*/ 251 w 275"/>
                  <a:gd name="T55" fmla="*/ 441 h 475"/>
                  <a:gd name="T56" fmla="*/ 243 w 275"/>
                  <a:gd name="T57" fmla="*/ 451 h 475"/>
                  <a:gd name="T58" fmla="*/ 232 w 275"/>
                  <a:gd name="T59" fmla="*/ 454 h 475"/>
                  <a:gd name="T60" fmla="*/ 50 w 275"/>
                  <a:gd name="T61" fmla="*/ 455 h 475"/>
                  <a:gd name="T62" fmla="*/ 43 w 275"/>
                  <a:gd name="T63" fmla="*/ 454 h 475"/>
                  <a:gd name="T64" fmla="*/ 32 w 275"/>
                  <a:gd name="T65" fmla="*/ 451 h 475"/>
                  <a:gd name="T66" fmla="*/ 24 w 275"/>
                  <a:gd name="T67" fmla="*/ 441 h 475"/>
                  <a:gd name="T68" fmla="*/ 19 w 275"/>
                  <a:gd name="T69" fmla="*/ 431 h 475"/>
                  <a:gd name="T70" fmla="*/ 19 w 275"/>
                  <a:gd name="T71" fmla="*/ 384 h 475"/>
                  <a:gd name="T72" fmla="*/ 256 w 275"/>
                  <a:gd name="T73" fmla="*/ 425 h 475"/>
                  <a:gd name="T74" fmla="*/ 19 w 275"/>
                  <a:gd name="T75" fmla="*/ 50 h 475"/>
                  <a:gd name="T76" fmla="*/ 19 w 275"/>
                  <a:gd name="T77" fmla="*/ 45 h 475"/>
                  <a:gd name="T78" fmla="*/ 24 w 275"/>
                  <a:gd name="T79" fmla="*/ 34 h 475"/>
                  <a:gd name="T80" fmla="*/ 32 w 275"/>
                  <a:gd name="T81" fmla="*/ 26 h 475"/>
                  <a:gd name="T82" fmla="*/ 43 w 275"/>
                  <a:gd name="T83" fmla="*/ 21 h 475"/>
                  <a:gd name="T84" fmla="*/ 226 w 275"/>
                  <a:gd name="T85" fmla="*/ 19 h 475"/>
                  <a:gd name="T86" fmla="*/ 232 w 275"/>
                  <a:gd name="T87" fmla="*/ 21 h 475"/>
                  <a:gd name="T88" fmla="*/ 243 w 275"/>
                  <a:gd name="T89" fmla="*/ 26 h 475"/>
                  <a:gd name="T90" fmla="*/ 251 w 275"/>
                  <a:gd name="T91" fmla="*/ 34 h 475"/>
                  <a:gd name="T92" fmla="*/ 256 w 275"/>
                  <a:gd name="T93" fmla="*/ 45 h 475"/>
                  <a:gd name="T94" fmla="*/ 256 w 275"/>
                  <a:gd name="T95" fmla="*/ 66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75">
                    <a:moveTo>
                      <a:pt x="226" y="0"/>
                    </a:moveTo>
                    <a:lnTo>
                      <a:pt x="50" y="0"/>
                    </a:lnTo>
                    <a:lnTo>
                      <a:pt x="50" y="0"/>
                    </a:lnTo>
                    <a:lnTo>
                      <a:pt x="40" y="2"/>
                    </a:lnTo>
                    <a:lnTo>
                      <a:pt x="31" y="5"/>
                    </a:lnTo>
                    <a:lnTo>
                      <a:pt x="21" y="10"/>
                    </a:lnTo>
                    <a:lnTo>
                      <a:pt x="15" y="16"/>
                    </a:lnTo>
                    <a:lnTo>
                      <a:pt x="8" y="23"/>
                    </a:lnTo>
                    <a:lnTo>
                      <a:pt x="4" y="31"/>
                    </a:lnTo>
                    <a:lnTo>
                      <a:pt x="0" y="40"/>
                    </a:lnTo>
                    <a:lnTo>
                      <a:pt x="0" y="50"/>
                    </a:lnTo>
                    <a:lnTo>
                      <a:pt x="0" y="66"/>
                    </a:lnTo>
                    <a:lnTo>
                      <a:pt x="0" y="384"/>
                    </a:lnTo>
                    <a:lnTo>
                      <a:pt x="0" y="425"/>
                    </a:lnTo>
                    <a:lnTo>
                      <a:pt x="0" y="425"/>
                    </a:lnTo>
                    <a:lnTo>
                      <a:pt x="0" y="435"/>
                    </a:lnTo>
                    <a:lnTo>
                      <a:pt x="4" y="444"/>
                    </a:lnTo>
                    <a:lnTo>
                      <a:pt x="8" y="452"/>
                    </a:lnTo>
                    <a:lnTo>
                      <a:pt x="15" y="460"/>
                    </a:lnTo>
                    <a:lnTo>
                      <a:pt x="21" y="465"/>
                    </a:lnTo>
                    <a:lnTo>
                      <a:pt x="31" y="470"/>
                    </a:lnTo>
                    <a:lnTo>
                      <a:pt x="40" y="473"/>
                    </a:lnTo>
                    <a:lnTo>
                      <a:pt x="50" y="475"/>
                    </a:lnTo>
                    <a:lnTo>
                      <a:pt x="226" y="475"/>
                    </a:lnTo>
                    <a:lnTo>
                      <a:pt x="226" y="475"/>
                    </a:lnTo>
                    <a:lnTo>
                      <a:pt x="235" y="473"/>
                    </a:lnTo>
                    <a:lnTo>
                      <a:pt x="245" y="470"/>
                    </a:lnTo>
                    <a:lnTo>
                      <a:pt x="253" y="465"/>
                    </a:lnTo>
                    <a:lnTo>
                      <a:pt x="261" y="460"/>
                    </a:lnTo>
                    <a:lnTo>
                      <a:pt x="267" y="452"/>
                    </a:lnTo>
                    <a:lnTo>
                      <a:pt x="272" y="444"/>
                    </a:lnTo>
                    <a:lnTo>
                      <a:pt x="273" y="435"/>
                    </a:lnTo>
                    <a:lnTo>
                      <a:pt x="275" y="425"/>
                    </a:lnTo>
                    <a:lnTo>
                      <a:pt x="275" y="384"/>
                    </a:lnTo>
                    <a:lnTo>
                      <a:pt x="275" y="66"/>
                    </a:lnTo>
                    <a:lnTo>
                      <a:pt x="275" y="50"/>
                    </a:lnTo>
                    <a:lnTo>
                      <a:pt x="275" y="50"/>
                    </a:lnTo>
                    <a:lnTo>
                      <a:pt x="273" y="40"/>
                    </a:lnTo>
                    <a:lnTo>
                      <a:pt x="272" y="31"/>
                    </a:lnTo>
                    <a:lnTo>
                      <a:pt x="267" y="23"/>
                    </a:lnTo>
                    <a:lnTo>
                      <a:pt x="261" y="16"/>
                    </a:lnTo>
                    <a:lnTo>
                      <a:pt x="253" y="10"/>
                    </a:lnTo>
                    <a:lnTo>
                      <a:pt x="245" y="5"/>
                    </a:lnTo>
                    <a:lnTo>
                      <a:pt x="235" y="2"/>
                    </a:lnTo>
                    <a:lnTo>
                      <a:pt x="226" y="0"/>
                    </a:lnTo>
                    <a:lnTo>
                      <a:pt x="226" y="0"/>
                    </a:lnTo>
                    <a:close/>
                    <a:moveTo>
                      <a:pt x="19" y="85"/>
                    </a:moveTo>
                    <a:lnTo>
                      <a:pt x="256" y="85"/>
                    </a:lnTo>
                    <a:lnTo>
                      <a:pt x="256" y="364"/>
                    </a:lnTo>
                    <a:lnTo>
                      <a:pt x="19" y="364"/>
                    </a:lnTo>
                    <a:lnTo>
                      <a:pt x="19" y="85"/>
                    </a:lnTo>
                    <a:close/>
                    <a:moveTo>
                      <a:pt x="256" y="425"/>
                    </a:moveTo>
                    <a:lnTo>
                      <a:pt x="256" y="425"/>
                    </a:lnTo>
                    <a:lnTo>
                      <a:pt x="256" y="431"/>
                    </a:lnTo>
                    <a:lnTo>
                      <a:pt x="254" y="436"/>
                    </a:lnTo>
                    <a:lnTo>
                      <a:pt x="251" y="441"/>
                    </a:lnTo>
                    <a:lnTo>
                      <a:pt x="248" y="446"/>
                    </a:lnTo>
                    <a:lnTo>
                      <a:pt x="243" y="451"/>
                    </a:lnTo>
                    <a:lnTo>
                      <a:pt x="238" y="452"/>
                    </a:lnTo>
                    <a:lnTo>
                      <a:pt x="232" y="454"/>
                    </a:lnTo>
                    <a:lnTo>
                      <a:pt x="226" y="455"/>
                    </a:lnTo>
                    <a:lnTo>
                      <a:pt x="50" y="455"/>
                    </a:lnTo>
                    <a:lnTo>
                      <a:pt x="50" y="455"/>
                    </a:lnTo>
                    <a:lnTo>
                      <a:pt x="43" y="454"/>
                    </a:lnTo>
                    <a:lnTo>
                      <a:pt x="37" y="452"/>
                    </a:lnTo>
                    <a:lnTo>
                      <a:pt x="32" y="451"/>
                    </a:lnTo>
                    <a:lnTo>
                      <a:pt x="27" y="446"/>
                    </a:lnTo>
                    <a:lnTo>
                      <a:pt x="24" y="441"/>
                    </a:lnTo>
                    <a:lnTo>
                      <a:pt x="21" y="436"/>
                    </a:lnTo>
                    <a:lnTo>
                      <a:pt x="19" y="431"/>
                    </a:lnTo>
                    <a:lnTo>
                      <a:pt x="19" y="425"/>
                    </a:lnTo>
                    <a:lnTo>
                      <a:pt x="19" y="384"/>
                    </a:lnTo>
                    <a:lnTo>
                      <a:pt x="256" y="384"/>
                    </a:lnTo>
                    <a:lnTo>
                      <a:pt x="256" y="425"/>
                    </a:lnTo>
                    <a:close/>
                    <a:moveTo>
                      <a:pt x="19" y="66"/>
                    </a:moveTo>
                    <a:lnTo>
                      <a:pt x="19" y="50"/>
                    </a:lnTo>
                    <a:lnTo>
                      <a:pt x="19" y="50"/>
                    </a:lnTo>
                    <a:lnTo>
                      <a:pt x="19" y="45"/>
                    </a:lnTo>
                    <a:lnTo>
                      <a:pt x="21" y="39"/>
                    </a:lnTo>
                    <a:lnTo>
                      <a:pt x="24" y="34"/>
                    </a:lnTo>
                    <a:lnTo>
                      <a:pt x="27" y="29"/>
                    </a:lnTo>
                    <a:lnTo>
                      <a:pt x="32" y="26"/>
                    </a:lnTo>
                    <a:lnTo>
                      <a:pt x="37" y="23"/>
                    </a:lnTo>
                    <a:lnTo>
                      <a:pt x="43" y="21"/>
                    </a:lnTo>
                    <a:lnTo>
                      <a:pt x="50" y="19"/>
                    </a:lnTo>
                    <a:lnTo>
                      <a:pt x="226" y="19"/>
                    </a:lnTo>
                    <a:lnTo>
                      <a:pt x="226" y="19"/>
                    </a:lnTo>
                    <a:lnTo>
                      <a:pt x="232" y="21"/>
                    </a:lnTo>
                    <a:lnTo>
                      <a:pt x="238" y="23"/>
                    </a:lnTo>
                    <a:lnTo>
                      <a:pt x="243" y="26"/>
                    </a:lnTo>
                    <a:lnTo>
                      <a:pt x="248" y="29"/>
                    </a:lnTo>
                    <a:lnTo>
                      <a:pt x="251" y="34"/>
                    </a:lnTo>
                    <a:lnTo>
                      <a:pt x="254" y="39"/>
                    </a:lnTo>
                    <a:lnTo>
                      <a:pt x="256" y="45"/>
                    </a:lnTo>
                    <a:lnTo>
                      <a:pt x="256" y="50"/>
                    </a:lnTo>
                    <a:lnTo>
                      <a:pt x="256" y="66"/>
                    </a:lnTo>
                    <a:lnTo>
                      <a:pt x="1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95" name="Freeform 57"/>
              <p:cNvSpPr>
                <a:spLocks noEditPoints="1"/>
              </p:cNvSpPr>
              <p:nvPr/>
            </p:nvSpPr>
            <p:spPr bwMode="auto">
              <a:xfrm>
                <a:off x="6977063" y="2857500"/>
                <a:ext cx="38100" cy="39688"/>
              </a:xfrm>
              <a:custGeom>
                <a:avLst/>
                <a:gdLst>
                  <a:gd name="T0" fmla="*/ 24 w 48"/>
                  <a:gd name="T1" fmla="*/ 50 h 50"/>
                  <a:gd name="T2" fmla="*/ 24 w 48"/>
                  <a:gd name="T3" fmla="*/ 50 h 50"/>
                  <a:gd name="T4" fmla="*/ 28 w 48"/>
                  <a:gd name="T5" fmla="*/ 48 h 50"/>
                  <a:gd name="T6" fmla="*/ 33 w 48"/>
                  <a:gd name="T7" fmla="*/ 46 h 50"/>
                  <a:gd name="T8" fmla="*/ 41 w 48"/>
                  <a:gd name="T9" fmla="*/ 42 h 50"/>
                  <a:gd name="T10" fmla="*/ 46 w 48"/>
                  <a:gd name="T11" fmla="*/ 34 h 50"/>
                  <a:gd name="T12" fmla="*/ 48 w 48"/>
                  <a:gd name="T13" fmla="*/ 30 h 50"/>
                  <a:gd name="T14" fmla="*/ 48 w 48"/>
                  <a:gd name="T15" fmla="*/ 26 h 50"/>
                  <a:gd name="T16" fmla="*/ 48 w 48"/>
                  <a:gd name="T17" fmla="*/ 26 h 50"/>
                  <a:gd name="T18" fmla="*/ 48 w 48"/>
                  <a:gd name="T19" fmla="*/ 21 h 50"/>
                  <a:gd name="T20" fmla="*/ 46 w 48"/>
                  <a:gd name="T21" fmla="*/ 16 h 50"/>
                  <a:gd name="T22" fmla="*/ 41 w 48"/>
                  <a:gd name="T23" fmla="*/ 8 h 50"/>
                  <a:gd name="T24" fmla="*/ 33 w 48"/>
                  <a:gd name="T25" fmla="*/ 3 h 50"/>
                  <a:gd name="T26" fmla="*/ 28 w 48"/>
                  <a:gd name="T27" fmla="*/ 2 h 50"/>
                  <a:gd name="T28" fmla="*/ 24 w 48"/>
                  <a:gd name="T29" fmla="*/ 0 h 50"/>
                  <a:gd name="T30" fmla="*/ 24 w 48"/>
                  <a:gd name="T31" fmla="*/ 0 h 50"/>
                  <a:gd name="T32" fmla="*/ 19 w 48"/>
                  <a:gd name="T33" fmla="*/ 2 h 50"/>
                  <a:gd name="T34" fmla="*/ 14 w 48"/>
                  <a:gd name="T35" fmla="*/ 3 h 50"/>
                  <a:gd name="T36" fmla="*/ 6 w 48"/>
                  <a:gd name="T37" fmla="*/ 8 h 50"/>
                  <a:gd name="T38" fmla="*/ 1 w 48"/>
                  <a:gd name="T39" fmla="*/ 16 h 50"/>
                  <a:gd name="T40" fmla="*/ 0 w 48"/>
                  <a:gd name="T41" fmla="*/ 21 h 50"/>
                  <a:gd name="T42" fmla="*/ 0 w 48"/>
                  <a:gd name="T43" fmla="*/ 26 h 50"/>
                  <a:gd name="T44" fmla="*/ 0 w 48"/>
                  <a:gd name="T45" fmla="*/ 26 h 50"/>
                  <a:gd name="T46" fmla="*/ 0 w 48"/>
                  <a:gd name="T47" fmla="*/ 30 h 50"/>
                  <a:gd name="T48" fmla="*/ 1 w 48"/>
                  <a:gd name="T49" fmla="*/ 34 h 50"/>
                  <a:gd name="T50" fmla="*/ 6 w 48"/>
                  <a:gd name="T51" fmla="*/ 42 h 50"/>
                  <a:gd name="T52" fmla="*/ 14 w 48"/>
                  <a:gd name="T53" fmla="*/ 46 h 50"/>
                  <a:gd name="T54" fmla="*/ 19 w 48"/>
                  <a:gd name="T55" fmla="*/ 48 h 50"/>
                  <a:gd name="T56" fmla="*/ 24 w 48"/>
                  <a:gd name="T57" fmla="*/ 50 h 50"/>
                  <a:gd name="T58" fmla="*/ 24 w 48"/>
                  <a:gd name="T59" fmla="*/ 50 h 50"/>
                  <a:gd name="T60" fmla="*/ 24 w 48"/>
                  <a:gd name="T61" fmla="*/ 19 h 50"/>
                  <a:gd name="T62" fmla="*/ 24 w 48"/>
                  <a:gd name="T63" fmla="*/ 19 h 50"/>
                  <a:gd name="T64" fmla="*/ 27 w 48"/>
                  <a:gd name="T65" fmla="*/ 21 h 50"/>
                  <a:gd name="T66" fmla="*/ 28 w 48"/>
                  <a:gd name="T67" fmla="*/ 26 h 50"/>
                  <a:gd name="T68" fmla="*/ 28 w 48"/>
                  <a:gd name="T69" fmla="*/ 26 h 50"/>
                  <a:gd name="T70" fmla="*/ 27 w 48"/>
                  <a:gd name="T71" fmla="*/ 29 h 50"/>
                  <a:gd name="T72" fmla="*/ 24 w 48"/>
                  <a:gd name="T73" fmla="*/ 30 h 50"/>
                  <a:gd name="T74" fmla="*/ 24 w 48"/>
                  <a:gd name="T75" fmla="*/ 30 h 50"/>
                  <a:gd name="T76" fmla="*/ 20 w 48"/>
                  <a:gd name="T77" fmla="*/ 29 h 50"/>
                  <a:gd name="T78" fmla="*/ 19 w 48"/>
                  <a:gd name="T79" fmla="*/ 26 h 50"/>
                  <a:gd name="T80" fmla="*/ 19 w 48"/>
                  <a:gd name="T81" fmla="*/ 26 h 50"/>
                  <a:gd name="T82" fmla="*/ 20 w 48"/>
                  <a:gd name="T83" fmla="*/ 21 h 50"/>
                  <a:gd name="T84" fmla="*/ 24 w 48"/>
                  <a:gd name="T85" fmla="*/ 19 h 50"/>
                  <a:gd name="T86" fmla="*/ 24 w 48"/>
                  <a:gd name="T87"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50">
                    <a:moveTo>
                      <a:pt x="24" y="50"/>
                    </a:moveTo>
                    <a:lnTo>
                      <a:pt x="24" y="50"/>
                    </a:lnTo>
                    <a:lnTo>
                      <a:pt x="28" y="48"/>
                    </a:lnTo>
                    <a:lnTo>
                      <a:pt x="33" y="46"/>
                    </a:lnTo>
                    <a:lnTo>
                      <a:pt x="41" y="42"/>
                    </a:lnTo>
                    <a:lnTo>
                      <a:pt x="46" y="34"/>
                    </a:lnTo>
                    <a:lnTo>
                      <a:pt x="48" y="30"/>
                    </a:lnTo>
                    <a:lnTo>
                      <a:pt x="48" y="26"/>
                    </a:lnTo>
                    <a:lnTo>
                      <a:pt x="48" y="26"/>
                    </a:lnTo>
                    <a:lnTo>
                      <a:pt x="48" y="21"/>
                    </a:lnTo>
                    <a:lnTo>
                      <a:pt x="46" y="16"/>
                    </a:lnTo>
                    <a:lnTo>
                      <a:pt x="41" y="8"/>
                    </a:lnTo>
                    <a:lnTo>
                      <a:pt x="33" y="3"/>
                    </a:lnTo>
                    <a:lnTo>
                      <a:pt x="28" y="2"/>
                    </a:lnTo>
                    <a:lnTo>
                      <a:pt x="24" y="0"/>
                    </a:lnTo>
                    <a:lnTo>
                      <a:pt x="24" y="0"/>
                    </a:lnTo>
                    <a:lnTo>
                      <a:pt x="19" y="2"/>
                    </a:lnTo>
                    <a:lnTo>
                      <a:pt x="14" y="3"/>
                    </a:lnTo>
                    <a:lnTo>
                      <a:pt x="6" y="8"/>
                    </a:lnTo>
                    <a:lnTo>
                      <a:pt x="1" y="16"/>
                    </a:lnTo>
                    <a:lnTo>
                      <a:pt x="0" y="21"/>
                    </a:lnTo>
                    <a:lnTo>
                      <a:pt x="0" y="26"/>
                    </a:lnTo>
                    <a:lnTo>
                      <a:pt x="0" y="26"/>
                    </a:lnTo>
                    <a:lnTo>
                      <a:pt x="0" y="30"/>
                    </a:lnTo>
                    <a:lnTo>
                      <a:pt x="1" y="34"/>
                    </a:lnTo>
                    <a:lnTo>
                      <a:pt x="6" y="42"/>
                    </a:lnTo>
                    <a:lnTo>
                      <a:pt x="14" y="46"/>
                    </a:lnTo>
                    <a:lnTo>
                      <a:pt x="19" y="48"/>
                    </a:lnTo>
                    <a:lnTo>
                      <a:pt x="24" y="50"/>
                    </a:lnTo>
                    <a:lnTo>
                      <a:pt x="24" y="50"/>
                    </a:lnTo>
                    <a:close/>
                    <a:moveTo>
                      <a:pt x="24" y="19"/>
                    </a:moveTo>
                    <a:lnTo>
                      <a:pt x="24" y="19"/>
                    </a:lnTo>
                    <a:lnTo>
                      <a:pt x="27" y="21"/>
                    </a:lnTo>
                    <a:lnTo>
                      <a:pt x="28" y="26"/>
                    </a:lnTo>
                    <a:lnTo>
                      <a:pt x="28" y="26"/>
                    </a:lnTo>
                    <a:lnTo>
                      <a:pt x="27" y="29"/>
                    </a:lnTo>
                    <a:lnTo>
                      <a:pt x="24" y="30"/>
                    </a:lnTo>
                    <a:lnTo>
                      <a:pt x="24" y="30"/>
                    </a:lnTo>
                    <a:lnTo>
                      <a:pt x="20" y="29"/>
                    </a:lnTo>
                    <a:lnTo>
                      <a:pt x="19" y="26"/>
                    </a:lnTo>
                    <a:lnTo>
                      <a:pt x="19" y="26"/>
                    </a:lnTo>
                    <a:lnTo>
                      <a:pt x="20" y="21"/>
                    </a:lnTo>
                    <a:lnTo>
                      <a:pt x="24" y="19"/>
                    </a:lnTo>
                    <a:lnTo>
                      <a:pt x="2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307" name="Group 306"/>
            <p:cNvGrpSpPr/>
            <p:nvPr/>
          </p:nvGrpSpPr>
          <p:grpSpPr>
            <a:xfrm>
              <a:off x="8949869" y="4292764"/>
              <a:ext cx="127080" cy="144077"/>
              <a:chOff x="4019551" y="957263"/>
              <a:chExt cx="246063" cy="369888"/>
            </a:xfrm>
            <a:solidFill>
              <a:schemeClr val="bg1"/>
            </a:solidFill>
          </p:grpSpPr>
          <p:sp>
            <p:nvSpPr>
              <p:cNvPr id="392" name="Freeform 161"/>
              <p:cNvSpPr>
                <a:spLocks noEditPoints="1"/>
              </p:cNvSpPr>
              <p:nvPr/>
            </p:nvSpPr>
            <p:spPr bwMode="auto">
              <a:xfrm>
                <a:off x="4019551" y="957263"/>
                <a:ext cx="246063" cy="369888"/>
              </a:xfrm>
              <a:custGeom>
                <a:avLst/>
                <a:gdLst>
                  <a:gd name="T0" fmla="*/ 155 w 310"/>
                  <a:gd name="T1" fmla="*/ 0 h 466"/>
                  <a:gd name="T2" fmla="*/ 123 w 310"/>
                  <a:gd name="T3" fmla="*/ 3 h 466"/>
                  <a:gd name="T4" fmla="*/ 95 w 310"/>
                  <a:gd name="T5" fmla="*/ 11 h 466"/>
                  <a:gd name="T6" fmla="*/ 67 w 310"/>
                  <a:gd name="T7" fmla="*/ 26 h 466"/>
                  <a:gd name="T8" fmla="*/ 45 w 310"/>
                  <a:gd name="T9" fmla="*/ 45 h 466"/>
                  <a:gd name="T10" fmla="*/ 26 w 310"/>
                  <a:gd name="T11" fmla="*/ 69 h 466"/>
                  <a:gd name="T12" fmla="*/ 11 w 310"/>
                  <a:gd name="T13" fmla="*/ 94 h 466"/>
                  <a:gd name="T14" fmla="*/ 2 w 310"/>
                  <a:gd name="T15" fmla="*/ 123 h 466"/>
                  <a:gd name="T16" fmla="*/ 0 w 310"/>
                  <a:gd name="T17" fmla="*/ 155 h 466"/>
                  <a:gd name="T18" fmla="*/ 2 w 310"/>
                  <a:gd name="T19" fmla="*/ 171 h 466"/>
                  <a:gd name="T20" fmla="*/ 13 w 310"/>
                  <a:gd name="T21" fmla="*/ 213 h 466"/>
                  <a:gd name="T22" fmla="*/ 45 w 310"/>
                  <a:gd name="T23" fmla="*/ 286 h 466"/>
                  <a:gd name="T24" fmla="*/ 98 w 310"/>
                  <a:gd name="T25" fmla="*/ 382 h 466"/>
                  <a:gd name="T26" fmla="*/ 147 w 310"/>
                  <a:gd name="T27" fmla="*/ 462 h 466"/>
                  <a:gd name="T28" fmla="*/ 150 w 310"/>
                  <a:gd name="T29" fmla="*/ 465 h 466"/>
                  <a:gd name="T30" fmla="*/ 155 w 310"/>
                  <a:gd name="T31" fmla="*/ 466 h 466"/>
                  <a:gd name="T32" fmla="*/ 163 w 310"/>
                  <a:gd name="T33" fmla="*/ 462 h 466"/>
                  <a:gd name="T34" fmla="*/ 189 w 310"/>
                  <a:gd name="T35" fmla="*/ 422 h 466"/>
                  <a:gd name="T36" fmla="*/ 238 w 310"/>
                  <a:gd name="T37" fmla="*/ 336 h 466"/>
                  <a:gd name="T38" fmla="*/ 288 w 310"/>
                  <a:gd name="T39" fmla="*/ 236 h 466"/>
                  <a:gd name="T40" fmla="*/ 304 w 310"/>
                  <a:gd name="T41" fmla="*/ 192 h 466"/>
                  <a:gd name="T42" fmla="*/ 310 w 310"/>
                  <a:gd name="T43" fmla="*/ 155 h 466"/>
                  <a:gd name="T44" fmla="*/ 309 w 310"/>
                  <a:gd name="T45" fmla="*/ 139 h 466"/>
                  <a:gd name="T46" fmla="*/ 304 w 310"/>
                  <a:gd name="T47" fmla="*/ 109 h 466"/>
                  <a:gd name="T48" fmla="*/ 291 w 310"/>
                  <a:gd name="T49" fmla="*/ 82 h 466"/>
                  <a:gd name="T50" fmla="*/ 275 w 310"/>
                  <a:gd name="T51" fmla="*/ 56 h 466"/>
                  <a:gd name="T52" fmla="*/ 253 w 310"/>
                  <a:gd name="T53" fmla="*/ 35 h 466"/>
                  <a:gd name="T54" fmla="*/ 229 w 310"/>
                  <a:gd name="T55" fmla="*/ 18 h 466"/>
                  <a:gd name="T56" fmla="*/ 202 w 310"/>
                  <a:gd name="T57" fmla="*/ 7 h 466"/>
                  <a:gd name="T58" fmla="*/ 171 w 310"/>
                  <a:gd name="T59" fmla="*/ 0 h 466"/>
                  <a:gd name="T60" fmla="*/ 155 w 310"/>
                  <a:gd name="T61" fmla="*/ 0 h 466"/>
                  <a:gd name="T62" fmla="*/ 155 w 310"/>
                  <a:gd name="T63" fmla="*/ 439 h 466"/>
                  <a:gd name="T64" fmla="*/ 98 w 310"/>
                  <a:gd name="T65" fmla="*/ 347 h 466"/>
                  <a:gd name="T66" fmla="*/ 53 w 310"/>
                  <a:gd name="T67" fmla="*/ 262 h 466"/>
                  <a:gd name="T68" fmla="*/ 27 w 310"/>
                  <a:gd name="T69" fmla="*/ 201 h 466"/>
                  <a:gd name="T70" fmla="*/ 19 w 310"/>
                  <a:gd name="T71" fmla="*/ 168 h 466"/>
                  <a:gd name="T72" fmla="*/ 18 w 310"/>
                  <a:gd name="T73" fmla="*/ 155 h 466"/>
                  <a:gd name="T74" fmla="*/ 21 w 310"/>
                  <a:gd name="T75" fmla="*/ 128 h 466"/>
                  <a:gd name="T76" fmla="*/ 29 w 310"/>
                  <a:gd name="T77" fmla="*/ 102 h 466"/>
                  <a:gd name="T78" fmla="*/ 42 w 310"/>
                  <a:gd name="T79" fmla="*/ 78 h 466"/>
                  <a:gd name="T80" fmla="*/ 58 w 310"/>
                  <a:gd name="T81" fmla="*/ 58 h 466"/>
                  <a:gd name="T82" fmla="*/ 79 w 310"/>
                  <a:gd name="T83" fmla="*/ 42 h 466"/>
                  <a:gd name="T84" fmla="*/ 101 w 310"/>
                  <a:gd name="T85" fmla="*/ 29 h 466"/>
                  <a:gd name="T86" fmla="*/ 126 w 310"/>
                  <a:gd name="T87" fmla="*/ 21 h 466"/>
                  <a:gd name="T88" fmla="*/ 155 w 310"/>
                  <a:gd name="T89" fmla="*/ 18 h 466"/>
                  <a:gd name="T90" fmla="*/ 168 w 310"/>
                  <a:gd name="T91" fmla="*/ 19 h 466"/>
                  <a:gd name="T92" fmla="*/ 195 w 310"/>
                  <a:gd name="T93" fmla="*/ 24 h 466"/>
                  <a:gd name="T94" fmla="*/ 219 w 310"/>
                  <a:gd name="T95" fmla="*/ 35 h 466"/>
                  <a:gd name="T96" fmla="*/ 241 w 310"/>
                  <a:gd name="T97" fmla="*/ 50 h 466"/>
                  <a:gd name="T98" fmla="*/ 261 w 310"/>
                  <a:gd name="T99" fmla="*/ 67 h 466"/>
                  <a:gd name="T100" fmla="*/ 275 w 310"/>
                  <a:gd name="T101" fmla="*/ 90 h 466"/>
                  <a:gd name="T102" fmla="*/ 285 w 310"/>
                  <a:gd name="T103" fmla="*/ 114 h 466"/>
                  <a:gd name="T104" fmla="*/ 291 w 310"/>
                  <a:gd name="T105" fmla="*/ 141 h 466"/>
                  <a:gd name="T106" fmla="*/ 291 w 310"/>
                  <a:gd name="T107" fmla="*/ 155 h 466"/>
                  <a:gd name="T108" fmla="*/ 286 w 310"/>
                  <a:gd name="T109" fmla="*/ 184 h 466"/>
                  <a:gd name="T110" fmla="*/ 273 w 310"/>
                  <a:gd name="T111" fmla="*/ 221 h 466"/>
                  <a:gd name="T112" fmla="*/ 233 w 310"/>
                  <a:gd name="T113" fmla="*/ 305 h 466"/>
                  <a:gd name="T114" fmla="*/ 189 w 310"/>
                  <a:gd name="T115" fmla="*/ 385 h 466"/>
                  <a:gd name="T116" fmla="*/ 155 w 310"/>
                  <a:gd name="T117" fmla="*/ 43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0" h="466">
                    <a:moveTo>
                      <a:pt x="155" y="0"/>
                    </a:moveTo>
                    <a:lnTo>
                      <a:pt x="155" y="0"/>
                    </a:lnTo>
                    <a:lnTo>
                      <a:pt x="139" y="0"/>
                    </a:lnTo>
                    <a:lnTo>
                      <a:pt x="123" y="3"/>
                    </a:lnTo>
                    <a:lnTo>
                      <a:pt x="109" y="7"/>
                    </a:lnTo>
                    <a:lnTo>
                      <a:pt x="95" y="11"/>
                    </a:lnTo>
                    <a:lnTo>
                      <a:pt x="80" y="18"/>
                    </a:lnTo>
                    <a:lnTo>
                      <a:pt x="67" y="26"/>
                    </a:lnTo>
                    <a:lnTo>
                      <a:pt x="56" y="35"/>
                    </a:lnTo>
                    <a:lnTo>
                      <a:pt x="45" y="45"/>
                    </a:lnTo>
                    <a:lnTo>
                      <a:pt x="35" y="56"/>
                    </a:lnTo>
                    <a:lnTo>
                      <a:pt x="26" y="69"/>
                    </a:lnTo>
                    <a:lnTo>
                      <a:pt x="18" y="82"/>
                    </a:lnTo>
                    <a:lnTo>
                      <a:pt x="11" y="94"/>
                    </a:lnTo>
                    <a:lnTo>
                      <a:pt x="7" y="109"/>
                    </a:lnTo>
                    <a:lnTo>
                      <a:pt x="2" y="123"/>
                    </a:lnTo>
                    <a:lnTo>
                      <a:pt x="0" y="139"/>
                    </a:lnTo>
                    <a:lnTo>
                      <a:pt x="0" y="155"/>
                    </a:lnTo>
                    <a:lnTo>
                      <a:pt x="0" y="155"/>
                    </a:lnTo>
                    <a:lnTo>
                      <a:pt x="2" y="171"/>
                    </a:lnTo>
                    <a:lnTo>
                      <a:pt x="5" y="192"/>
                    </a:lnTo>
                    <a:lnTo>
                      <a:pt x="13" y="213"/>
                    </a:lnTo>
                    <a:lnTo>
                      <a:pt x="21" y="236"/>
                    </a:lnTo>
                    <a:lnTo>
                      <a:pt x="45" y="286"/>
                    </a:lnTo>
                    <a:lnTo>
                      <a:pt x="71" y="336"/>
                    </a:lnTo>
                    <a:lnTo>
                      <a:pt x="98" y="382"/>
                    </a:lnTo>
                    <a:lnTo>
                      <a:pt x="122" y="422"/>
                    </a:lnTo>
                    <a:lnTo>
                      <a:pt x="147" y="462"/>
                    </a:lnTo>
                    <a:lnTo>
                      <a:pt x="147" y="462"/>
                    </a:lnTo>
                    <a:lnTo>
                      <a:pt x="150" y="465"/>
                    </a:lnTo>
                    <a:lnTo>
                      <a:pt x="155" y="466"/>
                    </a:lnTo>
                    <a:lnTo>
                      <a:pt x="155" y="466"/>
                    </a:lnTo>
                    <a:lnTo>
                      <a:pt x="158" y="465"/>
                    </a:lnTo>
                    <a:lnTo>
                      <a:pt x="163" y="462"/>
                    </a:lnTo>
                    <a:lnTo>
                      <a:pt x="163" y="462"/>
                    </a:lnTo>
                    <a:lnTo>
                      <a:pt x="189" y="422"/>
                    </a:lnTo>
                    <a:lnTo>
                      <a:pt x="211" y="382"/>
                    </a:lnTo>
                    <a:lnTo>
                      <a:pt x="238" y="336"/>
                    </a:lnTo>
                    <a:lnTo>
                      <a:pt x="265" y="286"/>
                    </a:lnTo>
                    <a:lnTo>
                      <a:pt x="288" y="236"/>
                    </a:lnTo>
                    <a:lnTo>
                      <a:pt x="297" y="213"/>
                    </a:lnTo>
                    <a:lnTo>
                      <a:pt x="304" y="192"/>
                    </a:lnTo>
                    <a:lnTo>
                      <a:pt x="309" y="171"/>
                    </a:lnTo>
                    <a:lnTo>
                      <a:pt x="310" y="155"/>
                    </a:lnTo>
                    <a:lnTo>
                      <a:pt x="310" y="155"/>
                    </a:lnTo>
                    <a:lnTo>
                      <a:pt x="309" y="139"/>
                    </a:lnTo>
                    <a:lnTo>
                      <a:pt x="307" y="123"/>
                    </a:lnTo>
                    <a:lnTo>
                      <a:pt x="304" y="109"/>
                    </a:lnTo>
                    <a:lnTo>
                      <a:pt x="297" y="94"/>
                    </a:lnTo>
                    <a:lnTo>
                      <a:pt x="291" y="82"/>
                    </a:lnTo>
                    <a:lnTo>
                      <a:pt x="283" y="69"/>
                    </a:lnTo>
                    <a:lnTo>
                      <a:pt x="275" y="56"/>
                    </a:lnTo>
                    <a:lnTo>
                      <a:pt x="264" y="45"/>
                    </a:lnTo>
                    <a:lnTo>
                      <a:pt x="253" y="35"/>
                    </a:lnTo>
                    <a:lnTo>
                      <a:pt x="241" y="26"/>
                    </a:lnTo>
                    <a:lnTo>
                      <a:pt x="229" y="18"/>
                    </a:lnTo>
                    <a:lnTo>
                      <a:pt x="214" y="11"/>
                    </a:lnTo>
                    <a:lnTo>
                      <a:pt x="202" y="7"/>
                    </a:lnTo>
                    <a:lnTo>
                      <a:pt x="186" y="3"/>
                    </a:lnTo>
                    <a:lnTo>
                      <a:pt x="171" y="0"/>
                    </a:lnTo>
                    <a:lnTo>
                      <a:pt x="155" y="0"/>
                    </a:lnTo>
                    <a:lnTo>
                      <a:pt x="155" y="0"/>
                    </a:lnTo>
                    <a:close/>
                    <a:moveTo>
                      <a:pt x="155" y="439"/>
                    </a:moveTo>
                    <a:lnTo>
                      <a:pt x="155" y="439"/>
                    </a:lnTo>
                    <a:lnTo>
                      <a:pt x="120" y="385"/>
                    </a:lnTo>
                    <a:lnTo>
                      <a:pt x="98" y="347"/>
                    </a:lnTo>
                    <a:lnTo>
                      <a:pt x="75" y="305"/>
                    </a:lnTo>
                    <a:lnTo>
                      <a:pt x="53" y="262"/>
                    </a:lnTo>
                    <a:lnTo>
                      <a:pt x="35" y="221"/>
                    </a:lnTo>
                    <a:lnTo>
                      <a:pt x="27" y="201"/>
                    </a:lnTo>
                    <a:lnTo>
                      <a:pt x="23" y="184"/>
                    </a:lnTo>
                    <a:lnTo>
                      <a:pt x="19" y="168"/>
                    </a:lnTo>
                    <a:lnTo>
                      <a:pt x="18" y="155"/>
                    </a:lnTo>
                    <a:lnTo>
                      <a:pt x="18" y="155"/>
                    </a:lnTo>
                    <a:lnTo>
                      <a:pt x="19" y="141"/>
                    </a:lnTo>
                    <a:lnTo>
                      <a:pt x="21" y="128"/>
                    </a:lnTo>
                    <a:lnTo>
                      <a:pt x="24" y="114"/>
                    </a:lnTo>
                    <a:lnTo>
                      <a:pt x="29" y="102"/>
                    </a:lnTo>
                    <a:lnTo>
                      <a:pt x="35" y="90"/>
                    </a:lnTo>
                    <a:lnTo>
                      <a:pt x="42" y="78"/>
                    </a:lnTo>
                    <a:lnTo>
                      <a:pt x="50" y="67"/>
                    </a:lnTo>
                    <a:lnTo>
                      <a:pt x="58" y="58"/>
                    </a:lnTo>
                    <a:lnTo>
                      <a:pt x="67" y="50"/>
                    </a:lnTo>
                    <a:lnTo>
                      <a:pt x="79" y="42"/>
                    </a:lnTo>
                    <a:lnTo>
                      <a:pt x="90" y="35"/>
                    </a:lnTo>
                    <a:lnTo>
                      <a:pt x="101" y="29"/>
                    </a:lnTo>
                    <a:lnTo>
                      <a:pt x="114" y="24"/>
                    </a:lnTo>
                    <a:lnTo>
                      <a:pt x="126" y="21"/>
                    </a:lnTo>
                    <a:lnTo>
                      <a:pt x="141" y="19"/>
                    </a:lnTo>
                    <a:lnTo>
                      <a:pt x="155" y="18"/>
                    </a:lnTo>
                    <a:lnTo>
                      <a:pt x="155" y="18"/>
                    </a:lnTo>
                    <a:lnTo>
                      <a:pt x="168" y="19"/>
                    </a:lnTo>
                    <a:lnTo>
                      <a:pt x="182" y="21"/>
                    </a:lnTo>
                    <a:lnTo>
                      <a:pt x="195" y="24"/>
                    </a:lnTo>
                    <a:lnTo>
                      <a:pt x="208" y="29"/>
                    </a:lnTo>
                    <a:lnTo>
                      <a:pt x="219" y="35"/>
                    </a:lnTo>
                    <a:lnTo>
                      <a:pt x="230" y="42"/>
                    </a:lnTo>
                    <a:lnTo>
                      <a:pt x="241" y="50"/>
                    </a:lnTo>
                    <a:lnTo>
                      <a:pt x="251" y="58"/>
                    </a:lnTo>
                    <a:lnTo>
                      <a:pt x="261" y="67"/>
                    </a:lnTo>
                    <a:lnTo>
                      <a:pt x="269" y="78"/>
                    </a:lnTo>
                    <a:lnTo>
                      <a:pt x="275" y="90"/>
                    </a:lnTo>
                    <a:lnTo>
                      <a:pt x="280" y="102"/>
                    </a:lnTo>
                    <a:lnTo>
                      <a:pt x="285" y="114"/>
                    </a:lnTo>
                    <a:lnTo>
                      <a:pt x="288" y="128"/>
                    </a:lnTo>
                    <a:lnTo>
                      <a:pt x="291" y="141"/>
                    </a:lnTo>
                    <a:lnTo>
                      <a:pt x="291" y="155"/>
                    </a:lnTo>
                    <a:lnTo>
                      <a:pt x="291" y="155"/>
                    </a:lnTo>
                    <a:lnTo>
                      <a:pt x="289" y="168"/>
                    </a:lnTo>
                    <a:lnTo>
                      <a:pt x="286" y="184"/>
                    </a:lnTo>
                    <a:lnTo>
                      <a:pt x="281" y="201"/>
                    </a:lnTo>
                    <a:lnTo>
                      <a:pt x="273" y="221"/>
                    </a:lnTo>
                    <a:lnTo>
                      <a:pt x="256" y="262"/>
                    </a:lnTo>
                    <a:lnTo>
                      <a:pt x="233" y="305"/>
                    </a:lnTo>
                    <a:lnTo>
                      <a:pt x="211" y="347"/>
                    </a:lnTo>
                    <a:lnTo>
                      <a:pt x="189" y="385"/>
                    </a:lnTo>
                    <a:lnTo>
                      <a:pt x="155" y="439"/>
                    </a:lnTo>
                    <a:lnTo>
                      <a:pt x="155" y="4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93" name="Freeform 162"/>
              <p:cNvSpPr>
                <a:spLocks noEditPoints="1"/>
              </p:cNvSpPr>
              <p:nvPr/>
            </p:nvSpPr>
            <p:spPr bwMode="auto">
              <a:xfrm>
                <a:off x="4092576" y="1022350"/>
                <a:ext cx="96838" cy="96838"/>
              </a:xfrm>
              <a:custGeom>
                <a:avLst/>
                <a:gdLst>
                  <a:gd name="T0" fmla="*/ 62 w 123"/>
                  <a:gd name="T1" fmla="*/ 0 h 123"/>
                  <a:gd name="T2" fmla="*/ 38 w 123"/>
                  <a:gd name="T3" fmla="*/ 4 h 123"/>
                  <a:gd name="T4" fmla="*/ 19 w 123"/>
                  <a:gd name="T5" fmla="*/ 19 h 123"/>
                  <a:gd name="T6" fmla="*/ 5 w 123"/>
                  <a:gd name="T7" fmla="*/ 38 h 123"/>
                  <a:gd name="T8" fmla="*/ 0 w 123"/>
                  <a:gd name="T9" fmla="*/ 62 h 123"/>
                  <a:gd name="T10" fmla="*/ 2 w 123"/>
                  <a:gd name="T11" fmla="*/ 75 h 123"/>
                  <a:gd name="T12" fmla="*/ 11 w 123"/>
                  <a:gd name="T13" fmla="*/ 95 h 123"/>
                  <a:gd name="T14" fmla="*/ 27 w 123"/>
                  <a:gd name="T15" fmla="*/ 113 h 123"/>
                  <a:gd name="T16" fmla="*/ 49 w 123"/>
                  <a:gd name="T17" fmla="*/ 121 h 123"/>
                  <a:gd name="T18" fmla="*/ 62 w 123"/>
                  <a:gd name="T19" fmla="*/ 123 h 123"/>
                  <a:gd name="T20" fmla="*/ 86 w 123"/>
                  <a:gd name="T21" fmla="*/ 118 h 123"/>
                  <a:gd name="T22" fmla="*/ 105 w 123"/>
                  <a:gd name="T23" fmla="*/ 105 h 123"/>
                  <a:gd name="T24" fmla="*/ 118 w 123"/>
                  <a:gd name="T25" fmla="*/ 86 h 123"/>
                  <a:gd name="T26" fmla="*/ 123 w 123"/>
                  <a:gd name="T27" fmla="*/ 62 h 123"/>
                  <a:gd name="T28" fmla="*/ 121 w 123"/>
                  <a:gd name="T29" fmla="*/ 49 h 123"/>
                  <a:gd name="T30" fmla="*/ 112 w 123"/>
                  <a:gd name="T31" fmla="*/ 27 h 123"/>
                  <a:gd name="T32" fmla="*/ 96 w 123"/>
                  <a:gd name="T33" fmla="*/ 11 h 123"/>
                  <a:gd name="T34" fmla="*/ 73 w 123"/>
                  <a:gd name="T35" fmla="*/ 1 h 123"/>
                  <a:gd name="T36" fmla="*/ 62 w 123"/>
                  <a:gd name="T37" fmla="*/ 0 h 123"/>
                  <a:gd name="T38" fmla="*/ 62 w 123"/>
                  <a:gd name="T39" fmla="*/ 103 h 123"/>
                  <a:gd name="T40" fmla="*/ 45 w 123"/>
                  <a:gd name="T41" fmla="*/ 100 h 123"/>
                  <a:gd name="T42" fmla="*/ 32 w 123"/>
                  <a:gd name="T43" fmla="*/ 92 h 123"/>
                  <a:gd name="T44" fmla="*/ 22 w 123"/>
                  <a:gd name="T45" fmla="*/ 78 h 123"/>
                  <a:gd name="T46" fmla="*/ 19 w 123"/>
                  <a:gd name="T47" fmla="*/ 62 h 123"/>
                  <a:gd name="T48" fmla="*/ 21 w 123"/>
                  <a:gd name="T49" fmla="*/ 52 h 123"/>
                  <a:gd name="T50" fmla="*/ 27 w 123"/>
                  <a:gd name="T51" fmla="*/ 38 h 123"/>
                  <a:gd name="T52" fmla="*/ 38 w 123"/>
                  <a:gd name="T53" fmla="*/ 27 h 123"/>
                  <a:gd name="T54" fmla="*/ 53 w 123"/>
                  <a:gd name="T55" fmla="*/ 20 h 123"/>
                  <a:gd name="T56" fmla="*/ 62 w 123"/>
                  <a:gd name="T57" fmla="*/ 19 h 123"/>
                  <a:gd name="T58" fmla="*/ 78 w 123"/>
                  <a:gd name="T59" fmla="*/ 22 h 123"/>
                  <a:gd name="T60" fmla="*/ 93 w 123"/>
                  <a:gd name="T61" fmla="*/ 32 h 123"/>
                  <a:gd name="T62" fmla="*/ 101 w 123"/>
                  <a:gd name="T63" fmla="*/ 44 h 123"/>
                  <a:gd name="T64" fmla="*/ 104 w 123"/>
                  <a:gd name="T65" fmla="*/ 62 h 123"/>
                  <a:gd name="T66" fmla="*/ 104 w 123"/>
                  <a:gd name="T67" fmla="*/ 70 h 123"/>
                  <a:gd name="T68" fmla="*/ 97 w 123"/>
                  <a:gd name="T69" fmla="*/ 86 h 123"/>
                  <a:gd name="T70" fmla="*/ 86 w 123"/>
                  <a:gd name="T71" fmla="*/ 97 h 123"/>
                  <a:gd name="T72" fmla="*/ 70 w 123"/>
                  <a:gd name="T73" fmla="*/ 103 h 123"/>
                  <a:gd name="T74" fmla="*/ 62 w 123"/>
                  <a:gd name="T75" fmla="*/ 10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23">
                    <a:moveTo>
                      <a:pt x="62" y="0"/>
                    </a:moveTo>
                    <a:lnTo>
                      <a:pt x="62" y="0"/>
                    </a:lnTo>
                    <a:lnTo>
                      <a:pt x="49" y="1"/>
                    </a:lnTo>
                    <a:lnTo>
                      <a:pt x="38" y="4"/>
                    </a:lnTo>
                    <a:lnTo>
                      <a:pt x="27" y="11"/>
                    </a:lnTo>
                    <a:lnTo>
                      <a:pt x="19" y="19"/>
                    </a:lnTo>
                    <a:lnTo>
                      <a:pt x="11" y="27"/>
                    </a:lnTo>
                    <a:lnTo>
                      <a:pt x="5" y="38"/>
                    </a:lnTo>
                    <a:lnTo>
                      <a:pt x="2" y="49"/>
                    </a:lnTo>
                    <a:lnTo>
                      <a:pt x="0" y="62"/>
                    </a:lnTo>
                    <a:lnTo>
                      <a:pt x="0" y="62"/>
                    </a:lnTo>
                    <a:lnTo>
                      <a:pt x="2" y="75"/>
                    </a:lnTo>
                    <a:lnTo>
                      <a:pt x="5" y="86"/>
                    </a:lnTo>
                    <a:lnTo>
                      <a:pt x="11" y="95"/>
                    </a:lnTo>
                    <a:lnTo>
                      <a:pt x="19" y="105"/>
                    </a:lnTo>
                    <a:lnTo>
                      <a:pt x="27" y="113"/>
                    </a:lnTo>
                    <a:lnTo>
                      <a:pt x="38" y="118"/>
                    </a:lnTo>
                    <a:lnTo>
                      <a:pt x="49" y="121"/>
                    </a:lnTo>
                    <a:lnTo>
                      <a:pt x="62" y="123"/>
                    </a:lnTo>
                    <a:lnTo>
                      <a:pt x="62" y="123"/>
                    </a:lnTo>
                    <a:lnTo>
                      <a:pt x="73" y="121"/>
                    </a:lnTo>
                    <a:lnTo>
                      <a:pt x="86" y="118"/>
                    </a:lnTo>
                    <a:lnTo>
                      <a:pt x="96" y="113"/>
                    </a:lnTo>
                    <a:lnTo>
                      <a:pt x="105" y="105"/>
                    </a:lnTo>
                    <a:lnTo>
                      <a:pt x="112" y="95"/>
                    </a:lnTo>
                    <a:lnTo>
                      <a:pt x="118" y="86"/>
                    </a:lnTo>
                    <a:lnTo>
                      <a:pt x="121" y="75"/>
                    </a:lnTo>
                    <a:lnTo>
                      <a:pt x="123" y="62"/>
                    </a:lnTo>
                    <a:lnTo>
                      <a:pt x="123" y="62"/>
                    </a:lnTo>
                    <a:lnTo>
                      <a:pt x="121" y="49"/>
                    </a:lnTo>
                    <a:lnTo>
                      <a:pt x="118" y="38"/>
                    </a:lnTo>
                    <a:lnTo>
                      <a:pt x="112" y="27"/>
                    </a:lnTo>
                    <a:lnTo>
                      <a:pt x="105" y="19"/>
                    </a:lnTo>
                    <a:lnTo>
                      <a:pt x="96" y="11"/>
                    </a:lnTo>
                    <a:lnTo>
                      <a:pt x="86" y="4"/>
                    </a:lnTo>
                    <a:lnTo>
                      <a:pt x="73" y="1"/>
                    </a:lnTo>
                    <a:lnTo>
                      <a:pt x="62" y="0"/>
                    </a:lnTo>
                    <a:lnTo>
                      <a:pt x="62" y="0"/>
                    </a:lnTo>
                    <a:close/>
                    <a:moveTo>
                      <a:pt x="62" y="103"/>
                    </a:moveTo>
                    <a:lnTo>
                      <a:pt x="62" y="103"/>
                    </a:lnTo>
                    <a:lnTo>
                      <a:pt x="53" y="103"/>
                    </a:lnTo>
                    <a:lnTo>
                      <a:pt x="45" y="100"/>
                    </a:lnTo>
                    <a:lnTo>
                      <a:pt x="38" y="97"/>
                    </a:lnTo>
                    <a:lnTo>
                      <a:pt x="32" y="92"/>
                    </a:lnTo>
                    <a:lnTo>
                      <a:pt x="27" y="86"/>
                    </a:lnTo>
                    <a:lnTo>
                      <a:pt x="22" y="78"/>
                    </a:lnTo>
                    <a:lnTo>
                      <a:pt x="21" y="70"/>
                    </a:lnTo>
                    <a:lnTo>
                      <a:pt x="19" y="62"/>
                    </a:lnTo>
                    <a:lnTo>
                      <a:pt x="19" y="62"/>
                    </a:lnTo>
                    <a:lnTo>
                      <a:pt x="21" y="52"/>
                    </a:lnTo>
                    <a:lnTo>
                      <a:pt x="22" y="44"/>
                    </a:lnTo>
                    <a:lnTo>
                      <a:pt x="27" y="38"/>
                    </a:lnTo>
                    <a:lnTo>
                      <a:pt x="32" y="32"/>
                    </a:lnTo>
                    <a:lnTo>
                      <a:pt x="38" y="27"/>
                    </a:lnTo>
                    <a:lnTo>
                      <a:pt x="45" y="22"/>
                    </a:lnTo>
                    <a:lnTo>
                      <a:pt x="53" y="20"/>
                    </a:lnTo>
                    <a:lnTo>
                      <a:pt x="62" y="19"/>
                    </a:lnTo>
                    <a:lnTo>
                      <a:pt x="62" y="19"/>
                    </a:lnTo>
                    <a:lnTo>
                      <a:pt x="70" y="20"/>
                    </a:lnTo>
                    <a:lnTo>
                      <a:pt x="78" y="22"/>
                    </a:lnTo>
                    <a:lnTo>
                      <a:pt x="86" y="27"/>
                    </a:lnTo>
                    <a:lnTo>
                      <a:pt x="93" y="32"/>
                    </a:lnTo>
                    <a:lnTo>
                      <a:pt x="97" y="38"/>
                    </a:lnTo>
                    <a:lnTo>
                      <a:pt x="101" y="44"/>
                    </a:lnTo>
                    <a:lnTo>
                      <a:pt x="104" y="52"/>
                    </a:lnTo>
                    <a:lnTo>
                      <a:pt x="104" y="62"/>
                    </a:lnTo>
                    <a:lnTo>
                      <a:pt x="104" y="62"/>
                    </a:lnTo>
                    <a:lnTo>
                      <a:pt x="104" y="70"/>
                    </a:lnTo>
                    <a:lnTo>
                      <a:pt x="101" y="78"/>
                    </a:lnTo>
                    <a:lnTo>
                      <a:pt x="97" y="86"/>
                    </a:lnTo>
                    <a:lnTo>
                      <a:pt x="93" y="92"/>
                    </a:lnTo>
                    <a:lnTo>
                      <a:pt x="86" y="97"/>
                    </a:lnTo>
                    <a:lnTo>
                      <a:pt x="78" y="100"/>
                    </a:lnTo>
                    <a:lnTo>
                      <a:pt x="70" y="103"/>
                    </a:lnTo>
                    <a:lnTo>
                      <a:pt x="62" y="103"/>
                    </a:lnTo>
                    <a:lnTo>
                      <a:pt x="62"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308" name="Group 307"/>
            <p:cNvGrpSpPr/>
            <p:nvPr/>
          </p:nvGrpSpPr>
          <p:grpSpPr>
            <a:xfrm>
              <a:off x="10041805" y="4282978"/>
              <a:ext cx="185304" cy="172017"/>
              <a:chOff x="5981700" y="2290763"/>
              <a:chExt cx="392113" cy="384175"/>
            </a:xfrm>
            <a:solidFill>
              <a:schemeClr val="bg1"/>
            </a:solidFill>
          </p:grpSpPr>
          <p:sp>
            <p:nvSpPr>
              <p:cNvPr id="387" name="Freeform 441"/>
              <p:cNvSpPr>
                <a:spLocks noEditPoints="1"/>
              </p:cNvSpPr>
              <p:nvPr/>
            </p:nvSpPr>
            <p:spPr bwMode="auto">
              <a:xfrm>
                <a:off x="6119813" y="2373313"/>
                <a:ext cx="77788" cy="112713"/>
              </a:xfrm>
              <a:custGeom>
                <a:avLst/>
                <a:gdLst>
                  <a:gd name="T0" fmla="*/ 60 w 99"/>
                  <a:gd name="T1" fmla="*/ 75 h 141"/>
                  <a:gd name="T2" fmla="*/ 60 w 99"/>
                  <a:gd name="T3" fmla="*/ 75 h 141"/>
                  <a:gd name="T4" fmla="*/ 75 w 99"/>
                  <a:gd name="T5" fmla="*/ 78 h 141"/>
                  <a:gd name="T6" fmla="*/ 81 w 99"/>
                  <a:gd name="T7" fmla="*/ 87 h 141"/>
                  <a:gd name="T8" fmla="*/ 82 w 99"/>
                  <a:gd name="T9" fmla="*/ 93 h 141"/>
                  <a:gd name="T10" fmla="*/ 75 w 99"/>
                  <a:gd name="T11" fmla="*/ 104 h 141"/>
                  <a:gd name="T12" fmla="*/ 39 w 99"/>
                  <a:gd name="T13" fmla="*/ 58 h 141"/>
                  <a:gd name="T14" fmla="*/ 30 w 99"/>
                  <a:gd name="T15" fmla="*/ 58 h 141"/>
                  <a:gd name="T16" fmla="*/ 21 w 99"/>
                  <a:gd name="T17" fmla="*/ 52 h 141"/>
                  <a:gd name="T18" fmla="*/ 18 w 99"/>
                  <a:gd name="T19" fmla="*/ 48 h 141"/>
                  <a:gd name="T20" fmla="*/ 19 w 99"/>
                  <a:gd name="T21" fmla="*/ 36 h 141"/>
                  <a:gd name="T22" fmla="*/ 30 w 99"/>
                  <a:gd name="T23" fmla="*/ 27 h 141"/>
                  <a:gd name="T24" fmla="*/ 54 w 99"/>
                  <a:gd name="T25" fmla="*/ 58 h 141"/>
                  <a:gd name="T26" fmla="*/ 45 w 99"/>
                  <a:gd name="T27" fmla="*/ 24 h 141"/>
                  <a:gd name="T28" fmla="*/ 63 w 99"/>
                  <a:gd name="T29" fmla="*/ 27 h 141"/>
                  <a:gd name="T30" fmla="*/ 66 w 99"/>
                  <a:gd name="T31" fmla="*/ 28 h 141"/>
                  <a:gd name="T32" fmla="*/ 69 w 99"/>
                  <a:gd name="T33" fmla="*/ 27 h 141"/>
                  <a:gd name="T34" fmla="*/ 73 w 99"/>
                  <a:gd name="T35" fmla="*/ 24 h 141"/>
                  <a:gd name="T36" fmla="*/ 75 w 99"/>
                  <a:gd name="T37" fmla="*/ 21 h 141"/>
                  <a:gd name="T38" fmla="*/ 75 w 99"/>
                  <a:gd name="T39" fmla="*/ 16 h 141"/>
                  <a:gd name="T40" fmla="*/ 69 w 99"/>
                  <a:gd name="T41" fmla="*/ 10 h 141"/>
                  <a:gd name="T42" fmla="*/ 54 w 99"/>
                  <a:gd name="T43" fmla="*/ 7 h 141"/>
                  <a:gd name="T44" fmla="*/ 39 w 99"/>
                  <a:gd name="T45" fmla="*/ 6 h 141"/>
                  <a:gd name="T46" fmla="*/ 37 w 99"/>
                  <a:gd name="T47" fmla="*/ 3 h 141"/>
                  <a:gd name="T48" fmla="*/ 33 w 99"/>
                  <a:gd name="T49" fmla="*/ 0 h 141"/>
                  <a:gd name="T50" fmla="*/ 30 w 99"/>
                  <a:gd name="T51" fmla="*/ 0 h 141"/>
                  <a:gd name="T52" fmla="*/ 25 w 99"/>
                  <a:gd name="T53" fmla="*/ 4 h 141"/>
                  <a:gd name="T54" fmla="*/ 24 w 99"/>
                  <a:gd name="T55" fmla="*/ 7 h 141"/>
                  <a:gd name="T56" fmla="*/ 25 w 99"/>
                  <a:gd name="T57" fmla="*/ 12 h 141"/>
                  <a:gd name="T58" fmla="*/ 18 w 99"/>
                  <a:gd name="T59" fmla="*/ 16 h 141"/>
                  <a:gd name="T60" fmla="*/ 7 w 99"/>
                  <a:gd name="T61" fmla="*/ 24 h 141"/>
                  <a:gd name="T62" fmla="*/ 1 w 99"/>
                  <a:gd name="T63" fmla="*/ 34 h 141"/>
                  <a:gd name="T64" fmla="*/ 0 w 99"/>
                  <a:gd name="T65" fmla="*/ 46 h 141"/>
                  <a:gd name="T66" fmla="*/ 1 w 99"/>
                  <a:gd name="T67" fmla="*/ 54 h 141"/>
                  <a:gd name="T68" fmla="*/ 7 w 99"/>
                  <a:gd name="T69" fmla="*/ 65 h 141"/>
                  <a:gd name="T70" fmla="*/ 15 w 99"/>
                  <a:gd name="T71" fmla="*/ 72 h 141"/>
                  <a:gd name="T72" fmla="*/ 28 w 99"/>
                  <a:gd name="T73" fmla="*/ 75 h 141"/>
                  <a:gd name="T74" fmla="*/ 55 w 99"/>
                  <a:gd name="T75" fmla="*/ 111 h 141"/>
                  <a:gd name="T76" fmla="*/ 48 w 99"/>
                  <a:gd name="T77" fmla="*/ 111 h 141"/>
                  <a:gd name="T78" fmla="*/ 27 w 99"/>
                  <a:gd name="T79" fmla="*/ 107 h 141"/>
                  <a:gd name="T80" fmla="*/ 25 w 99"/>
                  <a:gd name="T81" fmla="*/ 105 h 141"/>
                  <a:gd name="T82" fmla="*/ 22 w 99"/>
                  <a:gd name="T83" fmla="*/ 105 h 141"/>
                  <a:gd name="T84" fmla="*/ 16 w 99"/>
                  <a:gd name="T85" fmla="*/ 110 h 141"/>
                  <a:gd name="T86" fmla="*/ 16 w 99"/>
                  <a:gd name="T87" fmla="*/ 116 h 141"/>
                  <a:gd name="T88" fmla="*/ 18 w 99"/>
                  <a:gd name="T89" fmla="*/ 120 h 141"/>
                  <a:gd name="T90" fmla="*/ 21 w 99"/>
                  <a:gd name="T91" fmla="*/ 122 h 141"/>
                  <a:gd name="T92" fmla="*/ 40 w 99"/>
                  <a:gd name="T93" fmla="*/ 126 h 141"/>
                  <a:gd name="T94" fmla="*/ 58 w 99"/>
                  <a:gd name="T95" fmla="*/ 126 h 141"/>
                  <a:gd name="T96" fmla="*/ 61 w 99"/>
                  <a:gd name="T97" fmla="*/ 135 h 141"/>
                  <a:gd name="T98" fmla="*/ 69 w 99"/>
                  <a:gd name="T99" fmla="*/ 141 h 141"/>
                  <a:gd name="T100" fmla="*/ 72 w 99"/>
                  <a:gd name="T101" fmla="*/ 141 h 141"/>
                  <a:gd name="T102" fmla="*/ 73 w 99"/>
                  <a:gd name="T103" fmla="*/ 140 h 141"/>
                  <a:gd name="T104" fmla="*/ 76 w 99"/>
                  <a:gd name="T105" fmla="*/ 134 h 141"/>
                  <a:gd name="T106" fmla="*/ 73 w 99"/>
                  <a:gd name="T107" fmla="*/ 122 h 141"/>
                  <a:gd name="T108" fmla="*/ 81 w 99"/>
                  <a:gd name="T109" fmla="*/ 119 h 141"/>
                  <a:gd name="T110" fmla="*/ 91 w 99"/>
                  <a:gd name="T111" fmla="*/ 110 h 141"/>
                  <a:gd name="T112" fmla="*/ 97 w 99"/>
                  <a:gd name="T113" fmla="*/ 99 h 141"/>
                  <a:gd name="T114" fmla="*/ 99 w 99"/>
                  <a:gd name="T115" fmla="*/ 87 h 141"/>
                  <a:gd name="T116" fmla="*/ 97 w 99"/>
                  <a:gd name="T117" fmla="*/ 81 h 141"/>
                  <a:gd name="T118" fmla="*/ 93 w 99"/>
                  <a:gd name="T119" fmla="*/ 71 h 141"/>
                  <a:gd name="T120" fmla="*/ 84 w 99"/>
                  <a:gd name="T121" fmla="*/ 63 h 141"/>
                  <a:gd name="T122" fmla="*/ 70 w 99"/>
                  <a:gd name="T123"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 h="141">
                    <a:moveTo>
                      <a:pt x="69" y="107"/>
                    </a:moveTo>
                    <a:lnTo>
                      <a:pt x="60" y="75"/>
                    </a:lnTo>
                    <a:lnTo>
                      <a:pt x="60" y="75"/>
                    </a:lnTo>
                    <a:lnTo>
                      <a:pt x="60" y="75"/>
                    </a:lnTo>
                    <a:lnTo>
                      <a:pt x="69" y="77"/>
                    </a:lnTo>
                    <a:lnTo>
                      <a:pt x="75" y="78"/>
                    </a:lnTo>
                    <a:lnTo>
                      <a:pt x="79" y="81"/>
                    </a:lnTo>
                    <a:lnTo>
                      <a:pt x="81" y="87"/>
                    </a:lnTo>
                    <a:lnTo>
                      <a:pt x="81" y="87"/>
                    </a:lnTo>
                    <a:lnTo>
                      <a:pt x="82" y="93"/>
                    </a:lnTo>
                    <a:lnTo>
                      <a:pt x="79" y="99"/>
                    </a:lnTo>
                    <a:lnTo>
                      <a:pt x="75" y="104"/>
                    </a:lnTo>
                    <a:lnTo>
                      <a:pt x="69" y="107"/>
                    </a:lnTo>
                    <a:close/>
                    <a:moveTo>
                      <a:pt x="39" y="58"/>
                    </a:moveTo>
                    <a:lnTo>
                      <a:pt x="39" y="58"/>
                    </a:lnTo>
                    <a:lnTo>
                      <a:pt x="30" y="58"/>
                    </a:lnTo>
                    <a:lnTo>
                      <a:pt x="24" y="55"/>
                    </a:lnTo>
                    <a:lnTo>
                      <a:pt x="21" y="52"/>
                    </a:lnTo>
                    <a:lnTo>
                      <a:pt x="18" y="48"/>
                    </a:lnTo>
                    <a:lnTo>
                      <a:pt x="18" y="48"/>
                    </a:lnTo>
                    <a:lnTo>
                      <a:pt x="18" y="42"/>
                    </a:lnTo>
                    <a:lnTo>
                      <a:pt x="19" y="36"/>
                    </a:lnTo>
                    <a:lnTo>
                      <a:pt x="24" y="31"/>
                    </a:lnTo>
                    <a:lnTo>
                      <a:pt x="30" y="27"/>
                    </a:lnTo>
                    <a:lnTo>
                      <a:pt x="39" y="58"/>
                    </a:lnTo>
                    <a:close/>
                    <a:moveTo>
                      <a:pt x="54" y="58"/>
                    </a:moveTo>
                    <a:lnTo>
                      <a:pt x="45" y="24"/>
                    </a:lnTo>
                    <a:lnTo>
                      <a:pt x="45" y="24"/>
                    </a:lnTo>
                    <a:lnTo>
                      <a:pt x="54" y="25"/>
                    </a:lnTo>
                    <a:lnTo>
                      <a:pt x="63" y="27"/>
                    </a:lnTo>
                    <a:lnTo>
                      <a:pt x="63" y="27"/>
                    </a:lnTo>
                    <a:lnTo>
                      <a:pt x="66" y="28"/>
                    </a:lnTo>
                    <a:lnTo>
                      <a:pt x="69" y="27"/>
                    </a:lnTo>
                    <a:lnTo>
                      <a:pt x="69" y="27"/>
                    </a:lnTo>
                    <a:lnTo>
                      <a:pt x="72" y="25"/>
                    </a:lnTo>
                    <a:lnTo>
                      <a:pt x="73" y="24"/>
                    </a:lnTo>
                    <a:lnTo>
                      <a:pt x="73" y="24"/>
                    </a:lnTo>
                    <a:lnTo>
                      <a:pt x="75" y="21"/>
                    </a:lnTo>
                    <a:lnTo>
                      <a:pt x="75" y="16"/>
                    </a:lnTo>
                    <a:lnTo>
                      <a:pt x="75" y="16"/>
                    </a:lnTo>
                    <a:lnTo>
                      <a:pt x="72" y="13"/>
                    </a:lnTo>
                    <a:lnTo>
                      <a:pt x="69" y="10"/>
                    </a:lnTo>
                    <a:lnTo>
                      <a:pt x="69" y="10"/>
                    </a:lnTo>
                    <a:lnTo>
                      <a:pt x="54" y="7"/>
                    </a:lnTo>
                    <a:lnTo>
                      <a:pt x="40" y="9"/>
                    </a:lnTo>
                    <a:lnTo>
                      <a:pt x="39" y="6"/>
                    </a:lnTo>
                    <a:lnTo>
                      <a:pt x="39" y="6"/>
                    </a:lnTo>
                    <a:lnTo>
                      <a:pt x="37" y="3"/>
                    </a:lnTo>
                    <a:lnTo>
                      <a:pt x="36" y="1"/>
                    </a:lnTo>
                    <a:lnTo>
                      <a:pt x="33" y="0"/>
                    </a:lnTo>
                    <a:lnTo>
                      <a:pt x="30" y="0"/>
                    </a:lnTo>
                    <a:lnTo>
                      <a:pt x="30" y="0"/>
                    </a:lnTo>
                    <a:lnTo>
                      <a:pt x="27" y="1"/>
                    </a:lnTo>
                    <a:lnTo>
                      <a:pt x="25" y="4"/>
                    </a:lnTo>
                    <a:lnTo>
                      <a:pt x="25" y="4"/>
                    </a:lnTo>
                    <a:lnTo>
                      <a:pt x="24" y="7"/>
                    </a:lnTo>
                    <a:lnTo>
                      <a:pt x="24" y="10"/>
                    </a:lnTo>
                    <a:lnTo>
                      <a:pt x="25" y="12"/>
                    </a:lnTo>
                    <a:lnTo>
                      <a:pt x="25" y="12"/>
                    </a:lnTo>
                    <a:lnTo>
                      <a:pt x="18" y="16"/>
                    </a:lnTo>
                    <a:lnTo>
                      <a:pt x="13" y="19"/>
                    </a:lnTo>
                    <a:lnTo>
                      <a:pt x="7" y="24"/>
                    </a:lnTo>
                    <a:lnTo>
                      <a:pt x="4" y="30"/>
                    </a:lnTo>
                    <a:lnTo>
                      <a:pt x="1" y="34"/>
                    </a:lnTo>
                    <a:lnTo>
                      <a:pt x="0" y="40"/>
                    </a:lnTo>
                    <a:lnTo>
                      <a:pt x="0" y="46"/>
                    </a:lnTo>
                    <a:lnTo>
                      <a:pt x="1" y="54"/>
                    </a:lnTo>
                    <a:lnTo>
                      <a:pt x="1" y="54"/>
                    </a:lnTo>
                    <a:lnTo>
                      <a:pt x="4" y="60"/>
                    </a:lnTo>
                    <a:lnTo>
                      <a:pt x="7" y="65"/>
                    </a:lnTo>
                    <a:lnTo>
                      <a:pt x="10" y="69"/>
                    </a:lnTo>
                    <a:lnTo>
                      <a:pt x="15" y="72"/>
                    </a:lnTo>
                    <a:lnTo>
                      <a:pt x="21" y="74"/>
                    </a:lnTo>
                    <a:lnTo>
                      <a:pt x="28" y="75"/>
                    </a:lnTo>
                    <a:lnTo>
                      <a:pt x="45" y="77"/>
                    </a:lnTo>
                    <a:lnTo>
                      <a:pt x="55" y="111"/>
                    </a:lnTo>
                    <a:lnTo>
                      <a:pt x="55" y="111"/>
                    </a:lnTo>
                    <a:lnTo>
                      <a:pt x="48" y="111"/>
                    </a:lnTo>
                    <a:lnTo>
                      <a:pt x="42" y="111"/>
                    </a:lnTo>
                    <a:lnTo>
                      <a:pt x="27" y="107"/>
                    </a:lnTo>
                    <a:lnTo>
                      <a:pt x="27" y="107"/>
                    </a:lnTo>
                    <a:lnTo>
                      <a:pt x="25" y="105"/>
                    </a:lnTo>
                    <a:lnTo>
                      <a:pt x="22" y="105"/>
                    </a:lnTo>
                    <a:lnTo>
                      <a:pt x="22" y="105"/>
                    </a:lnTo>
                    <a:lnTo>
                      <a:pt x="19" y="107"/>
                    </a:lnTo>
                    <a:lnTo>
                      <a:pt x="16" y="110"/>
                    </a:lnTo>
                    <a:lnTo>
                      <a:pt x="16" y="113"/>
                    </a:lnTo>
                    <a:lnTo>
                      <a:pt x="16" y="116"/>
                    </a:lnTo>
                    <a:lnTo>
                      <a:pt x="16" y="116"/>
                    </a:lnTo>
                    <a:lnTo>
                      <a:pt x="18" y="120"/>
                    </a:lnTo>
                    <a:lnTo>
                      <a:pt x="21" y="122"/>
                    </a:lnTo>
                    <a:lnTo>
                      <a:pt x="21" y="122"/>
                    </a:lnTo>
                    <a:lnTo>
                      <a:pt x="31" y="125"/>
                    </a:lnTo>
                    <a:lnTo>
                      <a:pt x="40" y="126"/>
                    </a:lnTo>
                    <a:lnTo>
                      <a:pt x="49" y="128"/>
                    </a:lnTo>
                    <a:lnTo>
                      <a:pt x="58" y="126"/>
                    </a:lnTo>
                    <a:lnTo>
                      <a:pt x="61" y="135"/>
                    </a:lnTo>
                    <a:lnTo>
                      <a:pt x="61" y="135"/>
                    </a:lnTo>
                    <a:lnTo>
                      <a:pt x="64" y="140"/>
                    </a:lnTo>
                    <a:lnTo>
                      <a:pt x="69" y="141"/>
                    </a:lnTo>
                    <a:lnTo>
                      <a:pt x="69" y="141"/>
                    </a:lnTo>
                    <a:lnTo>
                      <a:pt x="72" y="141"/>
                    </a:lnTo>
                    <a:lnTo>
                      <a:pt x="72" y="141"/>
                    </a:lnTo>
                    <a:lnTo>
                      <a:pt x="73" y="140"/>
                    </a:lnTo>
                    <a:lnTo>
                      <a:pt x="76" y="137"/>
                    </a:lnTo>
                    <a:lnTo>
                      <a:pt x="76" y="134"/>
                    </a:lnTo>
                    <a:lnTo>
                      <a:pt x="76" y="131"/>
                    </a:lnTo>
                    <a:lnTo>
                      <a:pt x="73" y="122"/>
                    </a:lnTo>
                    <a:lnTo>
                      <a:pt x="73" y="122"/>
                    </a:lnTo>
                    <a:lnTo>
                      <a:pt x="81" y="119"/>
                    </a:lnTo>
                    <a:lnTo>
                      <a:pt x="87" y="114"/>
                    </a:lnTo>
                    <a:lnTo>
                      <a:pt x="91" y="110"/>
                    </a:lnTo>
                    <a:lnTo>
                      <a:pt x="94" y="105"/>
                    </a:lnTo>
                    <a:lnTo>
                      <a:pt x="97" y="99"/>
                    </a:lnTo>
                    <a:lnTo>
                      <a:pt x="99" y="93"/>
                    </a:lnTo>
                    <a:lnTo>
                      <a:pt x="99" y="87"/>
                    </a:lnTo>
                    <a:lnTo>
                      <a:pt x="97" y="81"/>
                    </a:lnTo>
                    <a:lnTo>
                      <a:pt x="97" y="81"/>
                    </a:lnTo>
                    <a:lnTo>
                      <a:pt x="96" y="75"/>
                    </a:lnTo>
                    <a:lnTo>
                      <a:pt x="93" y="71"/>
                    </a:lnTo>
                    <a:lnTo>
                      <a:pt x="88" y="66"/>
                    </a:lnTo>
                    <a:lnTo>
                      <a:pt x="84" y="63"/>
                    </a:lnTo>
                    <a:lnTo>
                      <a:pt x="78" y="60"/>
                    </a:lnTo>
                    <a:lnTo>
                      <a:pt x="70" y="58"/>
                    </a:lnTo>
                    <a:lnTo>
                      <a:pt x="5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88" name="Freeform 445"/>
              <p:cNvSpPr>
                <a:spLocks noEditPoints="1"/>
              </p:cNvSpPr>
              <p:nvPr/>
            </p:nvSpPr>
            <p:spPr bwMode="auto">
              <a:xfrm>
                <a:off x="5981700" y="2290763"/>
                <a:ext cx="352425" cy="273050"/>
              </a:xfrm>
              <a:custGeom>
                <a:avLst/>
                <a:gdLst>
                  <a:gd name="T0" fmla="*/ 381 w 445"/>
                  <a:gd name="T1" fmla="*/ 224 h 343"/>
                  <a:gd name="T2" fmla="*/ 387 w 445"/>
                  <a:gd name="T3" fmla="*/ 200 h 343"/>
                  <a:gd name="T4" fmla="*/ 404 w 445"/>
                  <a:gd name="T5" fmla="*/ 184 h 343"/>
                  <a:gd name="T6" fmla="*/ 381 w 445"/>
                  <a:gd name="T7" fmla="*/ 232 h 343"/>
                  <a:gd name="T8" fmla="*/ 77 w 445"/>
                  <a:gd name="T9" fmla="*/ 283 h 343"/>
                  <a:gd name="T10" fmla="*/ 98 w 445"/>
                  <a:gd name="T11" fmla="*/ 289 h 343"/>
                  <a:gd name="T12" fmla="*/ 115 w 445"/>
                  <a:gd name="T13" fmla="*/ 304 h 343"/>
                  <a:gd name="T14" fmla="*/ 70 w 445"/>
                  <a:gd name="T15" fmla="*/ 283 h 343"/>
                  <a:gd name="T16" fmla="*/ 61 w 445"/>
                  <a:gd name="T17" fmla="*/ 119 h 343"/>
                  <a:gd name="T18" fmla="*/ 55 w 445"/>
                  <a:gd name="T19" fmla="*/ 140 h 343"/>
                  <a:gd name="T20" fmla="*/ 45 w 445"/>
                  <a:gd name="T21" fmla="*/ 152 h 343"/>
                  <a:gd name="T22" fmla="*/ 21 w 445"/>
                  <a:gd name="T23" fmla="*/ 123 h 343"/>
                  <a:gd name="T24" fmla="*/ 375 w 445"/>
                  <a:gd name="T25" fmla="*/ 59 h 343"/>
                  <a:gd name="T26" fmla="*/ 353 w 445"/>
                  <a:gd name="T27" fmla="*/ 57 h 343"/>
                  <a:gd name="T28" fmla="*/ 341 w 445"/>
                  <a:gd name="T29" fmla="*/ 51 h 343"/>
                  <a:gd name="T30" fmla="*/ 326 w 445"/>
                  <a:gd name="T31" fmla="*/ 33 h 343"/>
                  <a:gd name="T32" fmla="*/ 362 w 445"/>
                  <a:gd name="T33" fmla="*/ 238 h 343"/>
                  <a:gd name="T34" fmla="*/ 133 w 445"/>
                  <a:gd name="T35" fmla="*/ 294 h 343"/>
                  <a:gd name="T36" fmla="*/ 107 w 445"/>
                  <a:gd name="T37" fmla="*/ 271 h 343"/>
                  <a:gd name="T38" fmla="*/ 76 w 445"/>
                  <a:gd name="T39" fmla="*/ 263 h 343"/>
                  <a:gd name="T40" fmla="*/ 39 w 445"/>
                  <a:gd name="T41" fmla="*/ 181 h 343"/>
                  <a:gd name="T42" fmla="*/ 65 w 445"/>
                  <a:gd name="T43" fmla="*/ 159 h 343"/>
                  <a:gd name="T44" fmla="*/ 77 w 445"/>
                  <a:gd name="T45" fmla="*/ 140 h 343"/>
                  <a:gd name="T46" fmla="*/ 80 w 445"/>
                  <a:gd name="T47" fmla="*/ 105 h 343"/>
                  <a:gd name="T48" fmla="*/ 312 w 445"/>
                  <a:gd name="T49" fmla="*/ 50 h 343"/>
                  <a:gd name="T50" fmla="*/ 338 w 445"/>
                  <a:gd name="T51" fmla="*/ 72 h 343"/>
                  <a:gd name="T52" fmla="*/ 351 w 445"/>
                  <a:gd name="T53" fmla="*/ 78 h 343"/>
                  <a:gd name="T54" fmla="*/ 368 w 445"/>
                  <a:gd name="T55" fmla="*/ 80 h 343"/>
                  <a:gd name="T56" fmla="*/ 406 w 445"/>
                  <a:gd name="T57" fmla="*/ 159 h 343"/>
                  <a:gd name="T58" fmla="*/ 377 w 445"/>
                  <a:gd name="T59" fmla="*/ 181 h 343"/>
                  <a:gd name="T60" fmla="*/ 362 w 445"/>
                  <a:gd name="T61" fmla="*/ 214 h 343"/>
                  <a:gd name="T62" fmla="*/ 443 w 445"/>
                  <a:gd name="T63" fmla="*/ 232 h 343"/>
                  <a:gd name="T64" fmla="*/ 445 w 445"/>
                  <a:gd name="T65" fmla="*/ 224 h 343"/>
                  <a:gd name="T66" fmla="*/ 378 w 445"/>
                  <a:gd name="T67" fmla="*/ 3 h 343"/>
                  <a:gd name="T68" fmla="*/ 372 w 445"/>
                  <a:gd name="T69" fmla="*/ 0 h 343"/>
                  <a:gd name="T70" fmla="*/ 6 w 445"/>
                  <a:gd name="T71" fmla="*/ 107 h 343"/>
                  <a:gd name="T72" fmla="*/ 0 w 445"/>
                  <a:gd name="T73" fmla="*/ 111 h 343"/>
                  <a:gd name="T74" fmla="*/ 47 w 445"/>
                  <a:gd name="T75" fmla="*/ 278 h 343"/>
                  <a:gd name="T76" fmla="*/ 65 w 445"/>
                  <a:gd name="T77" fmla="*/ 337 h 343"/>
                  <a:gd name="T78" fmla="*/ 68 w 445"/>
                  <a:gd name="T79" fmla="*/ 342 h 343"/>
                  <a:gd name="T80" fmla="*/ 74 w 445"/>
                  <a:gd name="T81" fmla="*/ 343 h 343"/>
                  <a:gd name="T82" fmla="*/ 437 w 445"/>
                  <a:gd name="T83" fmla="*/ 23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5" h="343">
                    <a:moveTo>
                      <a:pt x="381" y="232"/>
                    </a:moveTo>
                    <a:lnTo>
                      <a:pt x="381" y="232"/>
                    </a:lnTo>
                    <a:lnTo>
                      <a:pt x="381" y="224"/>
                    </a:lnTo>
                    <a:lnTo>
                      <a:pt x="381" y="215"/>
                    </a:lnTo>
                    <a:lnTo>
                      <a:pt x="384" y="208"/>
                    </a:lnTo>
                    <a:lnTo>
                      <a:pt x="387" y="200"/>
                    </a:lnTo>
                    <a:lnTo>
                      <a:pt x="392" y="194"/>
                    </a:lnTo>
                    <a:lnTo>
                      <a:pt x="397" y="188"/>
                    </a:lnTo>
                    <a:lnTo>
                      <a:pt x="404" y="184"/>
                    </a:lnTo>
                    <a:lnTo>
                      <a:pt x="410" y="179"/>
                    </a:lnTo>
                    <a:lnTo>
                      <a:pt x="422" y="220"/>
                    </a:lnTo>
                    <a:lnTo>
                      <a:pt x="381" y="232"/>
                    </a:lnTo>
                    <a:close/>
                    <a:moveTo>
                      <a:pt x="70" y="283"/>
                    </a:moveTo>
                    <a:lnTo>
                      <a:pt x="70" y="283"/>
                    </a:lnTo>
                    <a:lnTo>
                      <a:pt x="77" y="283"/>
                    </a:lnTo>
                    <a:lnTo>
                      <a:pt x="85" y="283"/>
                    </a:lnTo>
                    <a:lnTo>
                      <a:pt x="92" y="286"/>
                    </a:lnTo>
                    <a:lnTo>
                      <a:pt x="98" y="289"/>
                    </a:lnTo>
                    <a:lnTo>
                      <a:pt x="104" y="294"/>
                    </a:lnTo>
                    <a:lnTo>
                      <a:pt x="110" y="298"/>
                    </a:lnTo>
                    <a:lnTo>
                      <a:pt x="115" y="304"/>
                    </a:lnTo>
                    <a:lnTo>
                      <a:pt x="119" y="310"/>
                    </a:lnTo>
                    <a:lnTo>
                      <a:pt x="80" y="321"/>
                    </a:lnTo>
                    <a:lnTo>
                      <a:pt x="70" y="283"/>
                    </a:lnTo>
                    <a:close/>
                    <a:moveTo>
                      <a:pt x="61" y="111"/>
                    </a:moveTo>
                    <a:lnTo>
                      <a:pt x="61" y="111"/>
                    </a:lnTo>
                    <a:lnTo>
                      <a:pt x="61" y="119"/>
                    </a:lnTo>
                    <a:lnTo>
                      <a:pt x="61" y="126"/>
                    </a:lnTo>
                    <a:lnTo>
                      <a:pt x="58" y="134"/>
                    </a:lnTo>
                    <a:lnTo>
                      <a:pt x="55" y="140"/>
                    </a:lnTo>
                    <a:lnTo>
                      <a:pt x="55" y="140"/>
                    </a:lnTo>
                    <a:lnTo>
                      <a:pt x="50" y="147"/>
                    </a:lnTo>
                    <a:lnTo>
                      <a:pt x="45" y="152"/>
                    </a:lnTo>
                    <a:lnTo>
                      <a:pt x="39" y="158"/>
                    </a:lnTo>
                    <a:lnTo>
                      <a:pt x="33" y="161"/>
                    </a:lnTo>
                    <a:lnTo>
                      <a:pt x="21" y="123"/>
                    </a:lnTo>
                    <a:lnTo>
                      <a:pt x="61" y="111"/>
                    </a:lnTo>
                    <a:close/>
                    <a:moveTo>
                      <a:pt x="375" y="59"/>
                    </a:moveTo>
                    <a:lnTo>
                      <a:pt x="375" y="59"/>
                    </a:lnTo>
                    <a:lnTo>
                      <a:pt x="368" y="60"/>
                    </a:lnTo>
                    <a:lnTo>
                      <a:pt x="360" y="60"/>
                    </a:lnTo>
                    <a:lnTo>
                      <a:pt x="353" y="57"/>
                    </a:lnTo>
                    <a:lnTo>
                      <a:pt x="347" y="54"/>
                    </a:lnTo>
                    <a:lnTo>
                      <a:pt x="347" y="54"/>
                    </a:lnTo>
                    <a:lnTo>
                      <a:pt x="341" y="51"/>
                    </a:lnTo>
                    <a:lnTo>
                      <a:pt x="335" y="45"/>
                    </a:lnTo>
                    <a:lnTo>
                      <a:pt x="330" y="39"/>
                    </a:lnTo>
                    <a:lnTo>
                      <a:pt x="326" y="33"/>
                    </a:lnTo>
                    <a:lnTo>
                      <a:pt x="363" y="21"/>
                    </a:lnTo>
                    <a:lnTo>
                      <a:pt x="375" y="59"/>
                    </a:lnTo>
                    <a:close/>
                    <a:moveTo>
                      <a:pt x="362" y="238"/>
                    </a:moveTo>
                    <a:lnTo>
                      <a:pt x="139" y="304"/>
                    </a:lnTo>
                    <a:lnTo>
                      <a:pt x="139" y="304"/>
                    </a:lnTo>
                    <a:lnTo>
                      <a:pt x="133" y="294"/>
                    </a:lnTo>
                    <a:lnTo>
                      <a:pt x="125" y="284"/>
                    </a:lnTo>
                    <a:lnTo>
                      <a:pt x="118" y="277"/>
                    </a:lnTo>
                    <a:lnTo>
                      <a:pt x="107" y="271"/>
                    </a:lnTo>
                    <a:lnTo>
                      <a:pt x="98" y="266"/>
                    </a:lnTo>
                    <a:lnTo>
                      <a:pt x="86" y="263"/>
                    </a:lnTo>
                    <a:lnTo>
                      <a:pt x="76" y="263"/>
                    </a:lnTo>
                    <a:lnTo>
                      <a:pt x="64" y="263"/>
                    </a:lnTo>
                    <a:lnTo>
                      <a:pt x="39" y="181"/>
                    </a:lnTo>
                    <a:lnTo>
                      <a:pt x="39" y="181"/>
                    </a:lnTo>
                    <a:lnTo>
                      <a:pt x="48" y="175"/>
                    </a:lnTo>
                    <a:lnTo>
                      <a:pt x="58" y="169"/>
                    </a:lnTo>
                    <a:lnTo>
                      <a:pt x="65" y="159"/>
                    </a:lnTo>
                    <a:lnTo>
                      <a:pt x="73" y="150"/>
                    </a:lnTo>
                    <a:lnTo>
                      <a:pt x="73" y="150"/>
                    </a:lnTo>
                    <a:lnTo>
                      <a:pt x="77" y="140"/>
                    </a:lnTo>
                    <a:lnTo>
                      <a:pt x="80" y="128"/>
                    </a:lnTo>
                    <a:lnTo>
                      <a:pt x="80" y="117"/>
                    </a:lnTo>
                    <a:lnTo>
                      <a:pt x="80" y="105"/>
                    </a:lnTo>
                    <a:lnTo>
                      <a:pt x="308" y="39"/>
                    </a:lnTo>
                    <a:lnTo>
                      <a:pt x="308" y="39"/>
                    </a:lnTo>
                    <a:lnTo>
                      <a:pt x="312" y="50"/>
                    </a:lnTo>
                    <a:lnTo>
                      <a:pt x="320" y="59"/>
                    </a:lnTo>
                    <a:lnTo>
                      <a:pt x="327" y="66"/>
                    </a:lnTo>
                    <a:lnTo>
                      <a:pt x="338" y="72"/>
                    </a:lnTo>
                    <a:lnTo>
                      <a:pt x="338" y="72"/>
                    </a:lnTo>
                    <a:lnTo>
                      <a:pt x="345" y="75"/>
                    </a:lnTo>
                    <a:lnTo>
                      <a:pt x="351" y="78"/>
                    </a:lnTo>
                    <a:lnTo>
                      <a:pt x="360" y="80"/>
                    </a:lnTo>
                    <a:lnTo>
                      <a:pt x="368" y="80"/>
                    </a:lnTo>
                    <a:lnTo>
                      <a:pt x="368" y="80"/>
                    </a:lnTo>
                    <a:lnTo>
                      <a:pt x="381" y="78"/>
                    </a:lnTo>
                    <a:lnTo>
                      <a:pt x="406" y="159"/>
                    </a:lnTo>
                    <a:lnTo>
                      <a:pt x="406" y="159"/>
                    </a:lnTo>
                    <a:lnTo>
                      <a:pt x="393" y="165"/>
                    </a:lnTo>
                    <a:lnTo>
                      <a:pt x="384" y="172"/>
                    </a:lnTo>
                    <a:lnTo>
                      <a:pt x="377" y="181"/>
                    </a:lnTo>
                    <a:lnTo>
                      <a:pt x="369" y="191"/>
                    </a:lnTo>
                    <a:lnTo>
                      <a:pt x="365" y="202"/>
                    </a:lnTo>
                    <a:lnTo>
                      <a:pt x="362" y="214"/>
                    </a:lnTo>
                    <a:lnTo>
                      <a:pt x="360" y="226"/>
                    </a:lnTo>
                    <a:lnTo>
                      <a:pt x="362" y="238"/>
                    </a:lnTo>
                    <a:close/>
                    <a:moveTo>
                      <a:pt x="443" y="232"/>
                    </a:moveTo>
                    <a:lnTo>
                      <a:pt x="443" y="232"/>
                    </a:lnTo>
                    <a:lnTo>
                      <a:pt x="445" y="227"/>
                    </a:lnTo>
                    <a:lnTo>
                      <a:pt x="445" y="224"/>
                    </a:lnTo>
                    <a:lnTo>
                      <a:pt x="380" y="6"/>
                    </a:lnTo>
                    <a:lnTo>
                      <a:pt x="380" y="6"/>
                    </a:lnTo>
                    <a:lnTo>
                      <a:pt x="378" y="3"/>
                    </a:lnTo>
                    <a:lnTo>
                      <a:pt x="375" y="0"/>
                    </a:lnTo>
                    <a:lnTo>
                      <a:pt x="375" y="0"/>
                    </a:lnTo>
                    <a:lnTo>
                      <a:pt x="372" y="0"/>
                    </a:lnTo>
                    <a:lnTo>
                      <a:pt x="368" y="0"/>
                    </a:lnTo>
                    <a:lnTo>
                      <a:pt x="6" y="107"/>
                    </a:lnTo>
                    <a:lnTo>
                      <a:pt x="6" y="107"/>
                    </a:lnTo>
                    <a:lnTo>
                      <a:pt x="3" y="108"/>
                    </a:lnTo>
                    <a:lnTo>
                      <a:pt x="0" y="111"/>
                    </a:lnTo>
                    <a:lnTo>
                      <a:pt x="0" y="111"/>
                    </a:lnTo>
                    <a:lnTo>
                      <a:pt x="0" y="114"/>
                    </a:lnTo>
                    <a:lnTo>
                      <a:pt x="0" y="119"/>
                    </a:lnTo>
                    <a:lnTo>
                      <a:pt x="47" y="278"/>
                    </a:lnTo>
                    <a:lnTo>
                      <a:pt x="47" y="278"/>
                    </a:lnTo>
                    <a:lnTo>
                      <a:pt x="47" y="278"/>
                    </a:lnTo>
                    <a:lnTo>
                      <a:pt x="65" y="337"/>
                    </a:lnTo>
                    <a:lnTo>
                      <a:pt x="65" y="337"/>
                    </a:lnTo>
                    <a:lnTo>
                      <a:pt x="67" y="339"/>
                    </a:lnTo>
                    <a:lnTo>
                      <a:pt x="68" y="342"/>
                    </a:lnTo>
                    <a:lnTo>
                      <a:pt x="71" y="343"/>
                    </a:lnTo>
                    <a:lnTo>
                      <a:pt x="74" y="343"/>
                    </a:lnTo>
                    <a:lnTo>
                      <a:pt x="74" y="343"/>
                    </a:lnTo>
                    <a:lnTo>
                      <a:pt x="77" y="343"/>
                    </a:lnTo>
                    <a:lnTo>
                      <a:pt x="437" y="236"/>
                    </a:lnTo>
                    <a:lnTo>
                      <a:pt x="437" y="236"/>
                    </a:lnTo>
                    <a:lnTo>
                      <a:pt x="442" y="235"/>
                    </a:lnTo>
                    <a:lnTo>
                      <a:pt x="443"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89" name="Freeform 452"/>
              <p:cNvSpPr>
                <a:spLocks/>
              </p:cNvSpPr>
              <p:nvPr/>
            </p:nvSpPr>
            <p:spPr bwMode="auto">
              <a:xfrm>
                <a:off x="6172200" y="2528888"/>
                <a:ext cx="84138" cy="98425"/>
              </a:xfrm>
              <a:custGeom>
                <a:avLst/>
                <a:gdLst>
                  <a:gd name="T0" fmla="*/ 0 w 105"/>
                  <a:gd name="T1" fmla="*/ 75 h 123"/>
                  <a:gd name="T2" fmla="*/ 1 w 105"/>
                  <a:gd name="T3" fmla="*/ 81 h 123"/>
                  <a:gd name="T4" fmla="*/ 7 w 105"/>
                  <a:gd name="T5" fmla="*/ 82 h 123"/>
                  <a:gd name="T6" fmla="*/ 16 w 105"/>
                  <a:gd name="T7" fmla="*/ 82 h 123"/>
                  <a:gd name="T8" fmla="*/ 22 w 105"/>
                  <a:gd name="T9" fmla="*/ 99 h 123"/>
                  <a:gd name="T10" fmla="*/ 34 w 105"/>
                  <a:gd name="T11" fmla="*/ 112 h 123"/>
                  <a:gd name="T12" fmla="*/ 48 w 105"/>
                  <a:gd name="T13" fmla="*/ 120 h 123"/>
                  <a:gd name="T14" fmla="*/ 65 w 105"/>
                  <a:gd name="T15" fmla="*/ 123 h 123"/>
                  <a:gd name="T16" fmla="*/ 75 w 105"/>
                  <a:gd name="T17" fmla="*/ 122 h 123"/>
                  <a:gd name="T18" fmla="*/ 95 w 105"/>
                  <a:gd name="T19" fmla="*/ 111 h 123"/>
                  <a:gd name="T20" fmla="*/ 104 w 105"/>
                  <a:gd name="T21" fmla="*/ 102 h 123"/>
                  <a:gd name="T22" fmla="*/ 105 w 105"/>
                  <a:gd name="T23" fmla="*/ 96 h 123"/>
                  <a:gd name="T24" fmla="*/ 102 w 105"/>
                  <a:gd name="T25" fmla="*/ 90 h 123"/>
                  <a:gd name="T26" fmla="*/ 96 w 105"/>
                  <a:gd name="T27" fmla="*/ 88 h 123"/>
                  <a:gd name="T28" fmla="*/ 93 w 105"/>
                  <a:gd name="T29" fmla="*/ 88 h 123"/>
                  <a:gd name="T30" fmla="*/ 90 w 105"/>
                  <a:gd name="T31" fmla="*/ 91 h 123"/>
                  <a:gd name="T32" fmla="*/ 78 w 105"/>
                  <a:gd name="T33" fmla="*/ 103 h 123"/>
                  <a:gd name="T34" fmla="*/ 65 w 105"/>
                  <a:gd name="T35" fmla="*/ 106 h 123"/>
                  <a:gd name="T36" fmla="*/ 56 w 105"/>
                  <a:gd name="T37" fmla="*/ 105 h 123"/>
                  <a:gd name="T38" fmla="*/ 39 w 105"/>
                  <a:gd name="T39" fmla="*/ 93 h 123"/>
                  <a:gd name="T40" fmla="*/ 69 w 105"/>
                  <a:gd name="T41" fmla="*/ 82 h 123"/>
                  <a:gd name="T42" fmla="*/ 72 w 105"/>
                  <a:gd name="T43" fmla="*/ 82 h 123"/>
                  <a:gd name="T44" fmla="*/ 77 w 105"/>
                  <a:gd name="T45" fmla="*/ 78 h 123"/>
                  <a:gd name="T46" fmla="*/ 77 w 105"/>
                  <a:gd name="T47" fmla="*/ 75 h 123"/>
                  <a:gd name="T48" fmla="*/ 75 w 105"/>
                  <a:gd name="T49" fmla="*/ 69 h 123"/>
                  <a:gd name="T50" fmla="*/ 69 w 105"/>
                  <a:gd name="T51" fmla="*/ 67 h 123"/>
                  <a:gd name="T52" fmla="*/ 31 w 105"/>
                  <a:gd name="T53" fmla="*/ 67 h 123"/>
                  <a:gd name="T54" fmla="*/ 31 w 105"/>
                  <a:gd name="T55" fmla="*/ 61 h 123"/>
                  <a:gd name="T56" fmla="*/ 69 w 105"/>
                  <a:gd name="T57" fmla="*/ 54 h 123"/>
                  <a:gd name="T58" fmla="*/ 72 w 105"/>
                  <a:gd name="T59" fmla="*/ 54 h 123"/>
                  <a:gd name="T60" fmla="*/ 77 w 105"/>
                  <a:gd name="T61" fmla="*/ 49 h 123"/>
                  <a:gd name="T62" fmla="*/ 77 w 105"/>
                  <a:gd name="T63" fmla="*/ 46 h 123"/>
                  <a:gd name="T64" fmla="*/ 75 w 105"/>
                  <a:gd name="T65" fmla="*/ 42 h 123"/>
                  <a:gd name="T66" fmla="*/ 69 w 105"/>
                  <a:gd name="T67" fmla="*/ 39 h 123"/>
                  <a:gd name="T68" fmla="*/ 34 w 105"/>
                  <a:gd name="T69" fmla="*/ 39 h 123"/>
                  <a:gd name="T70" fmla="*/ 47 w 105"/>
                  <a:gd name="T71" fmla="*/ 22 h 123"/>
                  <a:gd name="T72" fmla="*/ 63 w 105"/>
                  <a:gd name="T73" fmla="*/ 16 h 123"/>
                  <a:gd name="T74" fmla="*/ 71 w 105"/>
                  <a:gd name="T75" fmla="*/ 18 h 123"/>
                  <a:gd name="T76" fmla="*/ 83 w 105"/>
                  <a:gd name="T77" fmla="*/ 24 h 123"/>
                  <a:gd name="T78" fmla="*/ 89 w 105"/>
                  <a:gd name="T79" fmla="*/ 31 h 123"/>
                  <a:gd name="T80" fmla="*/ 96 w 105"/>
                  <a:gd name="T81" fmla="*/ 34 h 123"/>
                  <a:gd name="T82" fmla="*/ 99 w 105"/>
                  <a:gd name="T83" fmla="*/ 33 h 123"/>
                  <a:gd name="T84" fmla="*/ 104 w 105"/>
                  <a:gd name="T85" fmla="*/ 28 h 123"/>
                  <a:gd name="T86" fmla="*/ 105 w 105"/>
                  <a:gd name="T87" fmla="*/ 25 h 123"/>
                  <a:gd name="T88" fmla="*/ 102 w 105"/>
                  <a:gd name="T89" fmla="*/ 19 h 123"/>
                  <a:gd name="T90" fmla="*/ 95 w 105"/>
                  <a:gd name="T91" fmla="*/ 10 h 123"/>
                  <a:gd name="T92" fmla="*/ 75 w 105"/>
                  <a:gd name="T93" fmla="*/ 1 h 123"/>
                  <a:gd name="T94" fmla="*/ 63 w 105"/>
                  <a:gd name="T95" fmla="*/ 0 h 123"/>
                  <a:gd name="T96" fmla="*/ 48 w 105"/>
                  <a:gd name="T97" fmla="*/ 3 h 123"/>
                  <a:gd name="T98" fmla="*/ 34 w 105"/>
                  <a:gd name="T99" fmla="*/ 10 h 123"/>
                  <a:gd name="T100" fmla="*/ 24 w 105"/>
                  <a:gd name="T101" fmla="*/ 24 h 123"/>
                  <a:gd name="T102" fmla="*/ 16 w 105"/>
                  <a:gd name="T103" fmla="*/ 39 h 123"/>
                  <a:gd name="T104" fmla="*/ 7 w 105"/>
                  <a:gd name="T105" fmla="*/ 39 h 123"/>
                  <a:gd name="T106" fmla="*/ 1 w 105"/>
                  <a:gd name="T107" fmla="*/ 42 h 123"/>
                  <a:gd name="T108" fmla="*/ 0 w 105"/>
                  <a:gd name="T109" fmla="*/ 46 h 123"/>
                  <a:gd name="T110" fmla="*/ 0 w 105"/>
                  <a:gd name="T111" fmla="*/ 49 h 123"/>
                  <a:gd name="T112" fmla="*/ 4 w 105"/>
                  <a:gd name="T113" fmla="*/ 54 h 123"/>
                  <a:gd name="T114" fmla="*/ 13 w 105"/>
                  <a:gd name="T115" fmla="*/ 54 h 123"/>
                  <a:gd name="T116" fmla="*/ 13 w 105"/>
                  <a:gd name="T117" fmla="*/ 61 h 123"/>
                  <a:gd name="T118" fmla="*/ 13 w 105"/>
                  <a:gd name="T119" fmla="*/ 67 h 123"/>
                  <a:gd name="T120" fmla="*/ 7 w 105"/>
                  <a:gd name="T121" fmla="*/ 67 h 123"/>
                  <a:gd name="T122" fmla="*/ 1 w 105"/>
                  <a:gd name="T123" fmla="*/ 69 h 123"/>
                  <a:gd name="T124" fmla="*/ 0 w 105"/>
                  <a:gd name="T125"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 h="123">
                    <a:moveTo>
                      <a:pt x="0" y="75"/>
                    </a:moveTo>
                    <a:lnTo>
                      <a:pt x="0" y="75"/>
                    </a:lnTo>
                    <a:lnTo>
                      <a:pt x="0" y="78"/>
                    </a:lnTo>
                    <a:lnTo>
                      <a:pt x="1" y="81"/>
                    </a:lnTo>
                    <a:lnTo>
                      <a:pt x="4" y="82"/>
                    </a:lnTo>
                    <a:lnTo>
                      <a:pt x="7" y="82"/>
                    </a:lnTo>
                    <a:lnTo>
                      <a:pt x="16" y="82"/>
                    </a:lnTo>
                    <a:lnTo>
                      <a:pt x="16" y="82"/>
                    </a:lnTo>
                    <a:lnTo>
                      <a:pt x="19" y="91"/>
                    </a:lnTo>
                    <a:lnTo>
                      <a:pt x="22" y="99"/>
                    </a:lnTo>
                    <a:lnTo>
                      <a:pt x="28" y="106"/>
                    </a:lnTo>
                    <a:lnTo>
                      <a:pt x="34" y="112"/>
                    </a:lnTo>
                    <a:lnTo>
                      <a:pt x="41" y="117"/>
                    </a:lnTo>
                    <a:lnTo>
                      <a:pt x="48" y="120"/>
                    </a:lnTo>
                    <a:lnTo>
                      <a:pt x="56" y="123"/>
                    </a:lnTo>
                    <a:lnTo>
                      <a:pt x="65" y="123"/>
                    </a:lnTo>
                    <a:lnTo>
                      <a:pt x="65" y="123"/>
                    </a:lnTo>
                    <a:lnTo>
                      <a:pt x="75" y="122"/>
                    </a:lnTo>
                    <a:lnTo>
                      <a:pt x="86" y="119"/>
                    </a:lnTo>
                    <a:lnTo>
                      <a:pt x="95" y="111"/>
                    </a:lnTo>
                    <a:lnTo>
                      <a:pt x="104" y="102"/>
                    </a:lnTo>
                    <a:lnTo>
                      <a:pt x="104" y="102"/>
                    </a:lnTo>
                    <a:lnTo>
                      <a:pt x="105" y="96"/>
                    </a:lnTo>
                    <a:lnTo>
                      <a:pt x="105" y="96"/>
                    </a:lnTo>
                    <a:lnTo>
                      <a:pt x="104" y="93"/>
                    </a:lnTo>
                    <a:lnTo>
                      <a:pt x="102" y="90"/>
                    </a:lnTo>
                    <a:lnTo>
                      <a:pt x="99" y="88"/>
                    </a:lnTo>
                    <a:lnTo>
                      <a:pt x="96" y="88"/>
                    </a:lnTo>
                    <a:lnTo>
                      <a:pt x="96" y="88"/>
                    </a:lnTo>
                    <a:lnTo>
                      <a:pt x="93" y="88"/>
                    </a:lnTo>
                    <a:lnTo>
                      <a:pt x="90" y="91"/>
                    </a:lnTo>
                    <a:lnTo>
                      <a:pt x="90" y="91"/>
                    </a:lnTo>
                    <a:lnTo>
                      <a:pt x="84" y="99"/>
                    </a:lnTo>
                    <a:lnTo>
                      <a:pt x="78" y="103"/>
                    </a:lnTo>
                    <a:lnTo>
                      <a:pt x="72" y="106"/>
                    </a:lnTo>
                    <a:lnTo>
                      <a:pt x="65" y="106"/>
                    </a:lnTo>
                    <a:lnTo>
                      <a:pt x="65" y="106"/>
                    </a:lnTo>
                    <a:lnTo>
                      <a:pt x="56" y="105"/>
                    </a:lnTo>
                    <a:lnTo>
                      <a:pt x="47" y="100"/>
                    </a:lnTo>
                    <a:lnTo>
                      <a:pt x="39" y="93"/>
                    </a:lnTo>
                    <a:lnTo>
                      <a:pt x="34" y="82"/>
                    </a:lnTo>
                    <a:lnTo>
                      <a:pt x="69" y="82"/>
                    </a:lnTo>
                    <a:lnTo>
                      <a:pt x="69" y="82"/>
                    </a:lnTo>
                    <a:lnTo>
                      <a:pt x="72" y="82"/>
                    </a:lnTo>
                    <a:lnTo>
                      <a:pt x="75" y="81"/>
                    </a:lnTo>
                    <a:lnTo>
                      <a:pt x="77" y="78"/>
                    </a:lnTo>
                    <a:lnTo>
                      <a:pt x="77" y="75"/>
                    </a:lnTo>
                    <a:lnTo>
                      <a:pt x="77" y="75"/>
                    </a:lnTo>
                    <a:lnTo>
                      <a:pt x="77" y="72"/>
                    </a:lnTo>
                    <a:lnTo>
                      <a:pt x="75" y="69"/>
                    </a:lnTo>
                    <a:lnTo>
                      <a:pt x="72" y="67"/>
                    </a:lnTo>
                    <a:lnTo>
                      <a:pt x="69" y="67"/>
                    </a:lnTo>
                    <a:lnTo>
                      <a:pt x="31" y="67"/>
                    </a:lnTo>
                    <a:lnTo>
                      <a:pt x="31" y="67"/>
                    </a:lnTo>
                    <a:lnTo>
                      <a:pt x="31" y="61"/>
                    </a:lnTo>
                    <a:lnTo>
                      <a:pt x="31" y="61"/>
                    </a:lnTo>
                    <a:lnTo>
                      <a:pt x="31" y="54"/>
                    </a:lnTo>
                    <a:lnTo>
                      <a:pt x="69" y="54"/>
                    </a:lnTo>
                    <a:lnTo>
                      <a:pt x="69" y="54"/>
                    </a:lnTo>
                    <a:lnTo>
                      <a:pt x="72" y="54"/>
                    </a:lnTo>
                    <a:lnTo>
                      <a:pt x="75" y="52"/>
                    </a:lnTo>
                    <a:lnTo>
                      <a:pt x="77" y="49"/>
                    </a:lnTo>
                    <a:lnTo>
                      <a:pt x="77" y="46"/>
                    </a:lnTo>
                    <a:lnTo>
                      <a:pt x="77" y="46"/>
                    </a:lnTo>
                    <a:lnTo>
                      <a:pt x="77" y="45"/>
                    </a:lnTo>
                    <a:lnTo>
                      <a:pt x="75" y="42"/>
                    </a:lnTo>
                    <a:lnTo>
                      <a:pt x="72" y="40"/>
                    </a:lnTo>
                    <a:lnTo>
                      <a:pt x="69" y="39"/>
                    </a:lnTo>
                    <a:lnTo>
                      <a:pt x="34" y="39"/>
                    </a:lnTo>
                    <a:lnTo>
                      <a:pt x="34" y="39"/>
                    </a:lnTo>
                    <a:lnTo>
                      <a:pt x="41" y="30"/>
                    </a:lnTo>
                    <a:lnTo>
                      <a:pt x="47" y="22"/>
                    </a:lnTo>
                    <a:lnTo>
                      <a:pt x="54" y="18"/>
                    </a:lnTo>
                    <a:lnTo>
                      <a:pt x="63" y="16"/>
                    </a:lnTo>
                    <a:lnTo>
                      <a:pt x="63" y="16"/>
                    </a:lnTo>
                    <a:lnTo>
                      <a:pt x="71" y="18"/>
                    </a:lnTo>
                    <a:lnTo>
                      <a:pt x="77" y="19"/>
                    </a:lnTo>
                    <a:lnTo>
                      <a:pt x="83" y="24"/>
                    </a:lnTo>
                    <a:lnTo>
                      <a:pt x="89" y="31"/>
                    </a:lnTo>
                    <a:lnTo>
                      <a:pt x="89" y="31"/>
                    </a:lnTo>
                    <a:lnTo>
                      <a:pt x="92" y="33"/>
                    </a:lnTo>
                    <a:lnTo>
                      <a:pt x="96" y="34"/>
                    </a:lnTo>
                    <a:lnTo>
                      <a:pt x="96" y="34"/>
                    </a:lnTo>
                    <a:lnTo>
                      <a:pt x="99" y="33"/>
                    </a:lnTo>
                    <a:lnTo>
                      <a:pt x="102" y="31"/>
                    </a:lnTo>
                    <a:lnTo>
                      <a:pt x="104" y="28"/>
                    </a:lnTo>
                    <a:lnTo>
                      <a:pt x="105" y="25"/>
                    </a:lnTo>
                    <a:lnTo>
                      <a:pt x="105" y="25"/>
                    </a:lnTo>
                    <a:lnTo>
                      <a:pt x="104" y="22"/>
                    </a:lnTo>
                    <a:lnTo>
                      <a:pt x="102" y="19"/>
                    </a:lnTo>
                    <a:lnTo>
                      <a:pt x="102" y="19"/>
                    </a:lnTo>
                    <a:lnTo>
                      <a:pt x="95" y="10"/>
                    </a:lnTo>
                    <a:lnTo>
                      <a:pt x="86" y="4"/>
                    </a:lnTo>
                    <a:lnTo>
                      <a:pt x="75" y="1"/>
                    </a:lnTo>
                    <a:lnTo>
                      <a:pt x="63" y="0"/>
                    </a:lnTo>
                    <a:lnTo>
                      <a:pt x="63" y="0"/>
                    </a:lnTo>
                    <a:lnTo>
                      <a:pt x="56" y="1"/>
                    </a:lnTo>
                    <a:lnTo>
                      <a:pt x="48" y="3"/>
                    </a:lnTo>
                    <a:lnTo>
                      <a:pt x="41" y="6"/>
                    </a:lnTo>
                    <a:lnTo>
                      <a:pt x="34" y="10"/>
                    </a:lnTo>
                    <a:lnTo>
                      <a:pt x="28" y="16"/>
                    </a:lnTo>
                    <a:lnTo>
                      <a:pt x="24" y="24"/>
                    </a:lnTo>
                    <a:lnTo>
                      <a:pt x="19" y="31"/>
                    </a:lnTo>
                    <a:lnTo>
                      <a:pt x="16" y="39"/>
                    </a:lnTo>
                    <a:lnTo>
                      <a:pt x="7" y="39"/>
                    </a:lnTo>
                    <a:lnTo>
                      <a:pt x="7" y="39"/>
                    </a:lnTo>
                    <a:lnTo>
                      <a:pt x="4" y="40"/>
                    </a:lnTo>
                    <a:lnTo>
                      <a:pt x="1" y="42"/>
                    </a:lnTo>
                    <a:lnTo>
                      <a:pt x="0" y="43"/>
                    </a:lnTo>
                    <a:lnTo>
                      <a:pt x="0" y="46"/>
                    </a:lnTo>
                    <a:lnTo>
                      <a:pt x="0" y="46"/>
                    </a:lnTo>
                    <a:lnTo>
                      <a:pt x="0" y="49"/>
                    </a:lnTo>
                    <a:lnTo>
                      <a:pt x="1" y="52"/>
                    </a:lnTo>
                    <a:lnTo>
                      <a:pt x="4" y="54"/>
                    </a:lnTo>
                    <a:lnTo>
                      <a:pt x="7" y="54"/>
                    </a:lnTo>
                    <a:lnTo>
                      <a:pt x="13" y="54"/>
                    </a:lnTo>
                    <a:lnTo>
                      <a:pt x="13" y="54"/>
                    </a:lnTo>
                    <a:lnTo>
                      <a:pt x="13" y="61"/>
                    </a:lnTo>
                    <a:lnTo>
                      <a:pt x="13" y="61"/>
                    </a:lnTo>
                    <a:lnTo>
                      <a:pt x="13" y="67"/>
                    </a:lnTo>
                    <a:lnTo>
                      <a:pt x="7" y="67"/>
                    </a:lnTo>
                    <a:lnTo>
                      <a:pt x="7" y="67"/>
                    </a:lnTo>
                    <a:lnTo>
                      <a:pt x="4" y="67"/>
                    </a:lnTo>
                    <a:lnTo>
                      <a:pt x="1" y="69"/>
                    </a:lnTo>
                    <a:lnTo>
                      <a:pt x="0" y="72"/>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90" name="Freeform 453"/>
              <p:cNvSpPr>
                <a:spLocks/>
              </p:cNvSpPr>
              <p:nvPr/>
            </p:nvSpPr>
            <p:spPr bwMode="auto">
              <a:xfrm>
                <a:off x="6172200" y="2528888"/>
                <a:ext cx="84138" cy="98425"/>
              </a:xfrm>
              <a:custGeom>
                <a:avLst/>
                <a:gdLst>
                  <a:gd name="T0" fmla="*/ 0 w 105"/>
                  <a:gd name="T1" fmla="*/ 75 h 123"/>
                  <a:gd name="T2" fmla="*/ 1 w 105"/>
                  <a:gd name="T3" fmla="*/ 81 h 123"/>
                  <a:gd name="T4" fmla="*/ 7 w 105"/>
                  <a:gd name="T5" fmla="*/ 82 h 123"/>
                  <a:gd name="T6" fmla="*/ 16 w 105"/>
                  <a:gd name="T7" fmla="*/ 82 h 123"/>
                  <a:gd name="T8" fmla="*/ 22 w 105"/>
                  <a:gd name="T9" fmla="*/ 99 h 123"/>
                  <a:gd name="T10" fmla="*/ 34 w 105"/>
                  <a:gd name="T11" fmla="*/ 112 h 123"/>
                  <a:gd name="T12" fmla="*/ 48 w 105"/>
                  <a:gd name="T13" fmla="*/ 120 h 123"/>
                  <a:gd name="T14" fmla="*/ 65 w 105"/>
                  <a:gd name="T15" fmla="*/ 123 h 123"/>
                  <a:gd name="T16" fmla="*/ 75 w 105"/>
                  <a:gd name="T17" fmla="*/ 122 h 123"/>
                  <a:gd name="T18" fmla="*/ 95 w 105"/>
                  <a:gd name="T19" fmla="*/ 111 h 123"/>
                  <a:gd name="T20" fmla="*/ 104 w 105"/>
                  <a:gd name="T21" fmla="*/ 102 h 123"/>
                  <a:gd name="T22" fmla="*/ 105 w 105"/>
                  <a:gd name="T23" fmla="*/ 96 h 123"/>
                  <a:gd name="T24" fmla="*/ 102 w 105"/>
                  <a:gd name="T25" fmla="*/ 90 h 123"/>
                  <a:gd name="T26" fmla="*/ 96 w 105"/>
                  <a:gd name="T27" fmla="*/ 88 h 123"/>
                  <a:gd name="T28" fmla="*/ 93 w 105"/>
                  <a:gd name="T29" fmla="*/ 88 h 123"/>
                  <a:gd name="T30" fmla="*/ 90 w 105"/>
                  <a:gd name="T31" fmla="*/ 91 h 123"/>
                  <a:gd name="T32" fmla="*/ 78 w 105"/>
                  <a:gd name="T33" fmla="*/ 103 h 123"/>
                  <a:gd name="T34" fmla="*/ 65 w 105"/>
                  <a:gd name="T35" fmla="*/ 106 h 123"/>
                  <a:gd name="T36" fmla="*/ 56 w 105"/>
                  <a:gd name="T37" fmla="*/ 105 h 123"/>
                  <a:gd name="T38" fmla="*/ 39 w 105"/>
                  <a:gd name="T39" fmla="*/ 93 h 123"/>
                  <a:gd name="T40" fmla="*/ 69 w 105"/>
                  <a:gd name="T41" fmla="*/ 82 h 123"/>
                  <a:gd name="T42" fmla="*/ 72 w 105"/>
                  <a:gd name="T43" fmla="*/ 82 h 123"/>
                  <a:gd name="T44" fmla="*/ 77 w 105"/>
                  <a:gd name="T45" fmla="*/ 78 h 123"/>
                  <a:gd name="T46" fmla="*/ 77 w 105"/>
                  <a:gd name="T47" fmla="*/ 75 h 123"/>
                  <a:gd name="T48" fmla="*/ 75 w 105"/>
                  <a:gd name="T49" fmla="*/ 69 h 123"/>
                  <a:gd name="T50" fmla="*/ 69 w 105"/>
                  <a:gd name="T51" fmla="*/ 67 h 123"/>
                  <a:gd name="T52" fmla="*/ 31 w 105"/>
                  <a:gd name="T53" fmla="*/ 67 h 123"/>
                  <a:gd name="T54" fmla="*/ 31 w 105"/>
                  <a:gd name="T55" fmla="*/ 61 h 123"/>
                  <a:gd name="T56" fmla="*/ 69 w 105"/>
                  <a:gd name="T57" fmla="*/ 54 h 123"/>
                  <a:gd name="T58" fmla="*/ 72 w 105"/>
                  <a:gd name="T59" fmla="*/ 54 h 123"/>
                  <a:gd name="T60" fmla="*/ 77 w 105"/>
                  <a:gd name="T61" fmla="*/ 49 h 123"/>
                  <a:gd name="T62" fmla="*/ 77 w 105"/>
                  <a:gd name="T63" fmla="*/ 46 h 123"/>
                  <a:gd name="T64" fmla="*/ 75 w 105"/>
                  <a:gd name="T65" fmla="*/ 42 h 123"/>
                  <a:gd name="T66" fmla="*/ 69 w 105"/>
                  <a:gd name="T67" fmla="*/ 39 h 123"/>
                  <a:gd name="T68" fmla="*/ 34 w 105"/>
                  <a:gd name="T69" fmla="*/ 39 h 123"/>
                  <a:gd name="T70" fmla="*/ 47 w 105"/>
                  <a:gd name="T71" fmla="*/ 22 h 123"/>
                  <a:gd name="T72" fmla="*/ 63 w 105"/>
                  <a:gd name="T73" fmla="*/ 16 h 123"/>
                  <a:gd name="T74" fmla="*/ 71 w 105"/>
                  <a:gd name="T75" fmla="*/ 18 h 123"/>
                  <a:gd name="T76" fmla="*/ 83 w 105"/>
                  <a:gd name="T77" fmla="*/ 24 h 123"/>
                  <a:gd name="T78" fmla="*/ 89 w 105"/>
                  <a:gd name="T79" fmla="*/ 31 h 123"/>
                  <a:gd name="T80" fmla="*/ 96 w 105"/>
                  <a:gd name="T81" fmla="*/ 34 h 123"/>
                  <a:gd name="T82" fmla="*/ 99 w 105"/>
                  <a:gd name="T83" fmla="*/ 33 h 123"/>
                  <a:gd name="T84" fmla="*/ 104 w 105"/>
                  <a:gd name="T85" fmla="*/ 28 h 123"/>
                  <a:gd name="T86" fmla="*/ 105 w 105"/>
                  <a:gd name="T87" fmla="*/ 25 h 123"/>
                  <a:gd name="T88" fmla="*/ 102 w 105"/>
                  <a:gd name="T89" fmla="*/ 19 h 123"/>
                  <a:gd name="T90" fmla="*/ 95 w 105"/>
                  <a:gd name="T91" fmla="*/ 10 h 123"/>
                  <a:gd name="T92" fmla="*/ 75 w 105"/>
                  <a:gd name="T93" fmla="*/ 1 h 123"/>
                  <a:gd name="T94" fmla="*/ 63 w 105"/>
                  <a:gd name="T95" fmla="*/ 0 h 123"/>
                  <a:gd name="T96" fmla="*/ 48 w 105"/>
                  <a:gd name="T97" fmla="*/ 3 h 123"/>
                  <a:gd name="T98" fmla="*/ 34 w 105"/>
                  <a:gd name="T99" fmla="*/ 10 h 123"/>
                  <a:gd name="T100" fmla="*/ 24 w 105"/>
                  <a:gd name="T101" fmla="*/ 24 h 123"/>
                  <a:gd name="T102" fmla="*/ 16 w 105"/>
                  <a:gd name="T103" fmla="*/ 39 h 123"/>
                  <a:gd name="T104" fmla="*/ 7 w 105"/>
                  <a:gd name="T105" fmla="*/ 39 h 123"/>
                  <a:gd name="T106" fmla="*/ 1 w 105"/>
                  <a:gd name="T107" fmla="*/ 42 h 123"/>
                  <a:gd name="T108" fmla="*/ 0 w 105"/>
                  <a:gd name="T109" fmla="*/ 46 h 123"/>
                  <a:gd name="T110" fmla="*/ 0 w 105"/>
                  <a:gd name="T111" fmla="*/ 49 h 123"/>
                  <a:gd name="T112" fmla="*/ 4 w 105"/>
                  <a:gd name="T113" fmla="*/ 54 h 123"/>
                  <a:gd name="T114" fmla="*/ 13 w 105"/>
                  <a:gd name="T115" fmla="*/ 54 h 123"/>
                  <a:gd name="T116" fmla="*/ 13 w 105"/>
                  <a:gd name="T117" fmla="*/ 61 h 123"/>
                  <a:gd name="T118" fmla="*/ 13 w 105"/>
                  <a:gd name="T119" fmla="*/ 67 h 123"/>
                  <a:gd name="T120" fmla="*/ 7 w 105"/>
                  <a:gd name="T121" fmla="*/ 67 h 123"/>
                  <a:gd name="T122" fmla="*/ 1 w 105"/>
                  <a:gd name="T123" fmla="*/ 69 h 123"/>
                  <a:gd name="T124" fmla="*/ 0 w 105"/>
                  <a:gd name="T125"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 h="123">
                    <a:moveTo>
                      <a:pt x="0" y="75"/>
                    </a:moveTo>
                    <a:lnTo>
                      <a:pt x="0" y="75"/>
                    </a:lnTo>
                    <a:lnTo>
                      <a:pt x="0" y="78"/>
                    </a:lnTo>
                    <a:lnTo>
                      <a:pt x="1" y="81"/>
                    </a:lnTo>
                    <a:lnTo>
                      <a:pt x="4" y="82"/>
                    </a:lnTo>
                    <a:lnTo>
                      <a:pt x="7" y="82"/>
                    </a:lnTo>
                    <a:lnTo>
                      <a:pt x="16" y="82"/>
                    </a:lnTo>
                    <a:lnTo>
                      <a:pt x="16" y="82"/>
                    </a:lnTo>
                    <a:lnTo>
                      <a:pt x="19" y="91"/>
                    </a:lnTo>
                    <a:lnTo>
                      <a:pt x="22" y="99"/>
                    </a:lnTo>
                    <a:lnTo>
                      <a:pt x="28" y="106"/>
                    </a:lnTo>
                    <a:lnTo>
                      <a:pt x="34" y="112"/>
                    </a:lnTo>
                    <a:lnTo>
                      <a:pt x="41" y="117"/>
                    </a:lnTo>
                    <a:lnTo>
                      <a:pt x="48" y="120"/>
                    </a:lnTo>
                    <a:lnTo>
                      <a:pt x="56" y="123"/>
                    </a:lnTo>
                    <a:lnTo>
                      <a:pt x="65" y="123"/>
                    </a:lnTo>
                    <a:lnTo>
                      <a:pt x="65" y="123"/>
                    </a:lnTo>
                    <a:lnTo>
                      <a:pt x="75" y="122"/>
                    </a:lnTo>
                    <a:lnTo>
                      <a:pt x="86" y="119"/>
                    </a:lnTo>
                    <a:lnTo>
                      <a:pt x="95" y="111"/>
                    </a:lnTo>
                    <a:lnTo>
                      <a:pt x="104" y="102"/>
                    </a:lnTo>
                    <a:lnTo>
                      <a:pt x="104" y="102"/>
                    </a:lnTo>
                    <a:lnTo>
                      <a:pt x="105" y="96"/>
                    </a:lnTo>
                    <a:lnTo>
                      <a:pt x="105" y="96"/>
                    </a:lnTo>
                    <a:lnTo>
                      <a:pt x="104" y="93"/>
                    </a:lnTo>
                    <a:lnTo>
                      <a:pt x="102" y="90"/>
                    </a:lnTo>
                    <a:lnTo>
                      <a:pt x="99" y="88"/>
                    </a:lnTo>
                    <a:lnTo>
                      <a:pt x="96" y="88"/>
                    </a:lnTo>
                    <a:lnTo>
                      <a:pt x="96" y="88"/>
                    </a:lnTo>
                    <a:lnTo>
                      <a:pt x="93" y="88"/>
                    </a:lnTo>
                    <a:lnTo>
                      <a:pt x="90" y="91"/>
                    </a:lnTo>
                    <a:lnTo>
                      <a:pt x="90" y="91"/>
                    </a:lnTo>
                    <a:lnTo>
                      <a:pt x="84" y="99"/>
                    </a:lnTo>
                    <a:lnTo>
                      <a:pt x="78" y="103"/>
                    </a:lnTo>
                    <a:lnTo>
                      <a:pt x="72" y="106"/>
                    </a:lnTo>
                    <a:lnTo>
                      <a:pt x="65" y="106"/>
                    </a:lnTo>
                    <a:lnTo>
                      <a:pt x="65" y="106"/>
                    </a:lnTo>
                    <a:lnTo>
                      <a:pt x="56" y="105"/>
                    </a:lnTo>
                    <a:lnTo>
                      <a:pt x="47" y="100"/>
                    </a:lnTo>
                    <a:lnTo>
                      <a:pt x="39" y="93"/>
                    </a:lnTo>
                    <a:lnTo>
                      <a:pt x="34" y="82"/>
                    </a:lnTo>
                    <a:lnTo>
                      <a:pt x="69" y="82"/>
                    </a:lnTo>
                    <a:lnTo>
                      <a:pt x="69" y="82"/>
                    </a:lnTo>
                    <a:lnTo>
                      <a:pt x="72" y="82"/>
                    </a:lnTo>
                    <a:lnTo>
                      <a:pt x="75" y="81"/>
                    </a:lnTo>
                    <a:lnTo>
                      <a:pt x="77" y="78"/>
                    </a:lnTo>
                    <a:lnTo>
                      <a:pt x="77" y="75"/>
                    </a:lnTo>
                    <a:lnTo>
                      <a:pt x="77" y="75"/>
                    </a:lnTo>
                    <a:lnTo>
                      <a:pt x="77" y="72"/>
                    </a:lnTo>
                    <a:lnTo>
                      <a:pt x="75" y="69"/>
                    </a:lnTo>
                    <a:lnTo>
                      <a:pt x="72" y="67"/>
                    </a:lnTo>
                    <a:lnTo>
                      <a:pt x="69" y="67"/>
                    </a:lnTo>
                    <a:lnTo>
                      <a:pt x="31" y="67"/>
                    </a:lnTo>
                    <a:lnTo>
                      <a:pt x="31" y="67"/>
                    </a:lnTo>
                    <a:lnTo>
                      <a:pt x="31" y="61"/>
                    </a:lnTo>
                    <a:lnTo>
                      <a:pt x="31" y="61"/>
                    </a:lnTo>
                    <a:lnTo>
                      <a:pt x="31" y="54"/>
                    </a:lnTo>
                    <a:lnTo>
                      <a:pt x="69" y="54"/>
                    </a:lnTo>
                    <a:lnTo>
                      <a:pt x="69" y="54"/>
                    </a:lnTo>
                    <a:lnTo>
                      <a:pt x="72" y="54"/>
                    </a:lnTo>
                    <a:lnTo>
                      <a:pt x="75" y="52"/>
                    </a:lnTo>
                    <a:lnTo>
                      <a:pt x="77" y="49"/>
                    </a:lnTo>
                    <a:lnTo>
                      <a:pt x="77" y="46"/>
                    </a:lnTo>
                    <a:lnTo>
                      <a:pt x="77" y="46"/>
                    </a:lnTo>
                    <a:lnTo>
                      <a:pt x="77" y="45"/>
                    </a:lnTo>
                    <a:lnTo>
                      <a:pt x="75" y="42"/>
                    </a:lnTo>
                    <a:lnTo>
                      <a:pt x="72" y="40"/>
                    </a:lnTo>
                    <a:lnTo>
                      <a:pt x="69" y="39"/>
                    </a:lnTo>
                    <a:lnTo>
                      <a:pt x="34" y="39"/>
                    </a:lnTo>
                    <a:lnTo>
                      <a:pt x="34" y="39"/>
                    </a:lnTo>
                    <a:lnTo>
                      <a:pt x="41" y="30"/>
                    </a:lnTo>
                    <a:lnTo>
                      <a:pt x="47" y="22"/>
                    </a:lnTo>
                    <a:lnTo>
                      <a:pt x="54" y="18"/>
                    </a:lnTo>
                    <a:lnTo>
                      <a:pt x="63" y="16"/>
                    </a:lnTo>
                    <a:lnTo>
                      <a:pt x="63" y="16"/>
                    </a:lnTo>
                    <a:lnTo>
                      <a:pt x="71" y="18"/>
                    </a:lnTo>
                    <a:lnTo>
                      <a:pt x="77" y="19"/>
                    </a:lnTo>
                    <a:lnTo>
                      <a:pt x="83" y="24"/>
                    </a:lnTo>
                    <a:lnTo>
                      <a:pt x="89" y="31"/>
                    </a:lnTo>
                    <a:lnTo>
                      <a:pt x="89" y="31"/>
                    </a:lnTo>
                    <a:lnTo>
                      <a:pt x="92" y="33"/>
                    </a:lnTo>
                    <a:lnTo>
                      <a:pt x="96" y="34"/>
                    </a:lnTo>
                    <a:lnTo>
                      <a:pt x="96" y="34"/>
                    </a:lnTo>
                    <a:lnTo>
                      <a:pt x="99" y="33"/>
                    </a:lnTo>
                    <a:lnTo>
                      <a:pt x="102" y="31"/>
                    </a:lnTo>
                    <a:lnTo>
                      <a:pt x="104" y="28"/>
                    </a:lnTo>
                    <a:lnTo>
                      <a:pt x="105" y="25"/>
                    </a:lnTo>
                    <a:lnTo>
                      <a:pt x="105" y="25"/>
                    </a:lnTo>
                    <a:lnTo>
                      <a:pt x="104" y="22"/>
                    </a:lnTo>
                    <a:lnTo>
                      <a:pt x="102" y="19"/>
                    </a:lnTo>
                    <a:lnTo>
                      <a:pt x="102" y="19"/>
                    </a:lnTo>
                    <a:lnTo>
                      <a:pt x="95" y="10"/>
                    </a:lnTo>
                    <a:lnTo>
                      <a:pt x="86" y="4"/>
                    </a:lnTo>
                    <a:lnTo>
                      <a:pt x="75" y="1"/>
                    </a:lnTo>
                    <a:lnTo>
                      <a:pt x="63" y="0"/>
                    </a:lnTo>
                    <a:lnTo>
                      <a:pt x="63" y="0"/>
                    </a:lnTo>
                    <a:lnTo>
                      <a:pt x="56" y="1"/>
                    </a:lnTo>
                    <a:lnTo>
                      <a:pt x="48" y="3"/>
                    </a:lnTo>
                    <a:lnTo>
                      <a:pt x="41" y="6"/>
                    </a:lnTo>
                    <a:lnTo>
                      <a:pt x="34" y="10"/>
                    </a:lnTo>
                    <a:lnTo>
                      <a:pt x="28" y="16"/>
                    </a:lnTo>
                    <a:lnTo>
                      <a:pt x="24" y="24"/>
                    </a:lnTo>
                    <a:lnTo>
                      <a:pt x="19" y="31"/>
                    </a:lnTo>
                    <a:lnTo>
                      <a:pt x="16" y="39"/>
                    </a:lnTo>
                    <a:lnTo>
                      <a:pt x="7" y="39"/>
                    </a:lnTo>
                    <a:lnTo>
                      <a:pt x="7" y="39"/>
                    </a:lnTo>
                    <a:lnTo>
                      <a:pt x="4" y="40"/>
                    </a:lnTo>
                    <a:lnTo>
                      <a:pt x="1" y="42"/>
                    </a:lnTo>
                    <a:lnTo>
                      <a:pt x="0" y="43"/>
                    </a:lnTo>
                    <a:lnTo>
                      <a:pt x="0" y="46"/>
                    </a:lnTo>
                    <a:lnTo>
                      <a:pt x="0" y="46"/>
                    </a:lnTo>
                    <a:lnTo>
                      <a:pt x="0" y="49"/>
                    </a:lnTo>
                    <a:lnTo>
                      <a:pt x="1" y="52"/>
                    </a:lnTo>
                    <a:lnTo>
                      <a:pt x="4" y="54"/>
                    </a:lnTo>
                    <a:lnTo>
                      <a:pt x="7" y="54"/>
                    </a:lnTo>
                    <a:lnTo>
                      <a:pt x="13" y="54"/>
                    </a:lnTo>
                    <a:lnTo>
                      <a:pt x="13" y="54"/>
                    </a:lnTo>
                    <a:lnTo>
                      <a:pt x="13" y="61"/>
                    </a:lnTo>
                    <a:lnTo>
                      <a:pt x="13" y="61"/>
                    </a:lnTo>
                    <a:lnTo>
                      <a:pt x="13" y="67"/>
                    </a:lnTo>
                    <a:lnTo>
                      <a:pt x="7" y="67"/>
                    </a:lnTo>
                    <a:lnTo>
                      <a:pt x="7" y="67"/>
                    </a:lnTo>
                    <a:lnTo>
                      <a:pt x="4" y="67"/>
                    </a:lnTo>
                    <a:lnTo>
                      <a:pt x="1" y="69"/>
                    </a:lnTo>
                    <a:lnTo>
                      <a:pt x="0" y="72"/>
                    </a:lnTo>
                    <a:lnTo>
                      <a:pt x="0" y="7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91" name="Freeform 454"/>
              <p:cNvSpPr>
                <a:spLocks noEditPoints="1"/>
              </p:cNvSpPr>
              <p:nvPr/>
            </p:nvSpPr>
            <p:spPr bwMode="auto">
              <a:xfrm>
                <a:off x="6059488" y="2478088"/>
                <a:ext cx="314325" cy="196850"/>
              </a:xfrm>
              <a:custGeom>
                <a:avLst/>
                <a:gdLst>
                  <a:gd name="T0" fmla="*/ 338 w 396"/>
                  <a:gd name="T1" fmla="*/ 228 h 247"/>
                  <a:gd name="T2" fmla="*/ 342 w 396"/>
                  <a:gd name="T3" fmla="*/ 213 h 247"/>
                  <a:gd name="T4" fmla="*/ 351 w 396"/>
                  <a:gd name="T5" fmla="*/ 201 h 247"/>
                  <a:gd name="T6" fmla="*/ 363 w 396"/>
                  <a:gd name="T7" fmla="*/ 192 h 247"/>
                  <a:gd name="T8" fmla="*/ 377 w 396"/>
                  <a:gd name="T9" fmla="*/ 187 h 247"/>
                  <a:gd name="T10" fmla="*/ 338 w 396"/>
                  <a:gd name="T11" fmla="*/ 228 h 247"/>
                  <a:gd name="T12" fmla="*/ 20 w 396"/>
                  <a:gd name="T13" fmla="*/ 187 h 247"/>
                  <a:gd name="T14" fmla="*/ 35 w 396"/>
                  <a:gd name="T15" fmla="*/ 193 h 247"/>
                  <a:gd name="T16" fmla="*/ 45 w 396"/>
                  <a:gd name="T17" fmla="*/ 202 h 247"/>
                  <a:gd name="T18" fmla="*/ 54 w 396"/>
                  <a:gd name="T19" fmla="*/ 214 h 247"/>
                  <a:gd name="T20" fmla="*/ 60 w 396"/>
                  <a:gd name="T21" fmla="*/ 228 h 247"/>
                  <a:gd name="T22" fmla="*/ 20 w 396"/>
                  <a:gd name="T23" fmla="*/ 187 h 247"/>
                  <a:gd name="T24" fmla="*/ 371 w 396"/>
                  <a:gd name="T25" fmla="*/ 0 h 247"/>
                  <a:gd name="T26" fmla="*/ 366 w 396"/>
                  <a:gd name="T27" fmla="*/ 2 h 247"/>
                  <a:gd name="T28" fmla="*/ 360 w 396"/>
                  <a:gd name="T29" fmla="*/ 6 h 247"/>
                  <a:gd name="T30" fmla="*/ 360 w 396"/>
                  <a:gd name="T31" fmla="*/ 11 h 247"/>
                  <a:gd name="T32" fmla="*/ 363 w 396"/>
                  <a:gd name="T33" fmla="*/ 18 h 247"/>
                  <a:gd name="T34" fmla="*/ 371 w 396"/>
                  <a:gd name="T35" fmla="*/ 21 h 247"/>
                  <a:gd name="T36" fmla="*/ 377 w 396"/>
                  <a:gd name="T37" fmla="*/ 62 h 247"/>
                  <a:gd name="T38" fmla="*/ 365 w 396"/>
                  <a:gd name="T39" fmla="*/ 58 h 247"/>
                  <a:gd name="T40" fmla="*/ 347 w 396"/>
                  <a:gd name="T41" fmla="*/ 44 h 247"/>
                  <a:gd name="T42" fmla="*/ 341 w 396"/>
                  <a:gd name="T43" fmla="*/ 32 h 247"/>
                  <a:gd name="T44" fmla="*/ 335 w 396"/>
                  <a:gd name="T45" fmla="*/ 27 h 247"/>
                  <a:gd name="T46" fmla="*/ 327 w 396"/>
                  <a:gd name="T47" fmla="*/ 27 h 247"/>
                  <a:gd name="T48" fmla="*/ 324 w 396"/>
                  <a:gd name="T49" fmla="*/ 29 h 247"/>
                  <a:gd name="T50" fmla="*/ 321 w 396"/>
                  <a:gd name="T51" fmla="*/ 36 h 247"/>
                  <a:gd name="T52" fmla="*/ 323 w 396"/>
                  <a:gd name="T53" fmla="*/ 41 h 247"/>
                  <a:gd name="T54" fmla="*/ 332 w 396"/>
                  <a:gd name="T55" fmla="*/ 56 h 247"/>
                  <a:gd name="T56" fmla="*/ 344 w 396"/>
                  <a:gd name="T57" fmla="*/ 68 h 247"/>
                  <a:gd name="T58" fmla="*/ 360 w 396"/>
                  <a:gd name="T59" fmla="*/ 77 h 247"/>
                  <a:gd name="T60" fmla="*/ 377 w 396"/>
                  <a:gd name="T61" fmla="*/ 82 h 247"/>
                  <a:gd name="T62" fmla="*/ 377 w 396"/>
                  <a:gd name="T63" fmla="*/ 167 h 247"/>
                  <a:gd name="T64" fmla="*/ 354 w 396"/>
                  <a:gd name="T65" fmla="*/ 173 h 247"/>
                  <a:gd name="T66" fmla="*/ 338 w 396"/>
                  <a:gd name="T67" fmla="*/ 187 h 247"/>
                  <a:gd name="T68" fmla="*/ 324 w 396"/>
                  <a:gd name="T69" fmla="*/ 205 h 247"/>
                  <a:gd name="T70" fmla="*/ 317 w 396"/>
                  <a:gd name="T71" fmla="*/ 228 h 247"/>
                  <a:gd name="T72" fmla="*/ 80 w 396"/>
                  <a:gd name="T73" fmla="*/ 228 h 247"/>
                  <a:gd name="T74" fmla="*/ 74 w 396"/>
                  <a:gd name="T75" fmla="*/ 205 h 247"/>
                  <a:gd name="T76" fmla="*/ 60 w 396"/>
                  <a:gd name="T77" fmla="*/ 187 h 247"/>
                  <a:gd name="T78" fmla="*/ 42 w 396"/>
                  <a:gd name="T79" fmla="*/ 175 h 247"/>
                  <a:gd name="T80" fmla="*/ 20 w 396"/>
                  <a:gd name="T81" fmla="*/ 167 h 247"/>
                  <a:gd name="T82" fmla="*/ 20 w 396"/>
                  <a:gd name="T83" fmla="*/ 127 h 247"/>
                  <a:gd name="T84" fmla="*/ 17 w 396"/>
                  <a:gd name="T85" fmla="*/ 119 h 247"/>
                  <a:gd name="T86" fmla="*/ 9 w 396"/>
                  <a:gd name="T87" fmla="*/ 116 h 247"/>
                  <a:gd name="T88" fmla="*/ 6 w 396"/>
                  <a:gd name="T89" fmla="*/ 118 h 247"/>
                  <a:gd name="T90" fmla="*/ 0 w 396"/>
                  <a:gd name="T91" fmla="*/ 122 h 247"/>
                  <a:gd name="T92" fmla="*/ 0 w 396"/>
                  <a:gd name="T93" fmla="*/ 238 h 247"/>
                  <a:gd name="T94" fmla="*/ 0 w 396"/>
                  <a:gd name="T95" fmla="*/ 241 h 247"/>
                  <a:gd name="T96" fmla="*/ 6 w 396"/>
                  <a:gd name="T97" fmla="*/ 247 h 247"/>
                  <a:gd name="T98" fmla="*/ 386 w 396"/>
                  <a:gd name="T99" fmla="*/ 247 h 247"/>
                  <a:gd name="T100" fmla="*/ 390 w 396"/>
                  <a:gd name="T101" fmla="*/ 247 h 247"/>
                  <a:gd name="T102" fmla="*/ 395 w 396"/>
                  <a:gd name="T103" fmla="*/ 241 h 247"/>
                  <a:gd name="T104" fmla="*/ 396 w 396"/>
                  <a:gd name="T105" fmla="*/ 11 h 247"/>
                  <a:gd name="T106" fmla="*/ 395 w 396"/>
                  <a:gd name="T107" fmla="*/ 6 h 247"/>
                  <a:gd name="T108" fmla="*/ 390 w 396"/>
                  <a:gd name="T109" fmla="*/ 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6" h="247">
                    <a:moveTo>
                      <a:pt x="338" y="228"/>
                    </a:moveTo>
                    <a:lnTo>
                      <a:pt x="338" y="228"/>
                    </a:lnTo>
                    <a:lnTo>
                      <a:pt x="339" y="220"/>
                    </a:lnTo>
                    <a:lnTo>
                      <a:pt x="342" y="213"/>
                    </a:lnTo>
                    <a:lnTo>
                      <a:pt x="347" y="207"/>
                    </a:lnTo>
                    <a:lnTo>
                      <a:pt x="351" y="201"/>
                    </a:lnTo>
                    <a:lnTo>
                      <a:pt x="356" y="196"/>
                    </a:lnTo>
                    <a:lnTo>
                      <a:pt x="363" y="192"/>
                    </a:lnTo>
                    <a:lnTo>
                      <a:pt x="369" y="189"/>
                    </a:lnTo>
                    <a:lnTo>
                      <a:pt x="377" y="187"/>
                    </a:lnTo>
                    <a:lnTo>
                      <a:pt x="377" y="228"/>
                    </a:lnTo>
                    <a:lnTo>
                      <a:pt x="338" y="228"/>
                    </a:lnTo>
                    <a:close/>
                    <a:moveTo>
                      <a:pt x="20" y="187"/>
                    </a:moveTo>
                    <a:lnTo>
                      <a:pt x="20" y="187"/>
                    </a:lnTo>
                    <a:lnTo>
                      <a:pt x="27" y="190"/>
                    </a:lnTo>
                    <a:lnTo>
                      <a:pt x="35" y="193"/>
                    </a:lnTo>
                    <a:lnTo>
                      <a:pt x="41" y="196"/>
                    </a:lnTo>
                    <a:lnTo>
                      <a:pt x="45" y="202"/>
                    </a:lnTo>
                    <a:lnTo>
                      <a:pt x="51" y="207"/>
                    </a:lnTo>
                    <a:lnTo>
                      <a:pt x="54" y="214"/>
                    </a:lnTo>
                    <a:lnTo>
                      <a:pt x="57" y="220"/>
                    </a:lnTo>
                    <a:lnTo>
                      <a:pt x="60" y="228"/>
                    </a:lnTo>
                    <a:lnTo>
                      <a:pt x="20" y="228"/>
                    </a:lnTo>
                    <a:lnTo>
                      <a:pt x="20" y="187"/>
                    </a:lnTo>
                    <a:close/>
                    <a:moveTo>
                      <a:pt x="386" y="0"/>
                    </a:moveTo>
                    <a:lnTo>
                      <a:pt x="371" y="0"/>
                    </a:lnTo>
                    <a:lnTo>
                      <a:pt x="371" y="0"/>
                    </a:lnTo>
                    <a:lnTo>
                      <a:pt x="366" y="2"/>
                    </a:lnTo>
                    <a:lnTo>
                      <a:pt x="363" y="3"/>
                    </a:lnTo>
                    <a:lnTo>
                      <a:pt x="360" y="6"/>
                    </a:lnTo>
                    <a:lnTo>
                      <a:pt x="360" y="11"/>
                    </a:lnTo>
                    <a:lnTo>
                      <a:pt x="360" y="11"/>
                    </a:lnTo>
                    <a:lnTo>
                      <a:pt x="360" y="15"/>
                    </a:lnTo>
                    <a:lnTo>
                      <a:pt x="363" y="18"/>
                    </a:lnTo>
                    <a:lnTo>
                      <a:pt x="366" y="20"/>
                    </a:lnTo>
                    <a:lnTo>
                      <a:pt x="371" y="21"/>
                    </a:lnTo>
                    <a:lnTo>
                      <a:pt x="377" y="21"/>
                    </a:lnTo>
                    <a:lnTo>
                      <a:pt x="377" y="62"/>
                    </a:lnTo>
                    <a:lnTo>
                      <a:pt x="377" y="62"/>
                    </a:lnTo>
                    <a:lnTo>
                      <a:pt x="365" y="58"/>
                    </a:lnTo>
                    <a:lnTo>
                      <a:pt x="356" y="51"/>
                    </a:lnTo>
                    <a:lnTo>
                      <a:pt x="347" y="44"/>
                    </a:lnTo>
                    <a:lnTo>
                      <a:pt x="341" y="32"/>
                    </a:lnTo>
                    <a:lnTo>
                      <a:pt x="341" y="32"/>
                    </a:lnTo>
                    <a:lnTo>
                      <a:pt x="339" y="29"/>
                    </a:lnTo>
                    <a:lnTo>
                      <a:pt x="335" y="27"/>
                    </a:lnTo>
                    <a:lnTo>
                      <a:pt x="332" y="26"/>
                    </a:lnTo>
                    <a:lnTo>
                      <a:pt x="327" y="27"/>
                    </a:lnTo>
                    <a:lnTo>
                      <a:pt x="327" y="27"/>
                    </a:lnTo>
                    <a:lnTo>
                      <a:pt x="324" y="29"/>
                    </a:lnTo>
                    <a:lnTo>
                      <a:pt x="323" y="33"/>
                    </a:lnTo>
                    <a:lnTo>
                      <a:pt x="321" y="36"/>
                    </a:lnTo>
                    <a:lnTo>
                      <a:pt x="323" y="41"/>
                    </a:lnTo>
                    <a:lnTo>
                      <a:pt x="323" y="41"/>
                    </a:lnTo>
                    <a:lnTo>
                      <a:pt x="327" y="48"/>
                    </a:lnTo>
                    <a:lnTo>
                      <a:pt x="332" y="56"/>
                    </a:lnTo>
                    <a:lnTo>
                      <a:pt x="338" y="64"/>
                    </a:lnTo>
                    <a:lnTo>
                      <a:pt x="344" y="68"/>
                    </a:lnTo>
                    <a:lnTo>
                      <a:pt x="351" y="74"/>
                    </a:lnTo>
                    <a:lnTo>
                      <a:pt x="360" y="77"/>
                    </a:lnTo>
                    <a:lnTo>
                      <a:pt x="368" y="80"/>
                    </a:lnTo>
                    <a:lnTo>
                      <a:pt x="377" y="82"/>
                    </a:lnTo>
                    <a:lnTo>
                      <a:pt x="377" y="167"/>
                    </a:lnTo>
                    <a:lnTo>
                      <a:pt x="377" y="167"/>
                    </a:lnTo>
                    <a:lnTo>
                      <a:pt x="365" y="169"/>
                    </a:lnTo>
                    <a:lnTo>
                      <a:pt x="354" y="173"/>
                    </a:lnTo>
                    <a:lnTo>
                      <a:pt x="345" y="179"/>
                    </a:lnTo>
                    <a:lnTo>
                      <a:pt x="338" y="187"/>
                    </a:lnTo>
                    <a:lnTo>
                      <a:pt x="330" y="195"/>
                    </a:lnTo>
                    <a:lnTo>
                      <a:pt x="324" y="205"/>
                    </a:lnTo>
                    <a:lnTo>
                      <a:pt x="320" y="216"/>
                    </a:lnTo>
                    <a:lnTo>
                      <a:pt x="317" y="228"/>
                    </a:lnTo>
                    <a:lnTo>
                      <a:pt x="80" y="228"/>
                    </a:lnTo>
                    <a:lnTo>
                      <a:pt x="80" y="228"/>
                    </a:lnTo>
                    <a:lnTo>
                      <a:pt x="77" y="216"/>
                    </a:lnTo>
                    <a:lnTo>
                      <a:pt x="74" y="205"/>
                    </a:lnTo>
                    <a:lnTo>
                      <a:pt x="68" y="196"/>
                    </a:lnTo>
                    <a:lnTo>
                      <a:pt x="60" y="187"/>
                    </a:lnTo>
                    <a:lnTo>
                      <a:pt x="51" y="179"/>
                    </a:lnTo>
                    <a:lnTo>
                      <a:pt x="42" y="175"/>
                    </a:lnTo>
                    <a:lnTo>
                      <a:pt x="32" y="170"/>
                    </a:lnTo>
                    <a:lnTo>
                      <a:pt x="20" y="167"/>
                    </a:lnTo>
                    <a:lnTo>
                      <a:pt x="20" y="127"/>
                    </a:lnTo>
                    <a:lnTo>
                      <a:pt x="20" y="127"/>
                    </a:lnTo>
                    <a:lnTo>
                      <a:pt x="20" y="122"/>
                    </a:lnTo>
                    <a:lnTo>
                      <a:pt x="17" y="119"/>
                    </a:lnTo>
                    <a:lnTo>
                      <a:pt x="14" y="118"/>
                    </a:lnTo>
                    <a:lnTo>
                      <a:pt x="9" y="116"/>
                    </a:lnTo>
                    <a:lnTo>
                      <a:pt x="9" y="116"/>
                    </a:lnTo>
                    <a:lnTo>
                      <a:pt x="6" y="118"/>
                    </a:lnTo>
                    <a:lnTo>
                      <a:pt x="3" y="119"/>
                    </a:lnTo>
                    <a:lnTo>
                      <a:pt x="0" y="122"/>
                    </a:lnTo>
                    <a:lnTo>
                      <a:pt x="0" y="127"/>
                    </a:lnTo>
                    <a:lnTo>
                      <a:pt x="0" y="238"/>
                    </a:lnTo>
                    <a:lnTo>
                      <a:pt x="0" y="238"/>
                    </a:lnTo>
                    <a:lnTo>
                      <a:pt x="0" y="241"/>
                    </a:lnTo>
                    <a:lnTo>
                      <a:pt x="3" y="244"/>
                    </a:lnTo>
                    <a:lnTo>
                      <a:pt x="6" y="247"/>
                    </a:lnTo>
                    <a:lnTo>
                      <a:pt x="9" y="247"/>
                    </a:lnTo>
                    <a:lnTo>
                      <a:pt x="386" y="247"/>
                    </a:lnTo>
                    <a:lnTo>
                      <a:pt x="386" y="247"/>
                    </a:lnTo>
                    <a:lnTo>
                      <a:pt x="390" y="247"/>
                    </a:lnTo>
                    <a:lnTo>
                      <a:pt x="393" y="244"/>
                    </a:lnTo>
                    <a:lnTo>
                      <a:pt x="395" y="241"/>
                    </a:lnTo>
                    <a:lnTo>
                      <a:pt x="396" y="238"/>
                    </a:lnTo>
                    <a:lnTo>
                      <a:pt x="396" y="11"/>
                    </a:lnTo>
                    <a:lnTo>
                      <a:pt x="396" y="11"/>
                    </a:lnTo>
                    <a:lnTo>
                      <a:pt x="395" y="6"/>
                    </a:lnTo>
                    <a:lnTo>
                      <a:pt x="393" y="3"/>
                    </a:lnTo>
                    <a:lnTo>
                      <a:pt x="390" y="2"/>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grpSp>
        <p:grpSp>
          <p:nvGrpSpPr>
            <p:cNvPr id="309" name="Group 308"/>
            <p:cNvGrpSpPr/>
            <p:nvPr/>
          </p:nvGrpSpPr>
          <p:grpSpPr>
            <a:xfrm>
              <a:off x="10803814" y="4263785"/>
              <a:ext cx="185304" cy="172017"/>
              <a:chOff x="5981700" y="2290763"/>
              <a:chExt cx="392113" cy="384175"/>
            </a:xfrm>
            <a:solidFill>
              <a:schemeClr val="bg1"/>
            </a:solidFill>
          </p:grpSpPr>
          <p:sp>
            <p:nvSpPr>
              <p:cNvPr id="382" name="Freeform 441"/>
              <p:cNvSpPr>
                <a:spLocks noEditPoints="1"/>
              </p:cNvSpPr>
              <p:nvPr/>
            </p:nvSpPr>
            <p:spPr bwMode="auto">
              <a:xfrm>
                <a:off x="6119813" y="2373313"/>
                <a:ext cx="77788" cy="112713"/>
              </a:xfrm>
              <a:custGeom>
                <a:avLst/>
                <a:gdLst>
                  <a:gd name="T0" fmla="*/ 60 w 99"/>
                  <a:gd name="T1" fmla="*/ 75 h 141"/>
                  <a:gd name="T2" fmla="*/ 60 w 99"/>
                  <a:gd name="T3" fmla="*/ 75 h 141"/>
                  <a:gd name="T4" fmla="*/ 75 w 99"/>
                  <a:gd name="T5" fmla="*/ 78 h 141"/>
                  <a:gd name="T6" fmla="*/ 81 w 99"/>
                  <a:gd name="T7" fmla="*/ 87 h 141"/>
                  <a:gd name="T8" fmla="*/ 82 w 99"/>
                  <a:gd name="T9" fmla="*/ 93 h 141"/>
                  <a:gd name="T10" fmla="*/ 75 w 99"/>
                  <a:gd name="T11" fmla="*/ 104 h 141"/>
                  <a:gd name="T12" fmla="*/ 39 w 99"/>
                  <a:gd name="T13" fmla="*/ 58 h 141"/>
                  <a:gd name="T14" fmla="*/ 30 w 99"/>
                  <a:gd name="T15" fmla="*/ 58 h 141"/>
                  <a:gd name="T16" fmla="*/ 21 w 99"/>
                  <a:gd name="T17" fmla="*/ 52 h 141"/>
                  <a:gd name="T18" fmla="*/ 18 w 99"/>
                  <a:gd name="T19" fmla="*/ 48 h 141"/>
                  <a:gd name="T20" fmla="*/ 19 w 99"/>
                  <a:gd name="T21" fmla="*/ 36 h 141"/>
                  <a:gd name="T22" fmla="*/ 30 w 99"/>
                  <a:gd name="T23" fmla="*/ 27 h 141"/>
                  <a:gd name="T24" fmla="*/ 54 w 99"/>
                  <a:gd name="T25" fmla="*/ 58 h 141"/>
                  <a:gd name="T26" fmla="*/ 45 w 99"/>
                  <a:gd name="T27" fmla="*/ 24 h 141"/>
                  <a:gd name="T28" fmla="*/ 63 w 99"/>
                  <a:gd name="T29" fmla="*/ 27 h 141"/>
                  <a:gd name="T30" fmla="*/ 66 w 99"/>
                  <a:gd name="T31" fmla="*/ 28 h 141"/>
                  <a:gd name="T32" fmla="*/ 69 w 99"/>
                  <a:gd name="T33" fmla="*/ 27 h 141"/>
                  <a:gd name="T34" fmla="*/ 73 w 99"/>
                  <a:gd name="T35" fmla="*/ 24 h 141"/>
                  <a:gd name="T36" fmla="*/ 75 w 99"/>
                  <a:gd name="T37" fmla="*/ 21 h 141"/>
                  <a:gd name="T38" fmla="*/ 75 w 99"/>
                  <a:gd name="T39" fmla="*/ 16 h 141"/>
                  <a:gd name="T40" fmla="*/ 69 w 99"/>
                  <a:gd name="T41" fmla="*/ 10 h 141"/>
                  <a:gd name="T42" fmla="*/ 54 w 99"/>
                  <a:gd name="T43" fmla="*/ 7 h 141"/>
                  <a:gd name="T44" fmla="*/ 39 w 99"/>
                  <a:gd name="T45" fmla="*/ 6 h 141"/>
                  <a:gd name="T46" fmla="*/ 37 w 99"/>
                  <a:gd name="T47" fmla="*/ 3 h 141"/>
                  <a:gd name="T48" fmla="*/ 33 w 99"/>
                  <a:gd name="T49" fmla="*/ 0 h 141"/>
                  <a:gd name="T50" fmla="*/ 30 w 99"/>
                  <a:gd name="T51" fmla="*/ 0 h 141"/>
                  <a:gd name="T52" fmla="*/ 25 w 99"/>
                  <a:gd name="T53" fmla="*/ 4 h 141"/>
                  <a:gd name="T54" fmla="*/ 24 w 99"/>
                  <a:gd name="T55" fmla="*/ 7 h 141"/>
                  <a:gd name="T56" fmla="*/ 25 w 99"/>
                  <a:gd name="T57" fmla="*/ 12 h 141"/>
                  <a:gd name="T58" fmla="*/ 18 w 99"/>
                  <a:gd name="T59" fmla="*/ 16 h 141"/>
                  <a:gd name="T60" fmla="*/ 7 w 99"/>
                  <a:gd name="T61" fmla="*/ 24 h 141"/>
                  <a:gd name="T62" fmla="*/ 1 w 99"/>
                  <a:gd name="T63" fmla="*/ 34 h 141"/>
                  <a:gd name="T64" fmla="*/ 0 w 99"/>
                  <a:gd name="T65" fmla="*/ 46 h 141"/>
                  <a:gd name="T66" fmla="*/ 1 w 99"/>
                  <a:gd name="T67" fmla="*/ 54 h 141"/>
                  <a:gd name="T68" fmla="*/ 7 w 99"/>
                  <a:gd name="T69" fmla="*/ 65 h 141"/>
                  <a:gd name="T70" fmla="*/ 15 w 99"/>
                  <a:gd name="T71" fmla="*/ 72 h 141"/>
                  <a:gd name="T72" fmla="*/ 28 w 99"/>
                  <a:gd name="T73" fmla="*/ 75 h 141"/>
                  <a:gd name="T74" fmla="*/ 55 w 99"/>
                  <a:gd name="T75" fmla="*/ 111 h 141"/>
                  <a:gd name="T76" fmla="*/ 48 w 99"/>
                  <a:gd name="T77" fmla="*/ 111 h 141"/>
                  <a:gd name="T78" fmla="*/ 27 w 99"/>
                  <a:gd name="T79" fmla="*/ 107 h 141"/>
                  <a:gd name="T80" fmla="*/ 25 w 99"/>
                  <a:gd name="T81" fmla="*/ 105 h 141"/>
                  <a:gd name="T82" fmla="*/ 22 w 99"/>
                  <a:gd name="T83" fmla="*/ 105 h 141"/>
                  <a:gd name="T84" fmla="*/ 16 w 99"/>
                  <a:gd name="T85" fmla="*/ 110 h 141"/>
                  <a:gd name="T86" fmla="*/ 16 w 99"/>
                  <a:gd name="T87" fmla="*/ 116 h 141"/>
                  <a:gd name="T88" fmla="*/ 18 w 99"/>
                  <a:gd name="T89" fmla="*/ 120 h 141"/>
                  <a:gd name="T90" fmla="*/ 21 w 99"/>
                  <a:gd name="T91" fmla="*/ 122 h 141"/>
                  <a:gd name="T92" fmla="*/ 40 w 99"/>
                  <a:gd name="T93" fmla="*/ 126 h 141"/>
                  <a:gd name="T94" fmla="*/ 58 w 99"/>
                  <a:gd name="T95" fmla="*/ 126 h 141"/>
                  <a:gd name="T96" fmla="*/ 61 w 99"/>
                  <a:gd name="T97" fmla="*/ 135 h 141"/>
                  <a:gd name="T98" fmla="*/ 69 w 99"/>
                  <a:gd name="T99" fmla="*/ 141 h 141"/>
                  <a:gd name="T100" fmla="*/ 72 w 99"/>
                  <a:gd name="T101" fmla="*/ 141 h 141"/>
                  <a:gd name="T102" fmla="*/ 73 w 99"/>
                  <a:gd name="T103" fmla="*/ 140 h 141"/>
                  <a:gd name="T104" fmla="*/ 76 w 99"/>
                  <a:gd name="T105" fmla="*/ 134 h 141"/>
                  <a:gd name="T106" fmla="*/ 73 w 99"/>
                  <a:gd name="T107" fmla="*/ 122 h 141"/>
                  <a:gd name="T108" fmla="*/ 81 w 99"/>
                  <a:gd name="T109" fmla="*/ 119 h 141"/>
                  <a:gd name="T110" fmla="*/ 91 w 99"/>
                  <a:gd name="T111" fmla="*/ 110 h 141"/>
                  <a:gd name="T112" fmla="*/ 97 w 99"/>
                  <a:gd name="T113" fmla="*/ 99 h 141"/>
                  <a:gd name="T114" fmla="*/ 99 w 99"/>
                  <a:gd name="T115" fmla="*/ 87 h 141"/>
                  <a:gd name="T116" fmla="*/ 97 w 99"/>
                  <a:gd name="T117" fmla="*/ 81 h 141"/>
                  <a:gd name="T118" fmla="*/ 93 w 99"/>
                  <a:gd name="T119" fmla="*/ 71 h 141"/>
                  <a:gd name="T120" fmla="*/ 84 w 99"/>
                  <a:gd name="T121" fmla="*/ 63 h 141"/>
                  <a:gd name="T122" fmla="*/ 70 w 99"/>
                  <a:gd name="T123"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 h="141">
                    <a:moveTo>
                      <a:pt x="69" y="107"/>
                    </a:moveTo>
                    <a:lnTo>
                      <a:pt x="60" y="75"/>
                    </a:lnTo>
                    <a:lnTo>
                      <a:pt x="60" y="75"/>
                    </a:lnTo>
                    <a:lnTo>
                      <a:pt x="60" y="75"/>
                    </a:lnTo>
                    <a:lnTo>
                      <a:pt x="69" y="77"/>
                    </a:lnTo>
                    <a:lnTo>
                      <a:pt x="75" y="78"/>
                    </a:lnTo>
                    <a:lnTo>
                      <a:pt x="79" y="81"/>
                    </a:lnTo>
                    <a:lnTo>
                      <a:pt x="81" y="87"/>
                    </a:lnTo>
                    <a:lnTo>
                      <a:pt x="81" y="87"/>
                    </a:lnTo>
                    <a:lnTo>
                      <a:pt x="82" y="93"/>
                    </a:lnTo>
                    <a:lnTo>
                      <a:pt x="79" y="99"/>
                    </a:lnTo>
                    <a:lnTo>
                      <a:pt x="75" y="104"/>
                    </a:lnTo>
                    <a:lnTo>
                      <a:pt x="69" y="107"/>
                    </a:lnTo>
                    <a:close/>
                    <a:moveTo>
                      <a:pt x="39" y="58"/>
                    </a:moveTo>
                    <a:lnTo>
                      <a:pt x="39" y="58"/>
                    </a:lnTo>
                    <a:lnTo>
                      <a:pt x="30" y="58"/>
                    </a:lnTo>
                    <a:lnTo>
                      <a:pt x="24" y="55"/>
                    </a:lnTo>
                    <a:lnTo>
                      <a:pt x="21" y="52"/>
                    </a:lnTo>
                    <a:lnTo>
                      <a:pt x="18" y="48"/>
                    </a:lnTo>
                    <a:lnTo>
                      <a:pt x="18" y="48"/>
                    </a:lnTo>
                    <a:lnTo>
                      <a:pt x="18" y="42"/>
                    </a:lnTo>
                    <a:lnTo>
                      <a:pt x="19" y="36"/>
                    </a:lnTo>
                    <a:lnTo>
                      <a:pt x="24" y="31"/>
                    </a:lnTo>
                    <a:lnTo>
                      <a:pt x="30" y="27"/>
                    </a:lnTo>
                    <a:lnTo>
                      <a:pt x="39" y="58"/>
                    </a:lnTo>
                    <a:close/>
                    <a:moveTo>
                      <a:pt x="54" y="58"/>
                    </a:moveTo>
                    <a:lnTo>
                      <a:pt x="45" y="24"/>
                    </a:lnTo>
                    <a:lnTo>
                      <a:pt x="45" y="24"/>
                    </a:lnTo>
                    <a:lnTo>
                      <a:pt x="54" y="25"/>
                    </a:lnTo>
                    <a:lnTo>
                      <a:pt x="63" y="27"/>
                    </a:lnTo>
                    <a:lnTo>
                      <a:pt x="63" y="27"/>
                    </a:lnTo>
                    <a:lnTo>
                      <a:pt x="66" y="28"/>
                    </a:lnTo>
                    <a:lnTo>
                      <a:pt x="69" y="27"/>
                    </a:lnTo>
                    <a:lnTo>
                      <a:pt x="69" y="27"/>
                    </a:lnTo>
                    <a:lnTo>
                      <a:pt x="72" y="25"/>
                    </a:lnTo>
                    <a:lnTo>
                      <a:pt x="73" y="24"/>
                    </a:lnTo>
                    <a:lnTo>
                      <a:pt x="73" y="24"/>
                    </a:lnTo>
                    <a:lnTo>
                      <a:pt x="75" y="21"/>
                    </a:lnTo>
                    <a:lnTo>
                      <a:pt x="75" y="16"/>
                    </a:lnTo>
                    <a:lnTo>
                      <a:pt x="75" y="16"/>
                    </a:lnTo>
                    <a:lnTo>
                      <a:pt x="72" y="13"/>
                    </a:lnTo>
                    <a:lnTo>
                      <a:pt x="69" y="10"/>
                    </a:lnTo>
                    <a:lnTo>
                      <a:pt x="69" y="10"/>
                    </a:lnTo>
                    <a:lnTo>
                      <a:pt x="54" y="7"/>
                    </a:lnTo>
                    <a:lnTo>
                      <a:pt x="40" y="9"/>
                    </a:lnTo>
                    <a:lnTo>
                      <a:pt x="39" y="6"/>
                    </a:lnTo>
                    <a:lnTo>
                      <a:pt x="39" y="6"/>
                    </a:lnTo>
                    <a:lnTo>
                      <a:pt x="37" y="3"/>
                    </a:lnTo>
                    <a:lnTo>
                      <a:pt x="36" y="1"/>
                    </a:lnTo>
                    <a:lnTo>
                      <a:pt x="33" y="0"/>
                    </a:lnTo>
                    <a:lnTo>
                      <a:pt x="30" y="0"/>
                    </a:lnTo>
                    <a:lnTo>
                      <a:pt x="30" y="0"/>
                    </a:lnTo>
                    <a:lnTo>
                      <a:pt x="27" y="1"/>
                    </a:lnTo>
                    <a:lnTo>
                      <a:pt x="25" y="4"/>
                    </a:lnTo>
                    <a:lnTo>
                      <a:pt x="25" y="4"/>
                    </a:lnTo>
                    <a:lnTo>
                      <a:pt x="24" y="7"/>
                    </a:lnTo>
                    <a:lnTo>
                      <a:pt x="24" y="10"/>
                    </a:lnTo>
                    <a:lnTo>
                      <a:pt x="25" y="12"/>
                    </a:lnTo>
                    <a:lnTo>
                      <a:pt x="25" y="12"/>
                    </a:lnTo>
                    <a:lnTo>
                      <a:pt x="18" y="16"/>
                    </a:lnTo>
                    <a:lnTo>
                      <a:pt x="13" y="19"/>
                    </a:lnTo>
                    <a:lnTo>
                      <a:pt x="7" y="24"/>
                    </a:lnTo>
                    <a:lnTo>
                      <a:pt x="4" y="30"/>
                    </a:lnTo>
                    <a:lnTo>
                      <a:pt x="1" y="34"/>
                    </a:lnTo>
                    <a:lnTo>
                      <a:pt x="0" y="40"/>
                    </a:lnTo>
                    <a:lnTo>
                      <a:pt x="0" y="46"/>
                    </a:lnTo>
                    <a:lnTo>
                      <a:pt x="1" y="54"/>
                    </a:lnTo>
                    <a:lnTo>
                      <a:pt x="1" y="54"/>
                    </a:lnTo>
                    <a:lnTo>
                      <a:pt x="4" y="60"/>
                    </a:lnTo>
                    <a:lnTo>
                      <a:pt x="7" y="65"/>
                    </a:lnTo>
                    <a:lnTo>
                      <a:pt x="10" y="69"/>
                    </a:lnTo>
                    <a:lnTo>
                      <a:pt x="15" y="72"/>
                    </a:lnTo>
                    <a:lnTo>
                      <a:pt x="21" y="74"/>
                    </a:lnTo>
                    <a:lnTo>
                      <a:pt x="28" y="75"/>
                    </a:lnTo>
                    <a:lnTo>
                      <a:pt x="45" y="77"/>
                    </a:lnTo>
                    <a:lnTo>
                      <a:pt x="55" y="111"/>
                    </a:lnTo>
                    <a:lnTo>
                      <a:pt x="55" y="111"/>
                    </a:lnTo>
                    <a:lnTo>
                      <a:pt x="48" y="111"/>
                    </a:lnTo>
                    <a:lnTo>
                      <a:pt x="42" y="111"/>
                    </a:lnTo>
                    <a:lnTo>
                      <a:pt x="27" y="107"/>
                    </a:lnTo>
                    <a:lnTo>
                      <a:pt x="27" y="107"/>
                    </a:lnTo>
                    <a:lnTo>
                      <a:pt x="25" y="105"/>
                    </a:lnTo>
                    <a:lnTo>
                      <a:pt x="22" y="105"/>
                    </a:lnTo>
                    <a:lnTo>
                      <a:pt x="22" y="105"/>
                    </a:lnTo>
                    <a:lnTo>
                      <a:pt x="19" y="107"/>
                    </a:lnTo>
                    <a:lnTo>
                      <a:pt x="16" y="110"/>
                    </a:lnTo>
                    <a:lnTo>
                      <a:pt x="16" y="113"/>
                    </a:lnTo>
                    <a:lnTo>
                      <a:pt x="16" y="116"/>
                    </a:lnTo>
                    <a:lnTo>
                      <a:pt x="16" y="116"/>
                    </a:lnTo>
                    <a:lnTo>
                      <a:pt x="18" y="120"/>
                    </a:lnTo>
                    <a:lnTo>
                      <a:pt x="21" y="122"/>
                    </a:lnTo>
                    <a:lnTo>
                      <a:pt x="21" y="122"/>
                    </a:lnTo>
                    <a:lnTo>
                      <a:pt x="31" y="125"/>
                    </a:lnTo>
                    <a:lnTo>
                      <a:pt x="40" y="126"/>
                    </a:lnTo>
                    <a:lnTo>
                      <a:pt x="49" y="128"/>
                    </a:lnTo>
                    <a:lnTo>
                      <a:pt x="58" y="126"/>
                    </a:lnTo>
                    <a:lnTo>
                      <a:pt x="61" y="135"/>
                    </a:lnTo>
                    <a:lnTo>
                      <a:pt x="61" y="135"/>
                    </a:lnTo>
                    <a:lnTo>
                      <a:pt x="64" y="140"/>
                    </a:lnTo>
                    <a:lnTo>
                      <a:pt x="69" y="141"/>
                    </a:lnTo>
                    <a:lnTo>
                      <a:pt x="69" y="141"/>
                    </a:lnTo>
                    <a:lnTo>
                      <a:pt x="72" y="141"/>
                    </a:lnTo>
                    <a:lnTo>
                      <a:pt x="72" y="141"/>
                    </a:lnTo>
                    <a:lnTo>
                      <a:pt x="73" y="140"/>
                    </a:lnTo>
                    <a:lnTo>
                      <a:pt x="76" y="137"/>
                    </a:lnTo>
                    <a:lnTo>
                      <a:pt x="76" y="134"/>
                    </a:lnTo>
                    <a:lnTo>
                      <a:pt x="76" y="131"/>
                    </a:lnTo>
                    <a:lnTo>
                      <a:pt x="73" y="122"/>
                    </a:lnTo>
                    <a:lnTo>
                      <a:pt x="73" y="122"/>
                    </a:lnTo>
                    <a:lnTo>
                      <a:pt x="81" y="119"/>
                    </a:lnTo>
                    <a:lnTo>
                      <a:pt x="87" y="114"/>
                    </a:lnTo>
                    <a:lnTo>
                      <a:pt x="91" y="110"/>
                    </a:lnTo>
                    <a:lnTo>
                      <a:pt x="94" y="105"/>
                    </a:lnTo>
                    <a:lnTo>
                      <a:pt x="97" y="99"/>
                    </a:lnTo>
                    <a:lnTo>
                      <a:pt x="99" y="93"/>
                    </a:lnTo>
                    <a:lnTo>
                      <a:pt x="99" y="87"/>
                    </a:lnTo>
                    <a:lnTo>
                      <a:pt x="97" y="81"/>
                    </a:lnTo>
                    <a:lnTo>
                      <a:pt x="97" y="81"/>
                    </a:lnTo>
                    <a:lnTo>
                      <a:pt x="96" y="75"/>
                    </a:lnTo>
                    <a:lnTo>
                      <a:pt x="93" y="71"/>
                    </a:lnTo>
                    <a:lnTo>
                      <a:pt x="88" y="66"/>
                    </a:lnTo>
                    <a:lnTo>
                      <a:pt x="84" y="63"/>
                    </a:lnTo>
                    <a:lnTo>
                      <a:pt x="78" y="60"/>
                    </a:lnTo>
                    <a:lnTo>
                      <a:pt x="70" y="58"/>
                    </a:lnTo>
                    <a:lnTo>
                      <a:pt x="5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83" name="Freeform 445"/>
              <p:cNvSpPr>
                <a:spLocks noEditPoints="1"/>
              </p:cNvSpPr>
              <p:nvPr/>
            </p:nvSpPr>
            <p:spPr bwMode="auto">
              <a:xfrm>
                <a:off x="5981700" y="2290763"/>
                <a:ext cx="352425" cy="273050"/>
              </a:xfrm>
              <a:custGeom>
                <a:avLst/>
                <a:gdLst>
                  <a:gd name="T0" fmla="*/ 381 w 445"/>
                  <a:gd name="T1" fmla="*/ 224 h 343"/>
                  <a:gd name="T2" fmla="*/ 387 w 445"/>
                  <a:gd name="T3" fmla="*/ 200 h 343"/>
                  <a:gd name="T4" fmla="*/ 404 w 445"/>
                  <a:gd name="T5" fmla="*/ 184 h 343"/>
                  <a:gd name="T6" fmla="*/ 381 w 445"/>
                  <a:gd name="T7" fmla="*/ 232 h 343"/>
                  <a:gd name="T8" fmla="*/ 77 w 445"/>
                  <a:gd name="T9" fmla="*/ 283 h 343"/>
                  <a:gd name="T10" fmla="*/ 98 w 445"/>
                  <a:gd name="T11" fmla="*/ 289 h 343"/>
                  <a:gd name="T12" fmla="*/ 115 w 445"/>
                  <a:gd name="T13" fmla="*/ 304 h 343"/>
                  <a:gd name="T14" fmla="*/ 70 w 445"/>
                  <a:gd name="T15" fmla="*/ 283 h 343"/>
                  <a:gd name="T16" fmla="*/ 61 w 445"/>
                  <a:gd name="T17" fmla="*/ 119 h 343"/>
                  <a:gd name="T18" fmla="*/ 55 w 445"/>
                  <a:gd name="T19" fmla="*/ 140 h 343"/>
                  <a:gd name="T20" fmla="*/ 45 w 445"/>
                  <a:gd name="T21" fmla="*/ 152 h 343"/>
                  <a:gd name="T22" fmla="*/ 21 w 445"/>
                  <a:gd name="T23" fmla="*/ 123 h 343"/>
                  <a:gd name="T24" fmla="*/ 375 w 445"/>
                  <a:gd name="T25" fmla="*/ 59 h 343"/>
                  <a:gd name="T26" fmla="*/ 353 w 445"/>
                  <a:gd name="T27" fmla="*/ 57 h 343"/>
                  <a:gd name="T28" fmla="*/ 341 w 445"/>
                  <a:gd name="T29" fmla="*/ 51 h 343"/>
                  <a:gd name="T30" fmla="*/ 326 w 445"/>
                  <a:gd name="T31" fmla="*/ 33 h 343"/>
                  <a:gd name="T32" fmla="*/ 362 w 445"/>
                  <a:gd name="T33" fmla="*/ 238 h 343"/>
                  <a:gd name="T34" fmla="*/ 133 w 445"/>
                  <a:gd name="T35" fmla="*/ 294 h 343"/>
                  <a:gd name="T36" fmla="*/ 107 w 445"/>
                  <a:gd name="T37" fmla="*/ 271 h 343"/>
                  <a:gd name="T38" fmla="*/ 76 w 445"/>
                  <a:gd name="T39" fmla="*/ 263 h 343"/>
                  <a:gd name="T40" fmla="*/ 39 w 445"/>
                  <a:gd name="T41" fmla="*/ 181 h 343"/>
                  <a:gd name="T42" fmla="*/ 65 w 445"/>
                  <a:gd name="T43" fmla="*/ 159 h 343"/>
                  <a:gd name="T44" fmla="*/ 77 w 445"/>
                  <a:gd name="T45" fmla="*/ 140 h 343"/>
                  <a:gd name="T46" fmla="*/ 80 w 445"/>
                  <a:gd name="T47" fmla="*/ 105 h 343"/>
                  <a:gd name="T48" fmla="*/ 312 w 445"/>
                  <a:gd name="T49" fmla="*/ 50 h 343"/>
                  <a:gd name="T50" fmla="*/ 338 w 445"/>
                  <a:gd name="T51" fmla="*/ 72 h 343"/>
                  <a:gd name="T52" fmla="*/ 351 w 445"/>
                  <a:gd name="T53" fmla="*/ 78 h 343"/>
                  <a:gd name="T54" fmla="*/ 368 w 445"/>
                  <a:gd name="T55" fmla="*/ 80 h 343"/>
                  <a:gd name="T56" fmla="*/ 406 w 445"/>
                  <a:gd name="T57" fmla="*/ 159 h 343"/>
                  <a:gd name="T58" fmla="*/ 377 w 445"/>
                  <a:gd name="T59" fmla="*/ 181 h 343"/>
                  <a:gd name="T60" fmla="*/ 362 w 445"/>
                  <a:gd name="T61" fmla="*/ 214 h 343"/>
                  <a:gd name="T62" fmla="*/ 443 w 445"/>
                  <a:gd name="T63" fmla="*/ 232 h 343"/>
                  <a:gd name="T64" fmla="*/ 445 w 445"/>
                  <a:gd name="T65" fmla="*/ 224 h 343"/>
                  <a:gd name="T66" fmla="*/ 378 w 445"/>
                  <a:gd name="T67" fmla="*/ 3 h 343"/>
                  <a:gd name="T68" fmla="*/ 372 w 445"/>
                  <a:gd name="T69" fmla="*/ 0 h 343"/>
                  <a:gd name="T70" fmla="*/ 6 w 445"/>
                  <a:gd name="T71" fmla="*/ 107 h 343"/>
                  <a:gd name="T72" fmla="*/ 0 w 445"/>
                  <a:gd name="T73" fmla="*/ 111 h 343"/>
                  <a:gd name="T74" fmla="*/ 47 w 445"/>
                  <a:gd name="T75" fmla="*/ 278 h 343"/>
                  <a:gd name="T76" fmla="*/ 65 w 445"/>
                  <a:gd name="T77" fmla="*/ 337 h 343"/>
                  <a:gd name="T78" fmla="*/ 68 w 445"/>
                  <a:gd name="T79" fmla="*/ 342 h 343"/>
                  <a:gd name="T80" fmla="*/ 74 w 445"/>
                  <a:gd name="T81" fmla="*/ 343 h 343"/>
                  <a:gd name="T82" fmla="*/ 437 w 445"/>
                  <a:gd name="T83" fmla="*/ 23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5" h="343">
                    <a:moveTo>
                      <a:pt x="381" y="232"/>
                    </a:moveTo>
                    <a:lnTo>
                      <a:pt x="381" y="232"/>
                    </a:lnTo>
                    <a:lnTo>
                      <a:pt x="381" y="224"/>
                    </a:lnTo>
                    <a:lnTo>
                      <a:pt x="381" y="215"/>
                    </a:lnTo>
                    <a:lnTo>
                      <a:pt x="384" y="208"/>
                    </a:lnTo>
                    <a:lnTo>
                      <a:pt x="387" y="200"/>
                    </a:lnTo>
                    <a:lnTo>
                      <a:pt x="392" y="194"/>
                    </a:lnTo>
                    <a:lnTo>
                      <a:pt x="397" y="188"/>
                    </a:lnTo>
                    <a:lnTo>
                      <a:pt x="404" y="184"/>
                    </a:lnTo>
                    <a:lnTo>
                      <a:pt x="410" y="179"/>
                    </a:lnTo>
                    <a:lnTo>
                      <a:pt x="422" y="220"/>
                    </a:lnTo>
                    <a:lnTo>
                      <a:pt x="381" y="232"/>
                    </a:lnTo>
                    <a:close/>
                    <a:moveTo>
                      <a:pt x="70" y="283"/>
                    </a:moveTo>
                    <a:lnTo>
                      <a:pt x="70" y="283"/>
                    </a:lnTo>
                    <a:lnTo>
                      <a:pt x="77" y="283"/>
                    </a:lnTo>
                    <a:lnTo>
                      <a:pt x="85" y="283"/>
                    </a:lnTo>
                    <a:lnTo>
                      <a:pt x="92" y="286"/>
                    </a:lnTo>
                    <a:lnTo>
                      <a:pt x="98" y="289"/>
                    </a:lnTo>
                    <a:lnTo>
                      <a:pt x="104" y="294"/>
                    </a:lnTo>
                    <a:lnTo>
                      <a:pt x="110" y="298"/>
                    </a:lnTo>
                    <a:lnTo>
                      <a:pt x="115" y="304"/>
                    </a:lnTo>
                    <a:lnTo>
                      <a:pt x="119" y="310"/>
                    </a:lnTo>
                    <a:lnTo>
                      <a:pt x="80" y="321"/>
                    </a:lnTo>
                    <a:lnTo>
                      <a:pt x="70" y="283"/>
                    </a:lnTo>
                    <a:close/>
                    <a:moveTo>
                      <a:pt x="61" y="111"/>
                    </a:moveTo>
                    <a:lnTo>
                      <a:pt x="61" y="111"/>
                    </a:lnTo>
                    <a:lnTo>
                      <a:pt x="61" y="119"/>
                    </a:lnTo>
                    <a:lnTo>
                      <a:pt x="61" y="126"/>
                    </a:lnTo>
                    <a:lnTo>
                      <a:pt x="58" y="134"/>
                    </a:lnTo>
                    <a:lnTo>
                      <a:pt x="55" y="140"/>
                    </a:lnTo>
                    <a:lnTo>
                      <a:pt x="55" y="140"/>
                    </a:lnTo>
                    <a:lnTo>
                      <a:pt x="50" y="147"/>
                    </a:lnTo>
                    <a:lnTo>
                      <a:pt x="45" y="152"/>
                    </a:lnTo>
                    <a:lnTo>
                      <a:pt x="39" y="158"/>
                    </a:lnTo>
                    <a:lnTo>
                      <a:pt x="33" y="161"/>
                    </a:lnTo>
                    <a:lnTo>
                      <a:pt x="21" y="123"/>
                    </a:lnTo>
                    <a:lnTo>
                      <a:pt x="61" y="111"/>
                    </a:lnTo>
                    <a:close/>
                    <a:moveTo>
                      <a:pt x="375" y="59"/>
                    </a:moveTo>
                    <a:lnTo>
                      <a:pt x="375" y="59"/>
                    </a:lnTo>
                    <a:lnTo>
                      <a:pt x="368" y="60"/>
                    </a:lnTo>
                    <a:lnTo>
                      <a:pt x="360" y="60"/>
                    </a:lnTo>
                    <a:lnTo>
                      <a:pt x="353" y="57"/>
                    </a:lnTo>
                    <a:lnTo>
                      <a:pt x="347" y="54"/>
                    </a:lnTo>
                    <a:lnTo>
                      <a:pt x="347" y="54"/>
                    </a:lnTo>
                    <a:lnTo>
                      <a:pt x="341" y="51"/>
                    </a:lnTo>
                    <a:lnTo>
                      <a:pt x="335" y="45"/>
                    </a:lnTo>
                    <a:lnTo>
                      <a:pt x="330" y="39"/>
                    </a:lnTo>
                    <a:lnTo>
                      <a:pt x="326" y="33"/>
                    </a:lnTo>
                    <a:lnTo>
                      <a:pt x="363" y="21"/>
                    </a:lnTo>
                    <a:lnTo>
                      <a:pt x="375" y="59"/>
                    </a:lnTo>
                    <a:close/>
                    <a:moveTo>
                      <a:pt x="362" y="238"/>
                    </a:moveTo>
                    <a:lnTo>
                      <a:pt x="139" y="304"/>
                    </a:lnTo>
                    <a:lnTo>
                      <a:pt x="139" y="304"/>
                    </a:lnTo>
                    <a:lnTo>
                      <a:pt x="133" y="294"/>
                    </a:lnTo>
                    <a:lnTo>
                      <a:pt x="125" y="284"/>
                    </a:lnTo>
                    <a:lnTo>
                      <a:pt x="118" y="277"/>
                    </a:lnTo>
                    <a:lnTo>
                      <a:pt x="107" y="271"/>
                    </a:lnTo>
                    <a:lnTo>
                      <a:pt x="98" y="266"/>
                    </a:lnTo>
                    <a:lnTo>
                      <a:pt x="86" y="263"/>
                    </a:lnTo>
                    <a:lnTo>
                      <a:pt x="76" y="263"/>
                    </a:lnTo>
                    <a:lnTo>
                      <a:pt x="64" y="263"/>
                    </a:lnTo>
                    <a:lnTo>
                      <a:pt x="39" y="181"/>
                    </a:lnTo>
                    <a:lnTo>
                      <a:pt x="39" y="181"/>
                    </a:lnTo>
                    <a:lnTo>
                      <a:pt x="48" y="175"/>
                    </a:lnTo>
                    <a:lnTo>
                      <a:pt x="58" y="169"/>
                    </a:lnTo>
                    <a:lnTo>
                      <a:pt x="65" y="159"/>
                    </a:lnTo>
                    <a:lnTo>
                      <a:pt x="73" y="150"/>
                    </a:lnTo>
                    <a:lnTo>
                      <a:pt x="73" y="150"/>
                    </a:lnTo>
                    <a:lnTo>
                      <a:pt x="77" y="140"/>
                    </a:lnTo>
                    <a:lnTo>
                      <a:pt x="80" y="128"/>
                    </a:lnTo>
                    <a:lnTo>
                      <a:pt x="80" y="117"/>
                    </a:lnTo>
                    <a:lnTo>
                      <a:pt x="80" y="105"/>
                    </a:lnTo>
                    <a:lnTo>
                      <a:pt x="308" y="39"/>
                    </a:lnTo>
                    <a:lnTo>
                      <a:pt x="308" y="39"/>
                    </a:lnTo>
                    <a:lnTo>
                      <a:pt x="312" y="50"/>
                    </a:lnTo>
                    <a:lnTo>
                      <a:pt x="320" y="59"/>
                    </a:lnTo>
                    <a:lnTo>
                      <a:pt x="327" y="66"/>
                    </a:lnTo>
                    <a:lnTo>
                      <a:pt x="338" y="72"/>
                    </a:lnTo>
                    <a:lnTo>
                      <a:pt x="338" y="72"/>
                    </a:lnTo>
                    <a:lnTo>
                      <a:pt x="345" y="75"/>
                    </a:lnTo>
                    <a:lnTo>
                      <a:pt x="351" y="78"/>
                    </a:lnTo>
                    <a:lnTo>
                      <a:pt x="360" y="80"/>
                    </a:lnTo>
                    <a:lnTo>
                      <a:pt x="368" y="80"/>
                    </a:lnTo>
                    <a:lnTo>
                      <a:pt x="368" y="80"/>
                    </a:lnTo>
                    <a:lnTo>
                      <a:pt x="381" y="78"/>
                    </a:lnTo>
                    <a:lnTo>
                      <a:pt x="406" y="159"/>
                    </a:lnTo>
                    <a:lnTo>
                      <a:pt x="406" y="159"/>
                    </a:lnTo>
                    <a:lnTo>
                      <a:pt x="393" y="165"/>
                    </a:lnTo>
                    <a:lnTo>
                      <a:pt x="384" y="172"/>
                    </a:lnTo>
                    <a:lnTo>
                      <a:pt x="377" y="181"/>
                    </a:lnTo>
                    <a:lnTo>
                      <a:pt x="369" y="191"/>
                    </a:lnTo>
                    <a:lnTo>
                      <a:pt x="365" y="202"/>
                    </a:lnTo>
                    <a:lnTo>
                      <a:pt x="362" y="214"/>
                    </a:lnTo>
                    <a:lnTo>
                      <a:pt x="360" y="226"/>
                    </a:lnTo>
                    <a:lnTo>
                      <a:pt x="362" y="238"/>
                    </a:lnTo>
                    <a:close/>
                    <a:moveTo>
                      <a:pt x="443" y="232"/>
                    </a:moveTo>
                    <a:lnTo>
                      <a:pt x="443" y="232"/>
                    </a:lnTo>
                    <a:lnTo>
                      <a:pt x="445" y="227"/>
                    </a:lnTo>
                    <a:lnTo>
                      <a:pt x="445" y="224"/>
                    </a:lnTo>
                    <a:lnTo>
                      <a:pt x="380" y="6"/>
                    </a:lnTo>
                    <a:lnTo>
                      <a:pt x="380" y="6"/>
                    </a:lnTo>
                    <a:lnTo>
                      <a:pt x="378" y="3"/>
                    </a:lnTo>
                    <a:lnTo>
                      <a:pt x="375" y="0"/>
                    </a:lnTo>
                    <a:lnTo>
                      <a:pt x="375" y="0"/>
                    </a:lnTo>
                    <a:lnTo>
                      <a:pt x="372" y="0"/>
                    </a:lnTo>
                    <a:lnTo>
                      <a:pt x="368" y="0"/>
                    </a:lnTo>
                    <a:lnTo>
                      <a:pt x="6" y="107"/>
                    </a:lnTo>
                    <a:lnTo>
                      <a:pt x="6" y="107"/>
                    </a:lnTo>
                    <a:lnTo>
                      <a:pt x="3" y="108"/>
                    </a:lnTo>
                    <a:lnTo>
                      <a:pt x="0" y="111"/>
                    </a:lnTo>
                    <a:lnTo>
                      <a:pt x="0" y="111"/>
                    </a:lnTo>
                    <a:lnTo>
                      <a:pt x="0" y="114"/>
                    </a:lnTo>
                    <a:lnTo>
                      <a:pt x="0" y="119"/>
                    </a:lnTo>
                    <a:lnTo>
                      <a:pt x="47" y="278"/>
                    </a:lnTo>
                    <a:lnTo>
                      <a:pt x="47" y="278"/>
                    </a:lnTo>
                    <a:lnTo>
                      <a:pt x="47" y="278"/>
                    </a:lnTo>
                    <a:lnTo>
                      <a:pt x="65" y="337"/>
                    </a:lnTo>
                    <a:lnTo>
                      <a:pt x="65" y="337"/>
                    </a:lnTo>
                    <a:lnTo>
                      <a:pt x="67" y="339"/>
                    </a:lnTo>
                    <a:lnTo>
                      <a:pt x="68" y="342"/>
                    </a:lnTo>
                    <a:lnTo>
                      <a:pt x="71" y="343"/>
                    </a:lnTo>
                    <a:lnTo>
                      <a:pt x="74" y="343"/>
                    </a:lnTo>
                    <a:lnTo>
                      <a:pt x="74" y="343"/>
                    </a:lnTo>
                    <a:lnTo>
                      <a:pt x="77" y="343"/>
                    </a:lnTo>
                    <a:lnTo>
                      <a:pt x="437" y="236"/>
                    </a:lnTo>
                    <a:lnTo>
                      <a:pt x="437" y="236"/>
                    </a:lnTo>
                    <a:lnTo>
                      <a:pt x="442" y="235"/>
                    </a:lnTo>
                    <a:lnTo>
                      <a:pt x="443"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84" name="Freeform 452"/>
              <p:cNvSpPr>
                <a:spLocks/>
              </p:cNvSpPr>
              <p:nvPr/>
            </p:nvSpPr>
            <p:spPr bwMode="auto">
              <a:xfrm>
                <a:off x="6172200" y="2528888"/>
                <a:ext cx="84138" cy="98425"/>
              </a:xfrm>
              <a:custGeom>
                <a:avLst/>
                <a:gdLst>
                  <a:gd name="T0" fmla="*/ 0 w 105"/>
                  <a:gd name="T1" fmla="*/ 75 h 123"/>
                  <a:gd name="T2" fmla="*/ 1 w 105"/>
                  <a:gd name="T3" fmla="*/ 81 h 123"/>
                  <a:gd name="T4" fmla="*/ 7 w 105"/>
                  <a:gd name="T5" fmla="*/ 82 h 123"/>
                  <a:gd name="T6" fmla="*/ 16 w 105"/>
                  <a:gd name="T7" fmla="*/ 82 h 123"/>
                  <a:gd name="T8" fmla="*/ 22 w 105"/>
                  <a:gd name="T9" fmla="*/ 99 h 123"/>
                  <a:gd name="T10" fmla="*/ 34 w 105"/>
                  <a:gd name="T11" fmla="*/ 112 h 123"/>
                  <a:gd name="T12" fmla="*/ 48 w 105"/>
                  <a:gd name="T13" fmla="*/ 120 h 123"/>
                  <a:gd name="T14" fmla="*/ 65 w 105"/>
                  <a:gd name="T15" fmla="*/ 123 h 123"/>
                  <a:gd name="T16" fmla="*/ 75 w 105"/>
                  <a:gd name="T17" fmla="*/ 122 h 123"/>
                  <a:gd name="T18" fmla="*/ 95 w 105"/>
                  <a:gd name="T19" fmla="*/ 111 h 123"/>
                  <a:gd name="T20" fmla="*/ 104 w 105"/>
                  <a:gd name="T21" fmla="*/ 102 h 123"/>
                  <a:gd name="T22" fmla="*/ 105 w 105"/>
                  <a:gd name="T23" fmla="*/ 96 h 123"/>
                  <a:gd name="T24" fmla="*/ 102 w 105"/>
                  <a:gd name="T25" fmla="*/ 90 h 123"/>
                  <a:gd name="T26" fmla="*/ 96 w 105"/>
                  <a:gd name="T27" fmla="*/ 88 h 123"/>
                  <a:gd name="T28" fmla="*/ 93 w 105"/>
                  <a:gd name="T29" fmla="*/ 88 h 123"/>
                  <a:gd name="T30" fmla="*/ 90 w 105"/>
                  <a:gd name="T31" fmla="*/ 91 h 123"/>
                  <a:gd name="T32" fmla="*/ 78 w 105"/>
                  <a:gd name="T33" fmla="*/ 103 h 123"/>
                  <a:gd name="T34" fmla="*/ 65 w 105"/>
                  <a:gd name="T35" fmla="*/ 106 h 123"/>
                  <a:gd name="T36" fmla="*/ 56 w 105"/>
                  <a:gd name="T37" fmla="*/ 105 h 123"/>
                  <a:gd name="T38" fmla="*/ 39 w 105"/>
                  <a:gd name="T39" fmla="*/ 93 h 123"/>
                  <a:gd name="T40" fmla="*/ 69 w 105"/>
                  <a:gd name="T41" fmla="*/ 82 h 123"/>
                  <a:gd name="T42" fmla="*/ 72 w 105"/>
                  <a:gd name="T43" fmla="*/ 82 h 123"/>
                  <a:gd name="T44" fmla="*/ 77 w 105"/>
                  <a:gd name="T45" fmla="*/ 78 h 123"/>
                  <a:gd name="T46" fmla="*/ 77 w 105"/>
                  <a:gd name="T47" fmla="*/ 75 h 123"/>
                  <a:gd name="T48" fmla="*/ 75 w 105"/>
                  <a:gd name="T49" fmla="*/ 69 h 123"/>
                  <a:gd name="T50" fmla="*/ 69 w 105"/>
                  <a:gd name="T51" fmla="*/ 67 h 123"/>
                  <a:gd name="T52" fmla="*/ 31 w 105"/>
                  <a:gd name="T53" fmla="*/ 67 h 123"/>
                  <a:gd name="T54" fmla="*/ 31 w 105"/>
                  <a:gd name="T55" fmla="*/ 61 h 123"/>
                  <a:gd name="T56" fmla="*/ 69 w 105"/>
                  <a:gd name="T57" fmla="*/ 54 h 123"/>
                  <a:gd name="T58" fmla="*/ 72 w 105"/>
                  <a:gd name="T59" fmla="*/ 54 h 123"/>
                  <a:gd name="T60" fmla="*/ 77 w 105"/>
                  <a:gd name="T61" fmla="*/ 49 h 123"/>
                  <a:gd name="T62" fmla="*/ 77 w 105"/>
                  <a:gd name="T63" fmla="*/ 46 h 123"/>
                  <a:gd name="T64" fmla="*/ 75 w 105"/>
                  <a:gd name="T65" fmla="*/ 42 h 123"/>
                  <a:gd name="T66" fmla="*/ 69 w 105"/>
                  <a:gd name="T67" fmla="*/ 39 h 123"/>
                  <a:gd name="T68" fmla="*/ 34 w 105"/>
                  <a:gd name="T69" fmla="*/ 39 h 123"/>
                  <a:gd name="T70" fmla="*/ 47 w 105"/>
                  <a:gd name="T71" fmla="*/ 22 h 123"/>
                  <a:gd name="T72" fmla="*/ 63 w 105"/>
                  <a:gd name="T73" fmla="*/ 16 h 123"/>
                  <a:gd name="T74" fmla="*/ 71 w 105"/>
                  <a:gd name="T75" fmla="*/ 18 h 123"/>
                  <a:gd name="T76" fmla="*/ 83 w 105"/>
                  <a:gd name="T77" fmla="*/ 24 h 123"/>
                  <a:gd name="T78" fmla="*/ 89 w 105"/>
                  <a:gd name="T79" fmla="*/ 31 h 123"/>
                  <a:gd name="T80" fmla="*/ 96 w 105"/>
                  <a:gd name="T81" fmla="*/ 34 h 123"/>
                  <a:gd name="T82" fmla="*/ 99 w 105"/>
                  <a:gd name="T83" fmla="*/ 33 h 123"/>
                  <a:gd name="T84" fmla="*/ 104 w 105"/>
                  <a:gd name="T85" fmla="*/ 28 h 123"/>
                  <a:gd name="T86" fmla="*/ 105 w 105"/>
                  <a:gd name="T87" fmla="*/ 25 h 123"/>
                  <a:gd name="T88" fmla="*/ 102 w 105"/>
                  <a:gd name="T89" fmla="*/ 19 h 123"/>
                  <a:gd name="T90" fmla="*/ 95 w 105"/>
                  <a:gd name="T91" fmla="*/ 10 h 123"/>
                  <a:gd name="T92" fmla="*/ 75 w 105"/>
                  <a:gd name="T93" fmla="*/ 1 h 123"/>
                  <a:gd name="T94" fmla="*/ 63 w 105"/>
                  <a:gd name="T95" fmla="*/ 0 h 123"/>
                  <a:gd name="T96" fmla="*/ 48 w 105"/>
                  <a:gd name="T97" fmla="*/ 3 h 123"/>
                  <a:gd name="T98" fmla="*/ 34 w 105"/>
                  <a:gd name="T99" fmla="*/ 10 h 123"/>
                  <a:gd name="T100" fmla="*/ 24 w 105"/>
                  <a:gd name="T101" fmla="*/ 24 h 123"/>
                  <a:gd name="T102" fmla="*/ 16 w 105"/>
                  <a:gd name="T103" fmla="*/ 39 h 123"/>
                  <a:gd name="T104" fmla="*/ 7 w 105"/>
                  <a:gd name="T105" fmla="*/ 39 h 123"/>
                  <a:gd name="T106" fmla="*/ 1 w 105"/>
                  <a:gd name="T107" fmla="*/ 42 h 123"/>
                  <a:gd name="T108" fmla="*/ 0 w 105"/>
                  <a:gd name="T109" fmla="*/ 46 h 123"/>
                  <a:gd name="T110" fmla="*/ 0 w 105"/>
                  <a:gd name="T111" fmla="*/ 49 h 123"/>
                  <a:gd name="T112" fmla="*/ 4 w 105"/>
                  <a:gd name="T113" fmla="*/ 54 h 123"/>
                  <a:gd name="T114" fmla="*/ 13 w 105"/>
                  <a:gd name="T115" fmla="*/ 54 h 123"/>
                  <a:gd name="T116" fmla="*/ 13 w 105"/>
                  <a:gd name="T117" fmla="*/ 61 h 123"/>
                  <a:gd name="T118" fmla="*/ 13 w 105"/>
                  <a:gd name="T119" fmla="*/ 67 h 123"/>
                  <a:gd name="T120" fmla="*/ 7 w 105"/>
                  <a:gd name="T121" fmla="*/ 67 h 123"/>
                  <a:gd name="T122" fmla="*/ 1 w 105"/>
                  <a:gd name="T123" fmla="*/ 69 h 123"/>
                  <a:gd name="T124" fmla="*/ 0 w 105"/>
                  <a:gd name="T125"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 h="123">
                    <a:moveTo>
                      <a:pt x="0" y="75"/>
                    </a:moveTo>
                    <a:lnTo>
                      <a:pt x="0" y="75"/>
                    </a:lnTo>
                    <a:lnTo>
                      <a:pt x="0" y="78"/>
                    </a:lnTo>
                    <a:lnTo>
                      <a:pt x="1" y="81"/>
                    </a:lnTo>
                    <a:lnTo>
                      <a:pt x="4" y="82"/>
                    </a:lnTo>
                    <a:lnTo>
                      <a:pt x="7" y="82"/>
                    </a:lnTo>
                    <a:lnTo>
                      <a:pt x="16" y="82"/>
                    </a:lnTo>
                    <a:lnTo>
                      <a:pt x="16" y="82"/>
                    </a:lnTo>
                    <a:lnTo>
                      <a:pt x="19" y="91"/>
                    </a:lnTo>
                    <a:lnTo>
                      <a:pt x="22" y="99"/>
                    </a:lnTo>
                    <a:lnTo>
                      <a:pt x="28" y="106"/>
                    </a:lnTo>
                    <a:lnTo>
                      <a:pt x="34" y="112"/>
                    </a:lnTo>
                    <a:lnTo>
                      <a:pt x="41" y="117"/>
                    </a:lnTo>
                    <a:lnTo>
                      <a:pt x="48" y="120"/>
                    </a:lnTo>
                    <a:lnTo>
                      <a:pt x="56" y="123"/>
                    </a:lnTo>
                    <a:lnTo>
                      <a:pt x="65" y="123"/>
                    </a:lnTo>
                    <a:lnTo>
                      <a:pt x="65" y="123"/>
                    </a:lnTo>
                    <a:lnTo>
                      <a:pt x="75" y="122"/>
                    </a:lnTo>
                    <a:lnTo>
                      <a:pt x="86" y="119"/>
                    </a:lnTo>
                    <a:lnTo>
                      <a:pt x="95" y="111"/>
                    </a:lnTo>
                    <a:lnTo>
                      <a:pt x="104" y="102"/>
                    </a:lnTo>
                    <a:lnTo>
                      <a:pt x="104" y="102"/>
                    </a:lnTo>
                    <a:lnTo>
                      <a:pt x="105" y="96"/>
                    </a:lnTo>
                    <a:lnTo>
                      <a:pt x="105" y="96"/>
                    </a:lnTo>
                    <a:lnTo>
                      <a:pt x="104" y="93"/>
                    </a:lnTo>
                    <a:lnTo>
                      <a:pt x="102" y="90"/>
                    </a:lnTo>
                    <a:lnTo>
                      <a:pt x="99" y="88"/>
                    </a:lnTo>
                    <a:lnTo>
                      <a:pt x="96" y="88"/>
                    </a:lnTo>
                    <a:lnTo>
                      <a:pt x="96" y="88"/>
                    </a:lnTo>
                    <a:lnTo>
                      <a:pt x="93" y="88"/>
                    </a:lnTo>
                    <a:lnTo>
                      <a:pt x="90" y="91"/>
                    </a:lnTo>
                    <a:lnTo>
                      <a:pt x="90" y="91"/>
                    </a:lnTo>
                    <a:lnTo>
                      <a:pt x="84" y="99"/>
                    </a:lnTo>
                    <a:lnTo>
                      <a:pt x="78" y="103"/>
                    </a:lnTo>
                    <a:lnTo>
                      <a:pt x="72" y="106"/>
                    </a:lnTo>
                    <a:lnTo>
                      <a:pt x="65" y="106"/>
                    </a:lnTo>
                    <a:lnTo>
                      <a:pt x="65" y="106"/>
                    </a:lnTo>
                    <a:lnTo>
                      <a:pt x="56" y="105"/>
                    </a:lnTo>
                    <a:lnTo>
                      <a:pt x="47" y="100"/>
                    </a:lnTo>
                    <a:lnTo>
                      <a:pt x="39" y="93"/>
                    </a:lnTo>
                    <a:lnTo>
                      <a:pt x="34" y="82"/>
                    </a:lnTo>
                    <a:lnTo>
                      <a:pt x="69" y="82"/>
                    </a:lnTo>
                    <a:lnTo>
                      <a:pt x="69" y="82"/>
                    </a:lnTo>
                    <a:lnTo>
                      <a:pt x="72" y="82"/>
                    </a:lnTo>
                    <a:lnTo>
                      <a:pt x="75" y="81"/>
                    </a:lnTo>
                    <a:lnTo>
                      <a:pt x="77" y="78"/>
                    </a:lnTo>
                    <a:lnTo>
                      <a:pt x="77" y="75"/>
                    </a:lnTo>
                    <a:lnTo>
                      <a:pt x="77" y="75"/>
                    </a:lnTo>
                    <a:lnTo>
                      <a:pt x="77" y="72"/>
                    </a:lnTo>
                    <a:lnTo>
                      <a:pt x="75" y="69"/>
                    </a:lnTo>
                    <a:lnTo>
                      <a:pt x="72" y="67"/>
                    </a:lnTo>
                    <a:lnTo>
                      <a:pt x="69" y="67"/>
                    </a:lnTo>
                    <a:lnTo>
                      <a:pt x="31" y="67"/>
                    </a:lnTo>
                    <a:lnTo>
                      <a:pt x="31" y="67"/>
                    </a:lnTo>
                    <a:lnTo>
                      <a:pt x="31" y="61"/>
                    </a:lnTo>
                    <a:lnTo>
                      <a:pt x="31" y="61"/>
                    </a:lnTo>
                    <a:lnTo>
                      <a:pt x="31" y="54"/>
                    </a:lnTo>
                    <a:lnTo>
                      <a:pt x="69" y="54"/>
                    </a:lnTo>
                    <a:lnTo>
                      <a:pt x="69" y="54"/>
                    </a:lnTo>
                    <a:lnTo>
                      <a:pt x="72" y="54"/>
                    </a:lnTo>
                    <a:lnTo>
                      <a:pt x="75" y="52"/>
                    </a:lnTo>
                    <a:lnTo>
                      <a:pt x="77" y="49"/>
                    </a:lnTo>
                    <a:lnTo>
                      <a:pt x="77" y="46"/>
                    </a:lnTo>
                    <a:lnTo>
                      <a:pt x="77" y="46"/>
                    </a:lnTo>
                    <a:lnTo>
                      <a:pt x="77" y="45"/>
                    </a:lnTo>
                    <a:lnTo>
                      <a:pt x="75" y="42"/>
                    </a:lnTo>
                    <a:lnTo>
                      <a:pt x="72" y="40"/>
                    </a:lnTo>
                    <a:lnTo>
                      <a:pt x="69" y="39"/>
                    </a:lnTo>
                    <a:lnTo>
                      <a:pt x="34" y="39"/>
                    </a:lnTo>
                    <a:lnTo>
                      <a:pt x="34" y="39"/>
                    </a:lnTo>
                    <a:lnTo>
                      <a:pt x="41" y="30"/>
                    </a:lnTo>
                    <a:lnTo>
                      <a:pt x="47" y="22"/>
                    </a:lnTo>
                    <a:lnTo>
                      <a:pt x="54" y="18"/>
                    </a:lnTo>
                    <a:lnTo>
                      <a:pt x="63" y="16"/>
                    </a:lnTo>
                    <a:lnTo>
                      <a:pt x="63" y="16"/>
                    </a:lnTo>
                    <a:lnTo>
                      <a:pt x="71" y="18"/>
                    </a:lnTo>
                    <a:lnTo>
                      <a:pt x="77" y="19"/>
                    </a:lnTo>
                    <a:lnTo>
                      <a:pt x="83" y="24"/>
                    </a:lnTo>
                    <a:lnTo>
                      <a:pt x="89" y="31"/>
                    </a:lnTo>
                    <a:lnTo>
                      <a:pt x="89" y="31"/>
                    </a:lnTo>
                    <a:lnTo>
                      <a:pt x="92" y="33"/>
                    </a:lnTo>
                    <a:lnTo>
                      <a:pt x="96" y="34"/>
                    </a:lnTo>
                    <a:lnTo>
                      <a:pt x="96" y="34"/>
                    </a:lnTo>
                    <a:lnTo>
                      <a:pt x="99" y="33"/>
                    </a:lnTo>
                    <a:lnTo>
                      <a:pt x="102" y="31"/>
                    </a:lnTo>
                    <a:lnTo>
                      <a:pt x="104" y="28"/>
                    </a:lnTo>
                    <a:lnTo>
                      <a:pt x="105" y="25"/>
                    </a:lnTo>
                    <a:lnTo>
                      <a:pt x="105" y="25"/>
                    </a:lnTo>
                    <a:lnTo>
                      <a:pt x="104" y="22"/>
                    </a:lnTo>
                    <a:lnTo>
                      <a:pt x="102" y="19"/>
                    </a:lnTo>
                    <a:lnTo>
                      <a:pt x="102" y="19"/>
                    </a:lnTo>
                    <a:lnTo>
                      <a:pt x="95" y="10"/>
                    </a:lnTo>
                    <a:lnTo>
                      <a:pt x="86" y="4"/>
                    </a:lnTo>
                    <a:lnTo>
                      <a:pt x="75" y="1"/>
                    </a:lnTo>
                    <a:lnTo>
                      <a:pt x="63" y="0"/>
                    </a:lnTo>
                    <a:lnTo>
                      <a:pt x="63" y="0"/>
                    </a:lnTo>
                    <a:lnTo>
                      <a:pt x="56" y="1"/>
                    </a:lnTo>
                    <a:lnTo>
                      <a:pt x="48" y="3"/>
                    </a:lnTo>
                    <a:lnTo>
                      <a:pt x="41" y="6"/>
                    </a:lnTo>
                    <a:lnTo>
                      <a:pt x="34" y="10"/>
                    </a:lnTo>
                    <a:lnTo>
                      <a:pt x="28" y="16"/>
                    </a:lnTo>
                    <a:lnTo>
                      <a:pt x="24" y="24"/>
                    </a:lnTo>
                    <a:lnTo>
                      <a:pt x="19" y="31"/>
                    </a:lnTo>
                    <a:lnTo>
                      <a:pt x="16" y="39"/>
                    </a:lnTo>
                    <a:lnTo>
                      <a:pt x="7" y="39"/>
                    </a:lnTo>
                    <a:lnTo>
                      <a:pt x="7" y="39"/>
                    </a:lnTo>
                    <a:lnTo>
                      <a:pt x="4" y="40"/>
                    </a:lnTo>
                    <a:lnTo>
                      <a:pt x="1" y="42"/>
                    </a:lnTo>
                    <a:lnTo>
                      <a:pt x="0" y="43"/>
                    </a:lnTo>
                    <a:lnTo>
                      <a:pt x="0" y="46"/>
                    </a:lnTo>
                    <a:lnTo>
                      <a:pt x="0" y="46"/>
                    </a:lnTo>
                    <a:lnTo>
                      <a:pt x="0" y="49"/>
                    </a:lnTo>
                    <a:lnTo>
                      <a:pt x="1" y="52"/>
                    </a:lnTo>
                    <a:lnTo>
                      <a:pt x="4" y="54"/>
                    </a:lnTo>
                    <a:lnTo>
                      <a:pt x="7" y="54"/>
                    </a:lnTo>
                    <a:lnTo>
                      <a:pt x="13" y="54"/>
                    </a:lnTo>
                    <a:lnTo>
                      <a:pt x="13" y="54"/>
                    </a:lnTo>
                    <a:lnTo>
                      <a:pt x="13" y="61"/>
                    </a:lnTo>
                    <a:lnTo>
                      <a:pt x="13" y="61"/>
                    </a:lnTo>
                    <a:lnTo>
                      <a:pt x="13" y="67"/>
                    </a:lnTo>
                    <a:lnTo>
                      <a:pt x="7" y="67"/>
                    </a:lnTo>
                    <a:lnTo>
                      <a:pt x="7" y="67"/>
                    </a:lnTo>
                    <a:lnTo>
                      <a:pt x="4" y="67"/>
                    </a:lnTo>
                    <a:lnTo>
                      <a:pt x="1" y="69"/>
                    </a:lnTo>
                    <a:lnTo>
                      <a:pt x="0" y="72"/>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85" name="Freeform 453"/>
              <p:cNvSpPr>
                <a:spLocks/>
              </p:cNvSpPr>
              <p:nvPr/>
            </p:nvSpPr>
            <p:spPr bwMode="auto">
              <a:xfrm>
                <a:off x="6172200" y="2528888"/>
                <a:ext cx="84138" cy="98425"/>
              </a:xfrm>
              <a:custGeom>
                <a:avLst/>
                <a:gdLst>
                  <a:gd name="T0" fmla="*/ 0 w 105"/>
                  <a:gd name="T1" fmla="*/ 75 h 123"/>
                  <a:gd name="T2" fmla="*/ 1 w 105"/>
                  <a:gd name="T3" fmla="*/ 81 h 123"/>
                  <a:gd name="T4" fmla="*/ 7 w 105"/>
                  <a:gd name="T5" fmla="*/ 82 h 123"/>
                  <a:gd name="T6" fmla="*/ 16 w 105"/>
                  <a:gd name="T7" fmla="*/ 82 h 123"/>
                  <a:gd name="T8" fmla="*/ 22 w 105"/>
                  <a:gd name="T9" fmla="*/ 99 h 123"/>
                  <a:gd name="T10" fmla="*/ 34 w 105"/>
                  <a:gd name="T11" fmla="*/ 112 h 123"/>
                  <a:gd name="T12" fmla="*/ 48 w 105"/>
                  <a:gd name="T13" fmla="*/ 120 h 123"/>
                  <a:gd name="T14" fmla="*/ 65 w 105"/>
                  <a:gd name="T15" fmla="*/ 123 h 123"/>
                  <a:gd name="T16" fmla="*/ 75 w 105"/>
                  <a:gd name="T17" fmla="*/ 122 h 123"/>
                  <a:gd name="T18" fmla="*/ 95 w 105"/>
                  <a:gd name="T19" fmla="*/ 111 h 123"/>
                  <a:gd name="T20" fmla="*/ 104 w 105"/>
                  <a:gd name="T21" fmla="*/ 102 h 123"/>
                  <a:gd name="T22" fmla="*/ 105 w 105"/>
                  <a:gd name="T23" fmla="*/ 96 h 123"/>
                  <a:gd name="T24" fmla="*/ 102 w 105"/>
                  <a:gd name="T25" fmla="*/ 90 h 123"/>
                  <a:gd name="T26" fmla="*/ 96 w 105"/>
                  <a:gd name="T27" fmla="*/ 88 h 123"/>
                  <a:gd name="T28" fmla="*/ 93 w 105"/>
                  <a:gd name="T29" fmla="*/ 88 h 123"/>
                  <a:gd name="T30" fmla="*/ 90 w 105"/>
                  <a:gd name="T31" fmla="*/ 91 h 123"/>
                  <a:gd name="T32" fmla="*/ 78 w 105"/>
                  <a:gd name="T33" fmla="*/ 103 h 123"/>
                  <a:gd name="T34" fmla="*/ 65 w 105"/>
                  <a:gd name="T35" fmla="*/ 106 h 123"/>
                  <a:gd name="T36" fmla="*/ 56 w 105"/>
                  <a:gd name="T37" fmla="*/ 105 h 123"/>
                  <a:gd name="T38" fmla="*/ 39 w 105"/>
                  <a:gd name="T39" fmla="*/ 93 h 123"/>
                  <a:gd name="T40" fmla="*/ 69 w 105"/>
                  <a:gd name="T41" fmla="*/ 82 h 123"/>
                  <a:gd name="T42" fmla="*/ 72 w 105"/>
                  <a:gd name="T43" fmla="*/ 82 h 123"/>
                  <a:gd name="T44" fmla="*/ 77 w 105"/>
                  <a:gd name="T45" fmla="*/ 78 h 123"/>
                  <a:gd name="T46" fmla="*/ 77 w 105"/>
                  <a:gd name="T47" fmla="*/ 75 h 123"/>
                  <a:gd name="T48" fmla="*/ 75 w 105"/>
                  <a:gd name="T49" fmla="*/ 69 h 123"/>
                  <a:gd name="T50" fmla="*/ 69 w 105"/>
                  <a:gd name="T51" fmla="*/ 67 h 123"/>
                  <a:gd name="T52" fmla="*/ 31 w 105"/>
                  <a:gd name="T53" fmla="*/ 67 h 123"/>
                  <a:gd name="T54" fmla="*/ 31 w 105"/>
                  <a:gd name="T55" fmla="*/ 61 h 123"/>
                  <a:gd name="T56" fmla="*/ 69 w 105"/>
                  <a:gd name="T57" fmla="*/ 54 h 123"/>
                  <a:gd name="T58" fmla="*/ 72 w 105"/>
                  <a:gd name="T59" fmla="*/ 54 h 123"/>
                  <a:gd name="T60" fmla="*/ 77 w 105"/>
                  <a:gd name="T61" fmla="*/ 49 h 123"/>
                  <a:gd name="T62" fmla="*/ 77 w 105"/>
                  <a:gd name="T63" fmla="*/ 46 h 123"/>
                  <a:gd name="T64" fmla="*/ 75 w 105"/>
                  <a:gd name="T65" fmla="*/ 42 h 123"/>
                  <a:gd name="T66" fmla="*/ 69 w 105"/>
                  <a:gd name="T67" fmla="*/ 39 h 123"/>
                  <a:gd name="T68" fmla="*/ 34 w 105"/>
                  <a:gd name="T69" fmla="*/ 39 h 123"/>
                  <a:gd name="T70" fmla="*/ 47 w 105"/>
                  <a:gd name="T71" fmla="*/ 22 h 123"/>
                  <a:gd name="T72" fmla="*/ 63 w 105"/>
                  <a:gd name="T73" fmla="*/ 16 h 123"/>
                  <a:gd name="T74" fmla="*/ 71 w 105"/>
                  <a:gd name="T75" fmla="*/ 18 h 123"/>
                  <a:gd name="T76" fmla="*/ 83 w 105"/>
                  <a:gd name="T77" fmla="*/ 24 h 123"/>
                  <a:gd name="T78" fmla="*/ 89 w 105"/>
                  <a:gd name="T79" fmla="*/ 31 h 123"/>
                  <a:gd name="T80" fmla="*/ 96 w 105"/>
                  <a:gd name="T81" fmla="*/ 34 h 123"/>
                  <a:gd name="T82" fmla="*/ 99 w 105"/>
                  <a:gd name="T83" fmla="*/ 33 h 123"/>
                  <a:gd name="T84" fmla="*/ 104 w 105"/>
                  <a:gd name="T85" fmla="*/ 28 h 123"/>
                  <a:gd name="T86" fmla="*/ 105 w 105"/>
                  <a:gd name="T87" fmla="*/ 25 h 123"/>
                  <a:gd name="T88" fmla="*/ 102 w 105"/>
                  <a:gd name="T89" fmla="*/ 19 h 123"/>
                  <a:gd name="T90" fmla="*/ 95 w 105"/>
                  <a:gd name="T91" fmla="*/ 10 h 123"/>
                  <a:gd name="T92" fmla="*/ 75 w 105"/>
                  <a:gd name="T93" fmla="*/ 1 h 123"/>
                  <a:gd name="T94" fmla="*/ 63 w 105"/>
                  <a:gd name="T95" fmla="*/ 0 h 123"/>
                  <a:gd name="T96" fmla="*/ 48 w 105"/>
                  <a:gd name="T97" fmla="*/ 3 h 123"/>
                  <a:gd name="T98" fmla="*/ 34 w 105"/>
                  <a:gd name="T99" fmla="*/ 10 h 123"/>
                  <a:gd name="T100" fmla="*/ 24 w 105"/>
                  <a:gd name="T101" fmla="*/ 24 h 123"/>
                  <a:gd name="T102" fmla="*/ 16 w 105"/>
                  <a:gd name="T103" fmla="*/ 39 h 123"/>
                  <a:gd name="T104" fmla="*/ 7 w 105"/>
                  <a:gd name="T105" fmla="*/ 39 h 123"/>
                  <a:gd name="T106" fmla="*/ 1 w 105"/>
                  <a:gd name="T107" fmla="*/ 42 h 123"/>
                  <a:gd name="T108" fmla="*/ 0 w 105"/>
                  <a:gd name="T109" fmla="*/ 46 h 123"/>
                  <a:gd name="T110" fmla="*/ 0 w 105"/>
                  <a:gd name="T111" fmla="*/ 49 h 123"/>
                  <a:gd name="T112" fmla="*/ 4 w 105"/>
                  <a:gd name="T113" fmla="*/ 54 h 123"/>
                  <a:gd name="T114" fmla="*/ 13 w 105"/>
                  <a:gd name="T115" fmla="*/ 54 h 123"/>
                  <a:gd name="T116" fmla="*/ 13 w 105"/>
                  <a:gd name="T117" fmla="*/ 61 h 123"/>
                  <a:gd name="T118" fmla="*/ 13 w 105"/>
                  <a:gd name="T119" fmla="*/ 67 h 123"/>
                  <a:gd name="T120" fmla="*/ 7 w 105"/>
                  <a:gd name="T121" fmla="*/ 67 h 123"/>
                  <a:gd name="T122" fmla="*/ 1 w 105"/>
                  <a:gd name="T123" fmla="*/ 69 h 123"/>
                  <a:gd name="T124" fmla="*/ 0 w 105"/>
                  <a:gd name="T125"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 h="123">
                    <a:moveTo>
                      <a:pt x="0" y="75"/>
                    </a:moveTo>
                    <a:lnTo>
                      <a:pt x="0" y="75"/>
                    </a:lnTo>
                    <a:lnTo>
                      <a:pt x="0" y="78"/>
                    </a:lnTo>
                    <a:lnTo>
                      <a:pt x="1" y="81"/>
                    </a:lnTo>
                    <a:lnTo>
                      <a:pt x="4" y="82"/>
                    </a:lnTo>
                    <a:lnTo>
                      <a:pt x="7" y="82"/>
                    </a:lnTo>
                    <a:lnTo>
                      <a:pt x="16" y="82"/>
                    </a:lnTo>
                    <a:lnTo>
                      <a:pt x="16" y="82"/>
                    </a:lnTo>
                    <a:lnTo>
                      <a:pt x="19" y="91"/>
                    </a:lnTo>
                    <a:lnTo>
                      <a:pt x="22" y="99"/>
                    </a:lnTo>
                    <a:lnTo>
                      <a:pt x="28" y="106"/>
                    </a:lnTo>
                    <a:lnTo>
                      <a:pt x="34" y="112"/>
                    </a:lnTo>
                    <a:lnTo>
                      <a:pt x="41" y="117"/>
                    </a:lnTo>
                    <a:lnTo>
                      <a:pt x="48" y="120"/>
                    </a:lnTo>
                    <a:lnTo>
                      <a:pt x="56" y="123"/>
                    </a:lnTo>
                    <a:lnTo>
                      <a:pt x="65" y="123"/>
                    </a:lnTo>
                    <a:lnTo>
                      <a:pt x="65" y="123"/>
                    </a:lnTo>
                    <a:lnTo>
                      <a:pt x="75" y="122"/>
                    </a:lnTo>
                    <a:lnTo>
                      <a:pt x="86" y="119"/>
                    </a:lnTo>
                    <a:lnTo>
                      <a:pt x="95" y="111"/>
                    </a:lnTo>
                    <a:lnTo>
                      <a:pt x="104" y="102"/>
                    </a:lnTo>
                    <a:lnTo>
                      <a:pt x="104" y="102"/>
                    </a:lnTo>
                    <a:lnTo>
                      <a:pt x="105" y="96"/>
                    </a:lnTo>
                    <a:lnTo>
                      <a:pt x="105" y="96"/>
                    </a:lnTo>
                    <a:lnTo>
                      <a:pt x="104" y="93"/>
                    </a:lnTo>
                    <a:lnTo>
                      <a:pt x="102" y="90"/>
                    </a:lnTo>
                    <a:lnTo>
                      <a:pt x="99" y="88"/>
                    </a:lnTo>
                    <a:lnTo>
                      <a:pt x="96" y="88"/>
                    </a:lnTo>
                    <a:lnTo>
                      <a:pt x="96" y="88"/>
                    </a:lnTo>
                    <a:lnTo>
                      <a:pt x="93" y="88"/>
                    </a:lnTo>
                    <a:lnTo>
                      <a:pt x="90" y="91"/>
                    </a:lnTo>
                    <a:lnTo>
                      <a:pt x="90" y="91"/>
                    </a:lnTo>
                    <a:lnTo>
                      <a:pt x="84" y="99"/>
                    </a:lnTo>
                    <a:lnTo>
                      <a:pt x="78" y="103"/>
                    </a:lnTo>
                    <a:lnTo>
                      <a:pt x="72" y="106"/>
                    </a:lnTo>
                    <a:lnTo>
                      <a:pt x="65" y="106"/>
                    </a:lnTo>
                    <a:lnTo>
                      <a:pt x="65" y="106"/>
                    </a:lnTo>
                    <a:lnTo>
                      <a:pt x="56" y="105"/>
                    </a:lnTo>
                    <a:lnTo>
                      <a:pt x="47" y="100"/>
                    </a:lnTo>
                    <a:lnTo>
                      <a:pt x="39" y="93"/>
                    </a:lnTo>
                    <a:lnTo>
                      <a:pt x="34" y="82"/>
                    </a:lnTo>
                    <a:lnTo>
                      <a:pt x="69" y="82"/>
                    </a:lnTo>
                    <a:lnTo>
                      <a:pt x="69" y="82"/>
                    </a:lnTo>
                    <a:lnTo>
                      <a:pt x="72" y="82"/>
                    </a:lnTo>
                    <a:lnTo>
                      <a:pt x="75" y="81"/>
                    </a:lnTo>
                    <a:lnTo>
                      <a:pt x="77" y="78"/>
                    </a:lnTo>
                    <a:lnTo>
                      <a:pt x="77" y="75"/>
                    </a:lnTo>
                    <a:lnTo>
                      <a:pt x="77" y="75"/>
                    </a:lnTo>
                    <a:lnTo>
                      <a:pt x="77" y="72"/>
                    </a:lnTo>
                    <a:lnTo>
                      <a:pt x="75" y="69"/>
                    </a:lnTo>
                    <a:lnTo>
                      <a:pt x="72" y="67"/>
                    </a:lnTo>
                    <a:lnTo>
                      <a:pt x="69" y="67"/>
                    </a:lnTo>
                    <a:lnTo>
                      <a:pt x="31" y="67"/>
                    </a:lnTo>
                    <a:lnTo>
                      <a:pt x="31" y="67"/>
                    </a:lnTo>
                    <a:lnTo>
                      <a:pt x="31" y="61"/>
                    </a:lnTo>
                    <a:lnTo>
                      <a:pt x="31" y="61"/>
                    </a:lnTo>
                    <a:lnTo>
                      <a:pt x="31" y="54"/>
                    </a:lnTo>
                    <a:lnTo>
                      <a:pt x="69" y="54"/>
                    </a:lnTo>
                    <a:lnTo>
                      <a:pt x="69" y="54"/>
                    </a:lnTo>
                    <a:lnTo>
                      <a:pt x="72" y="54"/>
                    </a:lnTo>
                    <a:lnTo>
                      <a:pt x="75" y="52"/>
                    </a:lnTo>
                    <a:lnTo>
                      <a:pt x="77" y="49"/>
                    </a:lnTo>
                    <a:lnTo>
                      <a:pt x="77" y="46"/>
                    </a:lnTo>
                    <a:lnTo>
                      <a:pt x="77" y="46"/>
                    </a:lnTo>
                    <a:lnTo>
                      <a:pt x="77" y="45"/>
                    </a:lnTo>
                    <a:lnTo>
                      <a:pt x="75" y="42"/>
                    </a:lnTo>
                    <a:lnTo>
                      <a:pt x="72" y="40"/>
                    </a:lnTo>
                    <a:lnTo>
                      <a:pt x="69" y="39"/>
                    </a:lnTo>
                    <a:lnTo>
                      <a:pt x="34" y="39"/>
                    </a:lnTo>
                    <a:lnTo>
                      <a:pt x="34" y="39"/>
                    </a:lnTo>
                    <a:lnTo>
                      <a:pt x="41" y="30"/>
                    </a:lnTo>
                    <a:lnTo>
                      <a:pt x="47" y="22"/>
                    </a:lnTo>
                    <a:lnTo>
                      <a:pt x="54" y="18"/>
                    </a:lnTo>
                    <a:lnTo>
                      <a:pt x="63" y="16"/>
                    </a:lnTo>
                    <a:lnTo>
                      <a:pt x="63" y="16"/>
                    </a:lnTo>
                    <a:lnTo>
                      <a:pt x="71" y="18"/>
                    </a:lnTo>
                    <a:lnTo>
                      <a:pt x="77" y="19"/>
                    </a:lnTo>
                    <a:lnTo>
                      <a:pt x="83" y="24"/>
                    </a:lnTo>
                    <a:lnTo>
                      <a:pt x="89" y="31"/>
                    </a:lnTo>
                    <a:lnTo>
                      <a:pt x="89" y="31"/>
                    </a:lnTo>
                    <a:lnTo>
                      <a:pt x="92" y="33"/>
                    </a:lnTo>
                    <a:lnTo>
                      <a:pt x="96" y="34"/>
                    </a:lnTo>
                    <a:lnTo>
                      <a:pt x="96" y="34"/>
                    </a:lnTo>
                    <a:lnTo>
                      <a:pt x="99" y="33"/>
                    </a:lnTo>
                    <a:lnTo>
                      <a:pt x="102" y="31"/>
                    </a:lnTo>
                    <a:lnTo>
                      <a:pt x="104" y="28"/>
                    </a:lnTo>
                    <a:lnTo>
                      <a:pt x="105" y="25"/>
                    </a:lnTo>
                    <a:lnTo>
                      <a:pt x="105" y="25"/>
                    </a:lnTo>
                    <a:lnTo>
                      <a:pt x="104" y="22"/>
                    </a:lnTo>
                    <a:lnTo>
                      <a:pt x="102" y="19"/>
                    </a:lnTo>
                    <a:lnTo>
                      <a:pt x="102" y="19"/>
                    </a:lnTo>
                    <a:lnTo>
                      <a:pt x="95" y="10"/>
                    </a:lnTo>
                    <a:lnTo>
                      <a:pt x="86" y="4"/>
                    </a:lnTo>
                    <a:lnTo>
                      <a:pt x="75" y="1"/>
                    </a:lnTo>
                    <a:lnTo>
                      <a:pt x="63" y="0"/>
                    </a:lnTo>
                    <a:lnTo>
                      <a:pt x="63" y="0"/>
                    </a:lnTo>
                    <a:lnTo>
                      <a:pt x="56" y="1"/>
                    </a:lnTo>
                    <a:lnTo>
                      <a:pt x="48" y="3"/>
                    </a:lnTo>
                    <a:lnTo>
                      <a:pt x="41" y="6"/>
                    </a:lnTo>
                    <a:lnTo>
                      <a:pt x="34" y="10"/>
                    </a:lnTo>
                    <a:lnTo>
                      <a:pt x="28" y="16"/>
                    </a:lnTo>
                    <a:lnTo>
                      <a:pt x="24" y="24"/>
                    </a:lnTo>
                    <a:lnTo>
                      <a:pt x="19" y="31"/>
                    </a:lnTo>
                    <a:lnTo>
                      <a:pt x="16" y="39"/>
                    </a:lnTo>
                    <a:lnTo>
                      <a:pt x="7" y="39"/>
                    </a:lnTo>
                    <a:lnTo>
                      <a:pt x="7" y="39"/>
                    </a:lnTo>
                    <a:lnTo>
                      <a:pt x="4" y="40"/>
                    </a:lnTo>
                    <a:lnTo>
                      <a:pt x="1" y="42"/>
                    </a:lnTo>
                    <a:lnTo>
                      <a:pt x="0" y="43"/>
                    </a:lnTo>
                    <a:lnTo>
                      <a:pt x="0" y="46"/>
                    </a:lnTo>
                    <a:lnTo>
                      <a:pt x="0" y="46"/>
                    </a:lnTo>
                    <a:lnTo>
                      <a:pt x="0" y="49"/>
                    </a:lnTo>
                    <a:lnTo>
                      <a:pt x="1" y="52"/>
                    </a:lnTo>
                    <a:lnTo>
                      <a:pt x="4" y="54"/>
                    </a:lnTo>
                    <a:lnTo>
                      <a:pt x="7" y="54"/>
                    </a:lnTo>
                    <a:lnTo>
                      <a:pt x="13" y="54"/>
                    </a:lnTo>
                    <a:lnTo>
                      <a:pt x="13" y="54"/>
                    </a:lnTo>
                    <a:lnTo>
                      <a:pt x="13" y="61"/>
                    </a:lnTo>
                    <a:lnTo>
                      <a:pt x="13" y="61"/>
                    </a:lnTo>
                    <a:lnTo>
                      <a:pt x="13" y="67"/>
                    </a:lnTo>
                    <a:lnTo>
                      <a:pt x="7" y="67"/>
                    </a:lnTo>
                    <a:lnTo>
                      <a:pt x="7" y="67"/>
                    </a:lnTo>
                    <a:lnTo>
                      <a:pt x="4" y="67"/>
                    </a:lnTo>
                    <a:lnTo>
                      <a:pt x="1" y="69"/>
                    </a:lnTo>
                    <a:lnTo>
                      <a:pt x="0" y="72"/>
                    </a:lnTo>
                    <a:lnTo>
                      <a:pt x="0" y="7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86" name="Freeform 454"/>
              <p:cNvSpPr>
                <a:spLocks noEditPoints="1"/>
              </p:cNvSpPr>
              <p:nvPr/>
            </p:nvSpPr>
            <p:spPr bwMode="auto">
              <a:xfrm>
                <a:off x="6059488" y="2478088"/>
                <a:ext cx="314325" cy="196850"/>
              </a:xfrm>
              <a:custGeom>
                <a:avLst/>
                <a:gdLst>
                  <a:gd name="T0" fmla="*/ 338 w 396"/>
                  <a:gd name="T1" fmla="*/ 228 h 247"/>
                  <a:gd name="T2" fmla="*/ 342 w 396"/>
                  <a:gd name="T3" fmla="*/ 213 h 247"/>
                  <a:gd name="T4" fmla="*/ 351 w 396"/>
                  <a:gd name="T5" fmla="*/ 201 h 247"/>
                  <a:gd name="T6" fmla="*/ 363 w 396"/>
                  <a:gd name="T7" fmla="*/ 192 h 247"/>
                  <a:gd name="T8" fmla="*/ 377 w 396"/>
                  <a:gd name="T9" fmla="*/ 187 h 247"/>
                  <a:gd name="T10" fmla="*/ 338 w 396"/>
                  <a:gd name="T11" fmla="*/ 228 h 247"/>
                  <a:gd name="T12" fmla="*/ 20 w 396"/>
                  <a:gd name="T13" fmla="*/ 187 h 247"/>
                  <a:gd name="T14" fmla="*/ 35 w 396"/>
                  <a:gd name="T15" fmla="*/ 193 h 247"/>
                  <a:gd name="T16" fmla="*/ 45 w 396"/>
                  <a:gd name="T17" fmla="*/ 202 h 247"/>
                  <a:gd name="T18" fmla="*/ 54 w 396"/>
                  <a:gd name="T19" fmla="*/ 214 h 247"/>
                  <a:gd name="T20" fmla="*/ 60 w 396"/>
                  <a:gd name="T21" fmla="*/ 228 h 247"/>
                  <a:gd name="T22" fmla="*/ 20 w 396"/>
                  <a:gd name="T23" fmla="*/ 187 h 247"/>
                  <a:gd name="T24" fmla="*/ 371 w 396"/>
                  <a:gd name="T25" fmla="*/ 0 h 247"/>
                  <a:gd name="T26" fmla="*/ 366 w 396"/>
                  <a:gd name="T27" fmla="*/ 2 h 247"/>
                  <a:gd name="T28" fmla="*/ 360 w 396"/>
                  <a:gd name="T29" fmla="*/ 6 h 247"/>
                  <a:gd name="T30" fmla="*/ 360 w 396"/>
                  <a:gd name="T31" fmla="*/ 11 h 247"/>
                  <a:gd name="T32" fmla="*/ 363 w 396"/>
                  <a:gd name="T33" fmla="*/ 18 h 247"/>
                  <a:gd name="T34" fmla="*/ 371 w 396"/>
                  <a:gd name="T35" fmla="*/ 21 h 247"/>
                  <a:gd name="T36" fmla="*/ 377 w 396"/>
                  <a:gd name="T37" fmla="*/ 62 h 247"/>
                  <a:gd name="T38" fmla="*/ 365 w 396"/>
                  <a:gd name="T39" fmla="*/ 58 h 247"/>
                  <a:gd name="T40" fmla="*/ 347 w 396"/>
                  <a:gd name="T41" fmla="*/ 44 h 247"/>
                  <a:gd name="T42" fmla="*/ 341 w 396"/>
                  <a:gd name="T43" fmla="*/ 32 h 247"/>
                  <a:gd name="T44" fmla="*/ 335 w 396"/>
                  <a:gd name="T45" fmla="*/ 27 h 247"/>
                  <a:gd name="T46" fmla="*/ 327 w 396"/>
                  <a:gd name="T47" fmla="*/ 27 h 247"/>
                  <a:gd name="T48" fmla="*/ 324 w 396"/>
                  <a:gd name="T49" fmla="*/ 29 h 247"/>
                  <a:gd name="T50" fmla="*/ 321 w 396"/>
                  <a:gd name="T51" fmla="*/ 36 h 247"/>
                  <a:gd name="T52" fmla="*/ 323 w 396"/>
                  <a:gd name="T53" fmla="*/ 41 h 247"/>
                  <a:gd name="T54" fmla="*/ 332 w 396"/>
                  <a:gd name="T55" fmla="*/ 56 h 247"/>
                  <a:gd name="T56" fmla="*/ 344 w 396"/>
                  <a:gd name="T57" fmla="*/ 68 h 247"/>
                  <a:gd name="T58" fmla="*/ 360 w 396"/>
                  <a:gd name="T59" fmla="*/ 77 h 247"/>
                  <a:gd name="T60" fmla="*/ 377 w 396"/>
                  <a:gd name="T61" fmla="*/ 82 h 247"/>
                  <a:gd name="T62" fmla="*/ 377 w 396"/>
                  <a:gd name="T63" fmla="*/ 167 h 247"/>
                  <a:gd name="T64" fmla="*/ 354 w 396"/>
                  <a:gd name="T65" fmla="*/ 173 h 247"/>
                  <a:gd name="T66" fmla="*/ 338 w 396"/>
                  <a:gd name="T67" fmla="*/ 187 h 247"/>
                  <a:gd name="T68" fmla="*/ 324 w 396"/>
                  <a:gd name="T69" fmla="*/ 205 h 247"/>
                  <a:gd name="T70" fmla="*/ 317 w 396"/>
                  <a:gd name="T71" fmla="*/ 228 h 247"/>
                  <a:gd name="T72" fmla="*/ 80 w 396"/>
                  <a:gd name="T73" fmla="*/ 228 h 247"/>
                  <a:gd name="T74" fmla="*/ 74 w 396"/>
                  <a:gd name="T75" fmla="*/ 205 h 247"/>
                  <a:gd name="T76" fmla="*/ 60 w 396"/>
                  <a:gd name="T77" fmla="*/ 187 h 247"/>
                  <a:gd name="T78" fmla="*/ 42 w 396"/>
                  <a:gd name="T79" fmla="*/ 175 h 247"/>
                  <a:gd name="T80" fmla="*/ 20 w 396"/>
                  <a:gd name="T81" fmla="*/ 167 h 247"/>
                  <a:gd name="T82" fmla="*/ 20 w 396"/>
                  <a:gd name="T83" fmla="*/ 127 h 247"/>
                  <a:gd name="T84" fmla="*/ 17 w 396"/>
                  <a:gd name="T85" fmla="*/ 119 h 247"/>
                  <a:gd name="T86" fmla="*/ 9 w 396"/>
                  <a:gd name="T87" fmla="*/ 116 h 247"/>
                  <a:gd name="T88" fmla="*/ 6 w 396"/>
                  <a:gd name="T89" fmla="*/ 118 h 247"/>
                  <a:gd name="T90" fmla="*/ 0 w 396"/>
                  <a:gd name="T91" fmla="*/ 122 h 247"/>
                  <a:gd name="T92" fmla="*/ 0 w 396"/>
                  <a:gd name="T93" fmla="*/ 238 h 247"/>
                  <a:gd name="T94" fmla="*/ 0 w 396"/>
                  <a:gd name="T95" fmla="*/ 241 h 247"/>
                  <a:gd name="T96" fmla="*/ 6 w 396"/>
                  <a:gd name="T97" fmla="*/ 247 h 247"/>
                  <a:gd name="T98" fmla="*/ 386 w 396"/>
                  <a:gd name="T99" fmla="*/ 247 h 247"/>
                  <a:gd name="T100" fmla="*/ 390 w 396"/>
                  <a:gd name="T101" fmla="*/ 247 h 247"/>
                  <a:gd name="T102" fmla="*/ 395 w 396"/>
                  <a:gd name="T103" fmla="*/ 241 h 247"/>
                  <a:gd name="T104" fmla="*/ 396 w 396"/>
                  <a:gd name="T105" fmla="*/ 11 h 247"/>
                  <a:gd name="T106" fmla="*/ 395 w 396"/>
                  <a:gd name="T107" fmla="*/ 6 h 247"/>
                  <a:gd name="T108" fmla="*/ 390 w 396"/>
                  <a:gd name="T109" fmla="*/ 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6" h="247">
                    <a:moveTo>
                      <a:pt x="338" y="228"/>
                    </a:moveTo>
                    <a:lnTo>
                      <a:pt x="338" y="228"/>
                    </a:lnTo>
                    <a:lnTo>
                      <a:pt x="339" y="220"/>
                    </a:lnTo>
                    <a:lnTo>
                      <a:pt x="342" y="213"/>
                    </a:lnTo>
                    <a:lnTo>
                      <a:pt x="347" y="207"/>
                    </a:lnTo>
                    <a:lnTo>
                      <a:pt x="351" y="201"/>
                    </a:lnTo>
                    <a:lnTo>
                      <a:pt x="356" y="196"/>
                    </a:lnTo>
                    <a:lnTo>
                      <a:pt x="363" y="192"/>
                    </a:lnTo>
                    <a:lnTo>
                      <a:pt x="369" y="189"/>
                    </a:lnTo>
                    <a:lnTo>
                      <a:pt x="377" y="187"/>
                    </a:lnTo>
                    <a:lnTo>
                      <a:pt x="377" y="228"/>
                    </a:lnTo>
                    <a:lnTo>
                      <a:pt x="338" y="228"/>
                    </a:lnTo>
                    <a:close/>
                    <a:moveTo>
                      <a:pt x="20" y="187"/>
                    </a:moveTo>
                    <a:lnTo>
                      <a:pt x="20" y="187"/>
                    </a:lnTo>
                    <a:lnTo>
                      <a:pt x="27" y="190"/>
                    </a:lnTo>
                    <a:lnTo>
                      <a:pt x="35" y="193"/>
                    </a:lnTo>
                    <a:lnTo>
                      <a:pt x="41" y="196"/>
                    </a:lnTo>
                    <a:lnTo>
                      <a:pt x="45" y="202"/>
                    </a:lnTo>
                    <a:lnTo>
                      <a:pt x="51" y="207"/>
                    </a:lnTo>
                    <a:lnTo>
                      <a:pt x="54" y="214"/>
                    </a:lnTo>
                    <a:lnTo>
                      <a:pt x="57" y="220"/>
                    </a:lnTo>
                    <a:lnTo>
                      <a:pt x="60" y="228"/>
                    </a:lnTo>
                    <a:lnTo>
                      <a:pt x="20" y="228"/>
                    </a:lnTo>
                    <a:lnTo>
                      <a:pt x="20" y="187"/>
                    </a:lnTo>
                    <a:close/>
                    <a:moveTo>
                      <a:pt x="386" y="0"/>
                    </a:moveTo>
                    <a:lnTo>
                      <a:pt x="371" y="0"/>
                    </a:lnTo>
                    <a:lnTo>
                      <a:pt x="371" y="0"/>
                    </a:lnTo>
                    <a:lnTo>
                      <a:pt x="366" y="2"/>
                    </a:lnTo>
                    <a:lnTo>
                      <a:pt x="363" y="3"/>
                    </a:lnTo>
                    <a:lnTo>
                      <a:pt x="360" y="6"/>
                    </a:lnTo>
                    <a:lnTo>
                      <a:pt x="360" y="11"/>
                    </a:lnTo>
                    <a:lnTo>
                      <a:pt x="360" y="11"/>
                    </a:lnTo>
                    <a:lnTo>
                      <a:pt x="360" y="15"/>
                    </a:lnTo>
                    <a:lnTo>
                      <a:pt x="363" y="18"/>
                    </a:lnTo>
                    <a:lnTo>
                      <a:pt x="366" y="20"/>
                    </a:lnTo>
                    <a:lnTo>
                      <a:pt x="371" y="21"/>
                    </a:lnTo>
                    <a:lnTo>
                      <a:pt x="377" y="21"/>
                    </a:lnTo>
                    <a:lnTo>
                      <a:pt x="377" y="62"/>
                    </a:lnTo>
                    <a:lnTo>
                      <a:pt x="377" y="62"/>
                    </a:lnTo>
                    <a:lnTo>
                      <a:pt x="365" y="58"/>
                    </a:lnTo>
                    <a:lnTo>
                      <a:pt x="356" y="51"/>
                    </a:lnTo>
                    <a:lnTo>
                      <a:pt x="347" y="44"/>
                    </a:lnTo>
                    <a:lnTo>
                      <a:pt x="341" y="32"/>
                    </a:lnTo>
                    <a:lnTo>
                      <a:pt x="341" y="32"/>
                    </a:lnTo>
                    <a:lnTo>
                      <a:pt x="339" y="29"/>
                    </a:lnTo>
                    <a:lnTo>
                      <a:pt x="335" y="27"/>
                    </a:lnTo>
                    <a:lnTo>
                      <a:pt x="332" y="26"/>
                    </a:lnTo>
                    <a:lnTo>
                      <a:pt x="327" y="27"/>
                    </a:lnTo>
                    <a:lnTo>
                      <a:pt x="327" y="27"/>
                    </a:lnTo>
                    <a:lnTo>
                      <a:pt x="324" y="29"/>
                    </a:lnTo>
                    <a:lnTo>
                      <a:pt x="323" y="33"/>
                    </a:lnTo>
                    <a:lnTo>
                      <a:pt x="321" y="36"/>
                    </a:lnTo>
                    <a:lnTo>
                      <a:pt x="323" y="41"/>
                    </a:lnTo>
                    <a:lnTo>
                      <a:pt x="323" y="41"/>
                    </a:lnTo>
                    <a:lnTo>
                      <a:pt x="327" y="48"/>
                    </a:lnTo>
                    <a:lnTo>
                      <a:pt x="332" y="56"/>
                    </a:lnTo>
                    <a:lnTo>
                      <a:pt x="338" y="64"/>
                    </a:lnTo>
                    <a:lnTo>
                      <a:pt x="344" y="68"/>
                    </a:lnTo>
                    <a:lnTo>
                      <a:pt x="351" y="74"/>
                    </a:lnTo>
                    <a:lnTo>
                      <a:pt x="360" y="77"/>
                    </a:lnTo>
                    <a:lnTo>
                      <a:pt x="368" y="80"/>
                    </a:lnTo>
                    <a:lnTo>
                      <a:pt x="377" y="82"/>
                    </a:lnTo>
                    <a:lnTo>
                      <a:pt x="377" y="167"/>
                    </a:lnTo>
                    <a:lnTo>
                      <a:pt x="377" y="167"/>
                    </a:lnTo>
                    <a:lnTo>
                      <a:pt x="365" y="169"/>
                    </a:lnTo>
                    <a:lnTo>
                      <a:pt x="354" y="173"/>
                    </a:lnTo>
                    <a:lnTo>
                      <a:pt x="345" y="179"/>
                    </a:lnTo>
                    <a:lnTo>
                      <a:pt x="338" y="187"/>
                    </a:lnTo>
                    <a:lnTo>
                      <a:pt x="330" y="195"/>
                    </a:lnTo>
                    <a:lnTo>
                      <a:pt x="324" y="205"/>
                    </a:lnTo>
                    <a:lnTo>
                      <a:pt x="320" y="216"/>
                    </a:lnTo>
                    <a:lnTo>
                      <a:pt x="317" y="228"/>
                    </a:lnTo>
                    <a:lnTo>
                      <a:pt x="80" y="228"/>
                    </a:lnTo>
                    <a:lnTo>
                      <a:pt x="80" y="228"/>
                    </a:lnTo>
                    <a:lnTo>
                      <a:pt x="77" y="216"/>
                    </a:lnTo>
                    <a:lnTo>
                      <a:pt x="74" y="205"/>
                    </a:lnTo>
                    <a:lnTo>
                      <a:pt x="68" y="196"/>
                    </a:lnTo>
                    <a:lnTo>
                      <a:pt x="60" y="187"/>
                    </a:lnTo>
                    <a:lnTo>
                      <a:pt x="51" y="179"/>
                    </a:lnTo>
                    <a:lnTo>
                      <a:pt x="42" y="175"/>
                    </a:lnTo>
                    <a:lnTo>
                      <a:pt x="32" y="170"/>
                    </a:lnTo>
                    <a:lnTo>
                      <a:pt x="20" y="167"/>
                    </a:lnTo>
                    <a:lnTo>
                      <a:pt x="20" y="127"/>
                    </a:lnTo>
                    <a:lnTo>
                      <a:pt x="20" y="127"/>
                    </a:lnTo>
                    <a:lnTo>
                      <a:pt x="20" y="122"/>
                    </a:lnTo>
                    <a:lnTo>
                      <a:pt x="17" y="119"/>
                    </a:lnTo>
                    <a:lnTo>
                      <a:pt x="14" y="118"/>
                    </a:lnTo>
                    <a:lnTo>
                      <a:pt x="9" y="116"/>
                    </a:lnTo>
                    <a:lnTo>
                      <a:pt x="9" y="116"/>
                    </a:lnTo>
                    <a:lnTo>
                      <a:pt x="6" y="118"/>
                    </a:lnTo>
                    <a:lnTo>
                      <a:pt x="3" y="119"/>
                    </a:lnTo>
                    <a:lnTo>
                      <a:pt x="0" y="122"/>
                    </a:lnTo>
                    <a:lnTo>
                      <a:pt x="0" y="127"/>
                    </a:lnTo>
                    <a:lnTo>
                      <a:pt x="0" y="238"/>
                    </a:lnTo>
                    <a:lnTo>
                      <a:pt x="0" y="238"/>
                    </a:lnTo>
                    <a:lnTo>
                      <a:pt x="0" y="241"/>
                    </a:lnTo>
                    <a:lnTo>
                      <a:pt x="3" y="244"/>
                    </a:lnTo>
                    <a:lnTo>
                      <a:pt x="6" y="247"/>
                    </a:lnTo>
                    <a:lnTo>
                      <a:pt x="9" y="247"/>
                    </a:lnTo>
                    <a:lnTo>
                      <a:pt x="386" y="247"/>
                    </a:lnTo>
                    <a:lnTo>
                      <a:pt x="386" y="247"/>
                    </a:lnTo>
                    <a:lnTo>
                      <a:pt x="390" y="247"/>
                    </a:lnTo>
                    <a:lnTo>
                      <a:pt x="393" y="244"/>
                    </a:lnTo>
                    <a:lnTo>
                      <a:pt x="395" y="241"/>
                    </a:lnTo>
                    <a:lnTo>
                      <a:pt x="396" y="238"/>
                    </a:lnTo>
                    <a:lnTo>
                      <a:pt x="396" y="11"/>
                    </a:lnTo>
                    <a:lnTo>
                      <a:pt x="396" y="11"/>
                    </a:lnTo>
                    <a:lnTo>
                      <a:pt x="395" y="6"/>
                    </a:lnTo>
                    <a:lnTo>
                      <a:pt x="393" y="3"/>
                    </a:lnTo>
                    <a:lnTo>
                      <a:pt x="390" y="2"/>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grpSp>
        <p:grpSp>
          <p:nvGrpSpPr>
            <p:cNvPr id="310" name="Group 309"/>
            <p:cNvGrpSpPr/>
            <p:nvPr/>
          </p:nvGrpSpPr>
          <p:grpSpPr>
            <a:xfrm>
              <a:off x="5411966" y="4460117"/>
              <a:ext cx="125359" cy="128016"/>
              <a:chOff x="4002088" y="1754188"/>
              <a:chExt cx="277813" cy="368300"/>
            </a:xfrm>
            <a:solidFill>
              <a:schemeClr val="bg1"/>
            </a:solidFill>
          </p:grpSpPr>
          <p:sp>
            <p:nvSpPr>
              <p:cNvPr id="380" name="Freeform 29"/>
              <p:cNvSpPr>
                <a:spLocks noEditPoints="1"/>
              </p:cNvSpPr>
              <p:nvPr/>
            </p:nvSpPr>
            <p:spPr bwMode="auto">
              <a:xfrm>
                <a:off x="4002088" y="1754188"/>
                <a:ext cx="277813" cy="368300"/>
              </a:xfrm>
              <a:custGeom>
                <a:avLst/>
                <a:gdLst>
                  <a:gd name="T0" fmla="*/ 268 w 349"/>
                  <a:gd name="T1" fmla="*/ 94 h 465"/>
                  <a:gd name="T2" fmla="*/ 266 w 349"/>
                  <a:gd name="T3" fmla="*/ 75 h 465"/>
                  <a:gd name="T4" fmla="*/ 241 w 349"/>
                  <a:gd name="T5" fmla="*/ 27 h 465"/>
                  <a:gd name="T6" fmla="*/ 193 w 349"/>
                  <a:gd name="T7" fmla="*/ 3 h 465"/>
                  <a:gd name="T8" fmla="*/ 175 w 349"/>
                  <a:gd name="T9" fmla="*/ 0 h 465"/>
                  <a:gd name="T10" fmla="*/ 138 w 349"/>
                  <a:gd name="T11" fmla="*/ 8 h 465"/>
                  <a:gd name="T12" fmla="*/ 97 w 349"/>
                  <a:gd name="T13" fmla="*/ 42 h 465"/>
                  <a:gd name="T14" fmla="*/ 83 w 349"/>
                  <a:gd name="T15" fmla="*/ 85 h 465"/>
                  <a:gd name="T16" fmla="*/ 51 w 349"/>
                  <a:gd name="T17" fmla="*/ 173 h 465"/>
                  <a:gd name="T18" fmla="*/ 30 w 349"/>
                  <a:gd name="T19" fmla="*/ 176 h 465"/>
                  <a:gd name="T20" fmla="*/ 7 w 349"/>
                  <a:gd name="T21" fmla="*/ 195 h 465"/>
                  <a:gd name="T22" fmla="*/ 0 w 349"/>
                  <a:gd name="T23" fmla="*/ 224 h 465"/>
                  <a:gd name="T24" fmla="*/ 19 w 349"/>
                  <a:gd name="T25" fmla="*/ 425 h 465"/>
                  <a:gd name="T26" fmla="*/ 33 w 349"/>
                  <a:gd name="T27" fmla="*/ 450 h 465"/>
                  <a:gd name="T28" fmla="*/ 59 w 349"/>
                  <a:gd name="T29" fmla="*/ 463 h 465"/>
                  <a:gd name="T30" fmla="*/ 281 w 349"/>
                  <a:gd name="T31" fmla="*/ 465 h 465"/>
                  <a:gd name="T32" fmla="*/ 309 w 349"/>
                  <a:gd name="T33" fmla="*/ 457 h 465"/>
                  <a:gd name="T34" fmla="*/ 327 w 349"/>
                  <a:gd name="T35" fmla="*/ 434 h 465"/>
                  <a:gd name="T36" fmla="*/ 349 w 349"/>
                  <a:gd name="T37" fmla="*/ 224 h 465"/>
                  <a:gd name="T38" fmla="*/ 346 w 349"/>
                  <a:gd name="T39" fmla="*/ 203 h 465"/>
                  <a:gd name="T40" fmla="*/ 327 w 349"/>
                  <a:gd name="T41" fmla="*/ 181 h 465"/>
                  <a:gd name="T42" fmla="*/ 300 w 349"/>
                  <a:gd name="T43" fmla="*/ 173 h 465"/>
                  <a:gd name="T44" fmla="*/ 100 w 349"/>
                  <a:gd name="T45" fmla="*/ 94 h 465"/>
                  <a:gd name="T46" fmla="*/ 113 w 349"/>
                  <a:gd name="T47" fmla="*/ 53 h 465"/>
                  <a:gd name="T48" fmla="*/ 146 w 349"/>
                  <a:gd name="T49" fmla="*/ 26 h 465"/>
                  <a:gd name="T50" fmla="*/ 175 w 349"/>
                  <a:gd name="T51" fmla="*/ 19 h 465"/>
                  <a:gd name="T52" fmla="*/ 217 w 349"/>
                  <a:gd name="T53" fmla="*/ 32 h 465"/>
                  <a:gd name="T54" fmla="*/ 242 w 349"/>
                  <a:gd name="T55" fmla="*/ 66 h 465"/>
                  <a:gd name="T56" fmla="*/ 249 w 349"/>
                  <a:gd name="T57" fmla="*/ 173 h 465"/>
                  <a:gd name="T58" fmla="*/ 313 w 349"/>
                  <a:gd name="T59" fmla="*/ 414 h 465"/>
                  <a:gd name="T60" fmla="*/ 309 w 349"/>
                  <a:gd name="T61" fmla="*/ 426 h 465"/>
                  <a:gd name="T62" fmla="*/ 298 w 349"/>
                  <a:gd name="T63" fmla="*/ 441 h 465"/>
                  <a:gd name="T64" fmla="*/ 281 w 349"/>
                  <a:gd name="T65" fmla="*/ 446 h 465"/>
                  <a:gd name="T66" fmla="*/ 62 w 349"/>
                  <a:gd name="T67" fmla="*/ 446 h 465"/>
                  <a:gd name="T68" fmla="*/ 46 w 349"/>
                  <a:gd name="T69" fmla="*/ 436 h 465"/>
                  <a:gd name="T70" fmla="*/ 38 w 349"/>
                  <a:gd name="T71" fmla="*/ 420 h 465"/>
                  <a:gd name="T72" fmla="*/ 19 w 349"/>
                  <a:gd name="T73" fmla="*/ 224 h 465"/>
                  <a:gd name="T74" fmla="*/ 23 w 349"/>
                  <a:gd name="T75" fmla="*/ 204 h 465"/>
                  <a:gd name="T76" fmla="*/ 38 w 349"/>
                  <a:gd name="T77" fmla="*/ 193 h 465"/>
                  <a:gd name="T78" fmla="*/ 300 w 349"/>
                  <a:gd name="T79" fmla="*/ 192 h 465"/>
                  <a:gd name="T80" fmla="*/ 311 w 349"/>
                  <a:gd name="T81" fmla="*/ 193 h 465"/>
                  <a:gd name="T82" fmla="*/ 325 w 349"/>
                  <a:gd name="T83" fmla="*/ 204 h 465"/>
                  <a:gd name="T84" fmla="*/ 332 w 349"/>
                  <a:gd name="T85" fmla="*/ 22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9" h="465">
                    <a:moveTo>
                      <a:pt x="300" y="173"/>
                    </a:moveTo>
                    <a:lnTo>
                      <a:pt x="268" y="173"/>
                    </a:lnTo>
                    <a:lnTo>
                      <a:pt x="268" y="94"/>
                    </a:lnTo>
                    <a:lnTo>
                      <a:pt x="268" y="94"/>
                    </a:lnTo>
                    <a:lnTo>
                      <a:pt x="268" y="85"/>
                    </a:lnTo>
                    <a:lnTo>
                      <a:pt x="266" y="75"/>
                    </a:lnTo>
                    <a:lnTo>
                      <a:pt x="260" y="58"/>
                    </a:lnTo>
                    <a:lnTo>
                      <a:pt x="252" y="42"/>
                    </a:lnTo>
                    <a:lnTo>
                      <a:pt x="241" y="27"/>
                    </a:lnTo>
                    <a:lnTo>
                      <a:pt x="226" y="16"/>
                    </a:lnTo>
                    <a:lnTo>
                      <a:pt x="210" y="8"/>
                    </a:lnTo>
                    <a:lnTo>
                      <a:pt x="193" y="3"/>
                    </a:lnTo>
                    <a:lnTo>
                      <a:pt x="185" y="2"/>
                    </a:lnTo>
                    <a:lnTo>
                      <a:pt x="175" y="0"/>
                    </a:lnTo>
                    <a:lnTo>
                      <a:pt x="175" y="0"/>
                    </a:lnTo>
                    <a:lnTo>
                      <a:pt x="166" y="2"/>
                    </a:lnTo>
                    <a:lnTo>
                      <a:pt x="156" y="3"/>
                    </a:lnTo>
                    <a:lnTo>
                      <a:pt x="138" y="8"/>
                    </a:lnTo>
                    <a:lnTo>
                      <a:pt x="122" y="16"/>
                    </a:lnTo>
                    <a:lnTo>
                      <a:pt x="110" y="27"/>
                    </a:lnTo>
                    <a:lnTo>
                      <a:pt x="97" y="42"/>
                    </a:lnTo>
                    <a:lnTo>
                      <a:pt x="89" y="58"/>
                    </a:lnTo>
                    <a:lnTo>
                      <a:pt x="84" y="75"/>
                    </a:lnTo>
                    <a:lnTo>
                      <a:pt x="83" y="85"/>
                    </a:lnTo>
                    <a:lnTo>
                      <a:pt x="81" y="94"/>
                    </a:lnTo>
                    <a:lnTo>
                      <a:pt x="81" y="173"/>
                    </a:lnTo>
                    <a:lnTo>
                      <a:pt x="51" y="173"/>
                    </a:lnTo>
                    <a:lnTo>
                      <a:pt x="51" y="173"/>
                    </a:lnTo>
                    <a:lnTo>
                      <a:pt x="39" y="173"/>
                    </a:lnTo>
                    <a:lnTo>
                      <a:pt x="30" y="176"/>
                    </a:lnTo>
                    <a:lnTo>
                      <a:pt x="22" y="181"/>
                    </a:lnTo>
                    <a:lnTo>
                      <a:pt x="14" y="187"/>
                    </a:lnTo>
                    <a:lnTo>
                      <a:pt x="7" y="195"/>
                    </a:lnTo>
                    <a:lnTo>
                      <a:pt x="4" y="203"/>
                    </a:lnTo>
                    <a:lnTo>
                      <a:pt x="1" y="214"/>
                    </a:lnTo>
                    <a:lnTo>
                      <a:pt x="0" y="224"/>
                    </a:lnTo>
                    <a:lnTo>
                      <a:pt x="17" y="414"/>
                    </a:lnTo>
                    <a:lnTo>
                      <a:pt x="17" y="414"/>
                    </a:lnTo>
                    <a:lnTo>
                      <a:pt x="19" y="425"/>
                    </a:lnTo>
                    <a:lnTo>
                      <a:pt x="22" y="434"/>
                    </a:lnTo>
                    <a:lnTo>
                      <a:pt x="27" y="442"/>
                    </a:lnTo>
                    <a:lnTo>
                      <a:pt x="33" y="450"/>
                    </a:lnTo>
                    <a:lnTo>
                      <a:pt x="41" y="457"/>
                    </a:lnTo>
                    <a:lnTo>
                      <a:pt x="49" y="460"/>
                    </a:lnTo>
                    <a:lnTo>
                      <a:pt x="59" y="463"/>
                    </a:lnTo>
                    <a:lnTo>
                      <a:pt x="68" y="465"/>
                    </a:lnTo>
                    <a:lnTo>
                      <a:pt x="281" y="465"/>
                    </a:lnTo>
                    <a:lnTo>
                      <a:pt x="281" y="465"/>
                    </a:lnTo>
                    <a:lnTo>
                      <a:pt x="290" y="463"/>
                    </a:lnTo>
                    <a:lnTo>
                      <a:pt x="300" y="460"/>
                    </a:lnTo>
                    <a:lnTo>
                      <a:pt x="309" y="457"/>
                    </a:lnTo>
                    <a:lnTo>
                      <a:pt x="317" y="450"/>
                    </a:lnTo>
                    <a:lnTo>
                      <a:pt x="322" y="442"/>
                    </a:lnTo>
                    <a:lnTo>
                      <a:pt x="327" y="434"/>
                    </a:lnTo>
                    <a:lnTo>
                      <a:pt x="330" y="425"/>
                    </a:lnTo>
                    <a:lnTo>
                      <a:pt x="332" y="415"/>
                    </a:lnTo>
                    <a:lnTo>
                      <a:pt x="349" y="224"/>
                    </a:lnTo>
                    <a:lnTo>
                      <a:pt x="349" y="224"/>
                    </a:lnTo>
                    <a:lnTo>
                      <a:pt x="349" y="212"/>
                    </a:lnTo>
                    <a:lnTo>
                      <a:pt x="346" y="203"/>
                    </a:lnTo>
                    <a:lnTo>
                      <a:pt x="341" y="195"/>
                    </a:lnTo>
                    <a:lnTo>
                      <a:pt x="335" y="187"/>
                    </a:lnTo>
                    <a:lnTo>
                      <a:pt x="327" y="181"/>
                    </a:lnTo>
                    <a:lnTo>
                      <a:pt x="319" y="176"/>
                    </a:lnTo>
                    <a:lnTo>
                      <a:pt x="309" y="173"/>
                    </a:lnTo>
                    <a:lnTo>
                      <a:pt x="300" y="173"/>
                    </a:lnTo>
                    <a:lnTo>
                      <a:pt x="300" y="173"/>
                    </a:lnTo>
                    <a:close/>
                    <a:moveTo>
                      <a:pt x="100" y="94"/>
                    </a:moveTo>
                    <a:lnTo>
                      <a:pt x="100" y="94"/>
                    </a:lnTo>
                    <a:lnTo>
                      <a:pt x="102" y="78"/>
                    </a:lnTo>
                    <a:lnTo>
                      <a:pt x="107" y="66"/>
                    </a:lnTo>
                    <a:lnTo>
                      <a:pt x="113" y="53"/>
                    </a:lnTo>
                    <a:lnTo>
                      <a:pt x="122" y="42"/>
                    </a:lnTo>
                    <a:lnTo>
                      <a:pt x="134" y="32"/>
                    </a:lnTo>
                    <a:lnTo>
                      <a:pt x="146" y="26"/>
                    </a:lnTo>
                    <a:lnTo>
                      <a:pt x="159" y="21"/>
                    </a:lnTo>
                    <a:lnTo>
                      <a:pt x="175" y="19"/>
                    </a:lnTo>
                    <a:lnTo>
                      <a:pt x="175" y="19"/>
                    </a:lnTo>
                    <a:lnTo>
                      <a:pt x="190" y="21"/>
                    </a:lnTo>
                    <a:lnTo>
                      <a:pt x="204" y="26"/>
                    </a:lnTo>
                    <a:lnTo>
                      <a:pt x="217" y="32"/>
                    </a:lnTo>
                    <a:lnTo>
                      <a:pt x="226" y="42"/>
                    </a:lnTo>
                    <a:lnTo>
                      <a:pt x="236" y="53"/>
                    </a:lnTo>
                    <a:lnTo>
                      <a:pt x="242" y="66"/>
                    </a:lnTo>
                    <a:lnTo>
                      <a:pt x="247" y="78"/>
                    </a:lnTo>
                    <a:lnTo>
                      <a:pt x="249" y="94"/>
                    </a:lnTo>
                    <a:lnTo>
                      <a:pt x="249" y="173"/>
                    </a:lnTo>
                    <a:lnTo>
                      <a:pt x="100" y="173"/>
                    </a:lnTo>
                    <a:lnTo>
                      <a:pt x="100" y="94"/>
                    </a:lnTo>
                    <a:close/>
                    <a:moveTo>
                      <a:pt x="313" y="414"/>
                    </a:moveTo>
                    <a:lnTo>
                      <a:pt x="313" y="414"/>
                    </a:lnTo>
                    <a:lnTo>
                      <a:pt x="313" y="420"/>
                    </a:lnTo>
                    <a:lnTo>
                      <a:pt x="309" y="426"/>
                    </a:lnTo>
                    <a:lnTo>
                      <a:pt x="308" y="431"/>
                    </a:lnTo>
                    <a:lnTo>
                      <a:pt x="303" y="436"/>
                    </a:lnTo>
                    <a:lnTo>
                      <a:pt x="298" y="441"/>
                    </a:lnTo>
                    <a:lnTo>
                      <a:pt x="293" y="444"/>
                    </a:lnTo>
                    <a:lnTo>
                      <a:pt x="287" y="446"/>
                    </a:lnTo>
                    <a:lnTo>
                      <a:pt x="281" y="446"/>
                    </a:lnTo>
                    <a:lnTo>
                      <a:pt x="68" y="446"/>
                    </a:lnTo>
                    <a:lnTo>
                      <a:pt x="68" y="446"/>
                    </a:lnTo>
                    <a:lnTo>
                      <a:pt x="62" y="446"/>
                    </a:lnTo>
                    <a:lnTo>
                      <a:pt x="57" y="444"/>
                    </a:lnTo>
                    <a:lnTo>
                      <a:pt x="51" y="441"/>
                    </a:lnTo>
                    <a:lnTo>
                      <a:pt x="46" y="436"/>
                    </a:lnTo>
                    <a:lnTo>
                      <a:pt x="43" y="431"/>
                    </a:lnTo>
                    <a:lnTo>
                      <a:pt x="39" y="426"/>
                    </a:lnTo>
                    <a:lnTo>
                      <a:pt x="38" y="420"/>
                    </a:lnTo>
                    <a:lnTo>
                      <a:pt x="36" y="414"/>
                    </a:lnTo>
                    <a:lnTo>
                      <a:pt x="19" y="224"/>
                    </a:lnTo>
                    <a:lnTo>
                      <a:pt x="19" y="224"/>
                    </a:lnTo>
                    <a:lnTo>
                      <a:pt x="19" y="217"/>
                    </a:lnTo>
                    <a:lnTo>
                      <a:pt x="20" y="211"/>
                    </a:lnTo>
                    <a:lnTo>
                      <a:pt x="23" y="204"/>
                    </a:lnTo>
                    <a:lnTo>
                      <a:pt x="28" y="201"/>
                    </a:lnTo>
                    <a:lnTo>
                      <a:pt x="33" y="197"/>
                    </a:lnTo>
                    <a:lnTo>
                      <a:pt x="38" y="193"/>
                    </a:lnTo>
                    <a:lnTo>
                      <a:pt x="44" y="192"/>
                    </a:lnTo>
                    <a:lnTo>
                      <a:pt x="51" y="192"/>
                    </a:lnTo>
                    <a:lnTo>
                      <a:pt x="300" y="192"/>
                    </a:lnTo>
                    <a:lnTo>
                      <a:pt x="300" y="192"/>
                    </a:lnTo>
                    <a:lnTo>
                      <a:pt x="306" y="192"/>
                    </a:lnTo>
                    <a:lnTo>
                      <a:pt x="311" y="193"/>
                    </a:lnTo>
                    <a:lnTo>
                      <a:pt x="317" y="197"/>
                    </a:lnTo>
                    <a:lnTo>
                      <a:pt x="322" y="200"/>
                    </a:lnTo>
                    <a:lnTo>
                      <a:pt x="325" y="204"/>
                    </a:lnTo>
                    <a:lnTo>
                      <a:pt x="329" y="211"/>
                    </a:lnTo>
                    <a:lnTo>
                      <a:pt x="330" y="216"/>
                    </a:lnTo>
                    <a:lnTo>
                      <a:pt x="332" y="222"/>
                    </a:lnTo>
                    <a:lnTo>
                      <a:pt x="313"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81" name="Freeform 30"/>
              <p:cNvSpPr>
                <a:spLocks noEditPoints="1"/>
              </p:cNvSpPr>
              <p:nvPr/>
            </p:nvSpPr>
            <p:spPr bwMode="auto">
              <a:xfrm>
                <a:off x="4110038" y="1974850"/>
                <a:ext cx="61913" cy="93663"/>
              </a:xfrm>
              <a:custGeom>
                <a:avLst/>
                <a:gdLst>
                  <a:gd name="T0" fmla="*/ 40 w 79"/>
                  <a:gd name="T1" fmla="*/ 0 h 118"/>
                  <a:gd name="T2" fmla="*/ 40 w 79"/>
                  <a:gd name="T3" fmla="*/ 0 h 118"/>
                  <a:gd name="T4" fmla="*/ 32 w 79"/>
                  <a:gd name="T5" fmla="*/ 1 h 118"/>
                  <a:gd name="T6" fmla="*/ 24 w 79"/>
                  <a:gd name="T7" fmla="*/ 3 h 118"/>
                  <a:gd name="T8" fmla="*/ 18 w 79"/>
                  <a:gd name="T9" fmla="*/ 8 h 118"/>
                  <a:gd name="T10" fmla="*/ 11 w 79"/>
                  <a:gd name="T11" fmla="*/ 12 h 118"/>
                  <a:gd name="T12" fmla="*/ 7 w 79"/>
                  <a:gd name="T13" fmla="*/ 17 h 118"/>
                  <a:gd name="T14" fmla="*/ 3 w 79"/>
                  <a:gd name="T15" fmla="*/ 24 h 118"/>
                  <a:gd name="T16" fmla="*/ 2 w 79"/>
                  <a:gd name="T17" fmla="*/ 31 h 118"/>
                  <a:gd name="T18" fmla="*/ 0 w 79"/>
                  <a:gd name="T19" fmla="*/ 39 h 118"/>
                  <a:gd name="T20" fmla="*/ 0 w 79"/>
                  <a:gd name="T21" fmla="*/ 39 h 118"/>
                  <a:gd name="T22" fmla="*/ 0 w 79"/>
                  <a:gd name="T23" fmla="*/ 41 h 118"/>
                  <a:gd name="T24" fmla="*/ 8 w 79"/>
                  <a:gd name="T25" fmla="*/ 110 h 118"/>
                  <a:gd name="T26" fmla="*/ 8 w 79"/>
                  <a:gd name="T27" fmla="*/ 110 h 118"/>
                  <a:gd name="T28" fmla="*/ 10 w 79"/>
                  <a:gd name="T29" fmla="*/ 113 h 118"/>
                  <a:gd name="T30" fmla="*/ 11 w 79"/>
                  <a:gd name="T31" fmla="*/ 116 h 118"/>
                  <a:gd name="T32" fmla="*/ 15 w 79"/>
                  <a:gd name="T33" fmla="*/ 118 h 118"/>
                  <a:gd name="T34" fmla="*/ 18 w 79"/>
                  <a:gd name="T35" fmla="*/ 118 h 118"/>
                  <a:gd name="T36" fmla="*/ 61 w 79"/>
                  <a:gd name="T37" fmla="*/ 118 h 118"/>
                  <a:gd name="T38" fmla="*/ 61 w 79"/>
                  <a:gd name="T39" fmla="*/ 118 h 118"/>
                  <a:gd name="T40" fmla="*/ 64 w 79"/>
                  <a:gd name="T41" fmla="*/ 118 h 118"/>
                  <a:gd name="T42" fmla="*/ 67 w 79"/>
                  <a:gd name="T43" fmla="*/ 116 h 118"/>
                  <a:gd name="T44" fmla="*/ 69 w 79"/>
                  <a:gd name="T45" fmla="*/ 113 h 118"/>
                  <a:gd name="T46" fmla="*/ 71 w 79"/>
                  <a:gd name="T47" fmla="*/ 110 h 118"/>
                  <a:gd name="T48" fmla="*/ 79 w 79"/>
                  <a:gd name="T49" fmla="*/ 41 h 118"/>
                  <a:gd name="T50" fmla="*/ 79 w 79"/>
                  <a:gd name="T51" fmla="*/ 41 h 118"/>
                  <a:gd name="T52" fmla="*/ 79 w 79"/>
                  <a:gd name="T53" fmla="*/ 39 h 118"/>
                  <a:gd name="T54" fmla="*/ 79 w 79"/>
                  <a:gd name="T55" fmla="*/ 39 h 118"/>
                  <a:gd name="T56" fmla="*/ 79 w 79"/>
                  <a:gd name="T57" fmla="*/ 31 h 118"/>
                  <a:gd name="T58" fmla="*/ 75 w 79"/>
                  <a:gd name="T59" fmla="*/ 24 h 118"/>
                  <a:gd name="T60" fmla="*/ 72 w 79"/>
                  <a:gd name="T61" fmla="*/ 17 h 118"/>
                  <a:gd name="T62" fmla="*/ 67 w 79"/>
                  <a:gd name="T63" fmla="*/ 12 h 118"/>
                  <a:gd name="T64" fmla="*/ 61 w 79"/>
                  <a:gd name="T65" fmla="*/ 8 h 118"/>
                  <a:gd name="T66" fmla="*/ 55 w 79"/>
                  <a:gd name="T67" fmla="*/ 3 h 118"/>
                  <a:gd name="T68" fmla="*/ 48 w 79"/>
                  <a:gd name="T69" fmla="*/ 1 h 118"/>
                  <a:gd name="T70" fmla="*/ 40 w 79"/>
                  <a:gd name="T71" fmla="*/ 0 h 118"/>
                  <a:gd name="T72" fmla="*/ 40 w 79"/>
                  <a:gd name="T73" fmla="*/ 0 h 118"/>
                  <a:gd name="T74" fmla="*/ 53 w 79"/>
                  <a:gd name="T75" fmla="*/ 99 h 118"/>
                  <a:gd name="T76" fmla="*/ 26 w 79"/>
                  <a:gd name="T77" fmla="*/ 99 h 118"/>
                  <a:gd name="T78" fmla="*/ 19 w 79"/>
                  <a:gd name="T79" fmla="*/ 39 h 118"/>
                  <a:gd name="T80" fmla="*/ 19 w 79"/>
                  <a:gd name="T81" fmla="*/ 39 h 118"/>
                  <a:gd name="T82" fmla="*/ 21 w 79"/>
                  <a:gd name="T83" fmla="*/ 31 h 118"/>
                  <a:gd name="T84" fmla="*/ 26 w 79"/>
                  <a:gd name="T85" fmla="*/ 25 h 118"/>
                  <a:gd name="T86" fmla="*/ 32 w 79"/>
                  <a:gd name="T87" fmla="*/ 20 h 118"/>
                  <a:gd name="T88" fmla="*/ 40 w 79"/>
                  <a:gd name="T89" fmla="*/ 19 h 118"/>
                  <a:gd name="T90" fmla="*/ 40 w 79"/>
                  <a:gd name="T91" fmla="*/ 19 h 118"/>
                  <a:gd name="T92" fmla="*/ 48 w 79"/>
                  <a:gd name="T93" fmla="*/ 20 h 118"/>
                  <a:gd name="T94" fmla="*/ 55 w 79"/>
                  <a:gd name="T95" fmla="*/ 25 h 118"/>
                  <a:gd name="T96" fmla="*/ 58 w 79"/>
                  <a:gd name="T97" fmla="*/ 31 h 118"/>
                  <a:gd name="T98" fmla="*/ 59 w 79"/>
                  <a:gd name="T99" fmla="*/ 39 h 118"/>
                  <a:gd name="T100" fmla="*/ 53 w 79"/>
                  <a:gd name="T101" fmla="*/ 9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 h="118">
                    <a:moveTo>
                      <a:pt x="40" y="0"/>
                    </a:moveTo>
                    <a:lnTo>
                      <a:pt x="40" y="0"/>
                    </a:lnTo>
                    <a:lnTo>
                      <a:pt x="32" y="1"/>
                    </a:lnTo>
                    <a:lnTo>
                      <a:pt x="24" y="3"/>
                    </a:lnTo>
                    <a:lnTo>
                      <a:pt x="18" y="8"/>
                    </a:lnTo>
                    <a:lnTo>
                      <a:pt x="11" y="12"/>
                    </a:lnTo>
                    <a:lnTo>
                      <a:pt x="7" y="17"/>
                    </a:lnTo>
                    <a:lnTo>
                      <a:pt x="3" y="24"/>
                    </a:lnTo>
                    <a:lnTo>
                      <a:pt x="2" y="31"/>
                    </a:lnTo>
                    <a:lnTo>
                      <a:pt x="0" y="39"/>
                    </a:lnTo>
                    <a:lnTo>
                      <a:pt x="0" y="39"/>
                    </a:lnTo>
                    <a:lnTo>
                      <a:pt x="0" y="41"/>
                    </a:lnTo>
                    <a:lnTo>
                      <a:pt x="8" y="110"/>
                    </a:lnTo>
                    <a:lnTo>
                      <a:pt x="8" y="110"/>
                    </a:lnTo>
                    <a:lnTo>
                      <a:pt x="10" y="113"/>
                    </a:lnTo>
                    <a:lnTo>
                      <a:pt x="11" y="116"/>
                    </a:lnTo>
                    <a:lnTo>
                      <a:pt x="15" y="118"/>
                    </a:lnTo>
                    <a:lnTo>
                      <a:pt x="18" y="118"/>
                    </a:lnTo>
                    <a:lnTo>
                      <a:pt x="61" y="118"/>
                    </a:lnTo>
                    <a:lnTo>
                      <a:pt x="61" y="118"/>
                    </a:lnTo>
                    <a:lnTo>
                      <a:pt x="64" y="118"/>
                    </a:lnTo>
                    <a:lnTo>
                      <a:pt x="67" y="116"/>
                    </a:lnTo>
                    <a:lnTo>
                      <a:pt x="69" y="113"/>
                    </a:lnTo>
                    <a:lnTo>
                      <a:pt x="71" y="110"/>
                    </a:lnTo>
                    <a:lnTo>
                      <a:pt x="79" y="41"/>
                    </a:lnTo>
                    <a:lnTo>
                      <a:pt x="79" y="41"/>
                    </a:lnTo>
                    <a:lnTo>
                      <a:pt x="79" y="39"/>
                    </a:lnTo>
                    <a:lnTo>
                      <a:pt x="79" y="39"/>
                    </a:lnTo>
                    <a:lnTo>
                      <a:pt x="79" y="31"/>
                    </a:lnTo>
                    <a:lnTo>
                      <a:pt x="75" y="24"/>
                    </a:lnTo>
                    <a:lnTo>
                      <a:pt x="72" y="17"/>
                    </a:lnTo>
                    <a:lnTo>
                      <a:pt x="67" y="12"/>
                    </a:lnTo>
                    <a:lnTo>
                      <a:pt x="61" y="8"/>
                    </a:lnTo>
                    <a:lnTo>
                      <a:pt x="55" y="3"/>
                    </a:lnTo>
                    <a:lnTo>
                      <a:pt x="48" y="1"/>
                    </a:lnTo>
                    <a:lnTo>
                      <a:pt x="40" y="0"/>
                    </a:lnTo>
                    <a:lnTo>
                      <a:pt x="40" y="0"/>
                    </a:lnTo>
                    <a:close/>
                    <a:moveTo>
                      <a:pt x="53" y="99"/>
                    </a:moveTo>
                    <a:lnTo>
                      <a:pt x="26" y="99"/>
                    </a:lnTo>
                    <a:lnTo>
                      <a:pt x="19" y="39"/>
                    </a:lnTo>
                    <a:lnTo>
                      <a:pt x="19" y="39"/>
                    </a:lnTo>
                    <a:lnTo>
                      <a:pt x="21" y="31"/>
                    </a:lnTo>
                    <a:lnTo>
                      <a:pt x="26" y="25"/>
                    </a:lnTo>
                    <a:lnTo>
                      <a:pt x="32" y="20"/>
                    </a:lnTo>
                    <a:lnTo>
                      <a:pt x="40" y="19"/>
                    </a:lnTo>
                    <a:lnTo>
                      <a:pt x="40" y="19"/>
                    </a:lnTo>
                    <a:lnTo>
                      <a:pt x="48" y="20"/>
                    </a:lnTo>
                    <a:lnTo>
                      <a:pt x="55" y="25"/>
                    </a:lnTo>
                    <a:lnTo>
                      <a:pt x="58" y="31"/>
                    </a:lnTo>
                    <a:lnTo>
                      <a:pt x="59" y="39"/>
                    </a:lnTo>
                    <a:lnTo>
                      <a:pt x="53"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311" name="Group 310"/>
            <p:cNvGrpSpPr/>
            <p:nvPr/>
          </p:nvGrpSpPr>
          <p:grpSpPr>
            <a:xfrm>
              <a:off x="11794647" y="4287792"/>
              <a:ext cx="152837" cy="164402"/>
              <a:chOff x="4002088" y="1754188"/>
              <a:chExt cx="277813" cy="368300"/>
            </a:xfrm>
            <a:solidFill>
              <a:schemeClr val="bg1"/>
            </a:solidFill>
          </p:grpSpPr>
          <p:sp>
            <p:nvSpPr>
              <p:cNvPr id="378" name="Freeform 29"/>
              <p:cNvSpPr>
                <a:spLocks noEditPoints="1"/>
              </p:cNvSpPr>
              <p:nvPr/>
            </p:nvSpPr>
            <p:spPr bwMode="auto">
              <a:xfrm>
                <a:off x="4002088" y="1754188"/>
                <a:ext cx="277813" cy="368300"/>
              </a:xfrm>
              <a:custGeom>
                <a:avLst/>
                <a:gdLst>
                  <a:gd name="T0" fmla="*/ 268 w 349"/>
                  <a:gd name="T1" fmla="*/ 94 h 465"/>
                  <a:gd name="T2" fmla="*/ 266 w 349"/>
                  <a:gd name="T3" fmla="*/ 75 h 465"/>
                  <a:gd name="T4" fmla="*/ 241 w 349"/>
                  <a:gd name="T5" fmla="*/ 27 h 465"/>
                  <a:gd name="T6" fmla="*/ 193 w 349"/>
                  <a:gd name="T7" fmla="*/ 3 h 465"/>
                  <a:gd name="T8" fmla="*/ 175 w 349"/>
                  <a:gd name="T9" fmla="*/ 0 h 465"/>
                  <a:gd name="T10" fmla="*/ 138 w 349"/>
                  <a:gd name="T11" fmla="*/ 8 h 465"/>
                  <a:gd name="T12" fmla="*/ 97 w 349"/>
                  <a:gd name="T13" fmla="*/ 42 h 465"/>
                  <a:gd name="T14" fmla="*/ 83 w 349"/>
                  <a:gd name="T15" fmla="*/ 85 h 465"/>
                  <a:gd name="T16" fmla="*/ 51 w 349"/>
                  <a:gd name="T17" fmla="*/ 173 h 465"/>
                  <a:gd name="T18" fmla="*/ 30 w 349"/>
                  <a:gd name="T19" fmla="*/ 176 h 465"/>
                  <a:gd name="T20" fmla="*/ 7 w 349"/>
                  <a:gd name="T21" fmla="*/ 195 h 465"/>
                  <a:gd name="T22" fmla="*/ 0 w 349"/>
                  <a:gd name="T23" fmla="*/ 224 h 465"/>
                  <a:gd name="T24" fmla="*/ 19 w 349"/>
                  <a:gd name="T25" fmla="*/ 425 h 465"/>
                  <a:gd name="T26" fmla="*/ 33 w 349"/>
                  <a:gd name="T27" fmla="*/ 450 h 465"/>
                  <a:gd name="T28" fmla="*/ 59 w 349"/>
                  <a:gd name="T29" fmla="*/ 463 h 465"/>
                  <a:gd name="T30" fmla="*/ 281 w 349"/>
                  <a:gd name="T31" fmla="*/ 465 h 465"/>
                  <a:gd name="T32" fmla="*/ 309 w 349"/>
                  <a:gd name="T33" fmla="*/ 457 h 465"/>
                  <a:gd name="T34" fmla="*/ 327 w 349"/>
                  <a:gd name="T35" fmla="*/ 434 h 465"/>
                  <a:gd name="T36" fmla="*/ 349 w 349"/>
                  <a:gd name="T37" fmla="*/ 224 h 465"/>
                  <a:gd name="T38" fmla="*/ 346 w 349"/>
                  <a:gd name="T39" fmla="*/ 203 h 465"/>
                  <a:gd name="T40" fmla="*/ 327 w 349"/>
                  <a:gd name="T41" fmla="*/ 181 h 465"/>
                  <a:gd name="T42" fmla="*/ 300 w 349"/>
                  <a:gd name="T43" fmla="*/ 173 h 465"/>
                  <a:gd name="T44" fmla="*/ 100 w 349"/>
                  <a:gd name="T45" fmla="*/ 94 h 465"/>
                  <a:gd name="T46" fmla="*/ 113 w 349"/>
                  <a:gd name="T47" fmla="*/ 53 h 465"/>
                  <a:gd name="T48" fmla="*/ 146 w 349"/>
                  <a:gd name="T49" fmla="*/ 26 h 465"/>
                  <a:gd name="T50" fmla="*/ 175 w 349"/>
                  <a:gd name="T51" fmla="*/ 19 h 465"/>
                  <a:gd name="T52" fmla="*/ 217 w 349"/>
                  <a:gd name="T53" fmla="*/ 32 h 465"/>
                  <a:gd name="T54" fmla="*/ 242 w 349"/>
                  <a:gd name="T55" fmla="*/ 66 h 465"/>
                  <a:gd name="T56" fmla="*/ 249 w 349"/>
                  <a:gd name="T57" fmla="*/ 173 h 465"/>
                  <a:gd name="T58" fmla="*/ 313 w 349"/>
                  <a:gd name="T59" fmla="*/ 414 h 465"/>
                  <a:gd name="T60" fmla="*/ 309 w 349"/>
                  <a:gd name="T61" fmla="*/ 426 h 465"/>
                  <a:gd name="T62" fmla="*/ 298 w 349"/>
                  <a:gd name="T63" fmla="*/ 441 h 465"/>
                  <a:gd name="T64" fmla="*/ 281 w 349"/>
                  <a:gd name="T65" fmla="*/ 446 h 465"/>
                  <a:gd name="T66" fmla="*/ 62 w 349"/>
                  <a:gd name="T67" fmla="*/ 446 h 465"/>
                  <a:gd name="T68" fmla="*/ 46 w 349"/>
                  <a:gd name="T69" fmla="*/ 436 h 465"/>
                  <a:gd name="T70" fmla="*/ 38 w 349"/>
                  <a:gd name="T71" fmla="*/ 420 h 465"/>
                  <a:gd name="T72" fmla="*/ 19 w 349"/>
                  <a:gd name="T73" fmla="*/ 224 h 465"/>
                  <a:gd name="T74" fmla="*/ 23 w 349"/>
                  <a:gd name="T75" fmla="*/ 204 h 465"/>
                  <a:gd name="T76" fmla="*/ 38 w 349"/>
                  <a:gd name="T77" fmla="*/ 193 h 465"/>
                  <a:gd name="T78" fmla="*/ 300 w 349"/>
                  <a:gd name="T79" fmla="*/ 192 h 465"/>
                  <a:gd name="T80" fmla="*/ 311 w 349"/>
                  <a:gd name="T81" fmla="*/ 193 h 465"/>
                  <a:gd name="T82" fmla="*/ 325 w 349"/>
                  <a:gd name="T83" fmla="*/ 204 h 465"/>
                  <a:gd name="T84" fmla="*/ 332 w 349"/>
                  <a:gd name="T85" fmla="*/ 22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9" h="465">
                    <a:moveTo>
                      <a:pt x="300" y="173"/>
                    </a:moveTo>
                    <a:lnTo>
                      <a:pt x="268" y="173"/>
                    </a:lnTo>
                    <a:lnTo>
                      <a:pt x="268" y="94"/>
                    </a:lnTo>
                    <a:lnTo>
                      <a:pt x="268" y="94"/>
                    </a:lnTo>
                    <a:lnTo>
                      <a:pt x="268" y="85"/>
                    </a:lnTo>
                    <a:lnTo>
                      <a:pt x="266" y="75"/>
                    </a:lnTo>
                    <a:lnTo>
                      <a:pt x="260" y="58"/>
                    </a:lnTo>
                    <a:lnTo>
                      <a:pt x="252" y="42"/>
                    </a:lnTo>
                    <a:lnTo>
                      <a:pt x="241" y="27"/>
                    </a:lnTo>
                    <a:lnTo>
                      <a:pt x="226" y="16"/>
                    </a:lnTo>
                    <a:lnTo>
                      <a:pt x="210" y="8"/>
                    </a:lnTo>
                    <a:lnTo>
                      <a:pt x="193" y="3"/>
                    </a:lnTo>
                    <a:lnTo>
                      <a:pt x="185" y="2"/>
                    </a:lnTo>
                    <a:lnTo>
                      <a:pt x="175" y="0"/>
                    </a:lnTo>
                    <a:lnTo>
                      <a:pt x="175" y="0"/>
                    </a:lnTo>
                    <a:lnTo>
                      <a:pt x="166" y="2"/>
                    </a:lnTo>
                    <a:lnTo>
                      <a:pt x="156" y="3"/>
                    </a:lnTo>
                    <a:lnTo>
                      <a:pt x="138" y="8"/>
                    </a:lnTo>
                    <a:lnTo>
                      <a:pt x="122" y="16"/>
                    </a:lnTo>
                    <a:lnTo>
                      <a:pt x="110" y="27"/>
                    </a:lnTo>
                    <a:lnTo>
                      <a:pt x="97" y="42"/>
                    </a:lnTo>
                    <a:lnTo>
                      <a:pt x="89" y="58"/>
                    </a:lnTo>
                    <a:lnTo>
                      <a:pt x="84" y="75"/>
                    </a:lnTo>
                    <a:lnTo>
                      <a:pt x="83" y="85"/>
                    </a:lnTo>
                    <a:lnTo>
                      <a:pt x="81" y="94"/>
                    </a:lnTo>
                    <a:lnTo>
                      <a:pt x="81" y="173"/>
                    </a:lnTo>
                    <a:lnTo>
                      <a:pt x="51" y="173"/>
                    </a:lnTo>
                    <a:lnTo>
                      <a:pt x="51" y="173"/>
                    </a:lnTo>
                    <a:lnTo>
                      <a:pt x="39" y="173"/>
                    </a:lnTo>
                    <a:lnTo>
                      <a:pt x="30" y="176"/>
                    </a:lnTo>
                    <a:lnTo>
                      <a:pt x="22" y="181"/>
                    </a:lnTo>
                    <a:lnTo>
                      <a:pt x="14" y="187"/>
                    </a:lnTo>
                    <a:lnTo>
                      <a:pt x="7" y="195"/>
                    </a:lnTo>
                    <a:lnTo>
                      <a:pt x="4" y="203"/>
                    </a:lnTo>
                    <a:lnTo>
                      <a:pt x="1" y="214"/>
                    </a:lnTo>
                    <a:lnTo>
                      <a:pt x="0" y="224"/>
                    </a:lnTo>
                    <a:lnTo>
                      <a:pt x="17" y="414"/>
                    </a:lnTo>
                    <a:lnTo>
                      <a:pt x="17" y="414"/>
                    </a:lnTo>
                    <a:lnTo>
                      <a:pt x="19" y="425"/>
                    </a:lnTo>
                    <a:lnTo>
                      <a:pt x="22" y="434"/>
                    </a:lnTo>
                    <a:lnTo>
                      <a:pt x="27" y="442"/>
                    </a:lnTo>
                    <a:lnTo>
                      <a:pt x="33" y="450"/>
                    </a:lnTo>
                    <a:lnTo>
                      <a:pt x="41" y="457"/>
                    </a:lnTo>
                    <a:lnTo>
                      <a:pt x="49" y="460"/>
                    </a:lnTo>
                    <a:lnTo>
                      <a:pt x="59" y="463"/>
                    </a:lnTo>
                    <a:lnTo>
                      <a:pt x="68" y="465"/>
                    </a:lnTo>
                    <a:lnTo>
                      <a:pt x="281" y="465"/>
                    </a:lnTo>
                    <a:lnTo>
                      <a:pt x="281" y="465"/>
                    </a:lnTo>
                    <a:lnTo>
                      <a:pt x="290" y="463"/>
                    </a:lnTo>
                    <a:lnTo>
                      <a:pt x="300" y="460"/>
                    </a:lnTo>
                    <a:lnTo>
                      <a:pt x="309" y="457"/>
                    </a:lnTo>
                    <a:lnTo>
                      <a:pt x="317" y="450"/>
                    </a:lnTo>
                    <a:lnTo>
                      <a:pt x="322" y="442"/>
                    </a:lnTo>
                    <a:lnTo>
                      <a:pt x="327" y="434"/>
                    </a:lnTo>
                    <a:lnTo>
                      <a:pt x="330" y="425"/>
                    </a:lnTo>
                    <a:lnTo>
                      <a:pt x="332" y="415"/>
                    </a:lnTo>
                    <a:lnTo>
                      <a:pt x="349" y="224"/>
                    </a:lnTo>
                    <a:lnTo>
                      <a:pt x="349" y="224"/>
                    </a:lnTo>
                    <a:lnTo>
                      <a:pt x="349" y="212"/>
                    </a:lnTo>
                    <a:lnTo>
                      <a:pt x="346" y="203"/>
                    </a:lnTo>
                    <a:lnTo>
                      <a:pt x="341" y="195"/>
                    </a:lnTo>
                    <a:lnTo>
                      <a:pt x="335" y="187"/>
                    </a:lnTo>
                    <a:lnTo>
                      <a:pt x="327" y="181"/>
                    </a:lnTo>
                    <a:lnTo>
                      <a:pt x="319" y="176"/>
                    </a:lnTo>
                    <a:lnTo>
                      <a:pt x="309" y="173"/>
                    </a:lnTo>
                    <a:lnTo>
                      <a:pt x="300" y="173"/>
                    </a:lnTo>
                    <a:lnTo>
                      <a:pt x="300" y="173"/>
                    </a:lnTo>
                    <a:close/>
                    <a:moveTo>
                      <a:pt x="100" y="94"/>
                    </a:moveTo>
                    <a:lnTo>
                      <a:pt x="100" y="94"/>
                    </a:lnTo>
                    <a:lnTo>
                      <a:pt x="102" y="78"/>
                    </a:lnTo>
                    <a:lnTo>
                      <a:pt x="107" y="66"/>
                    </a:lnTo>
                    <a:lnTo>
                      <a:pt x="113" y="53"/>
                    </a:lnTo>
                    <a:lnTo>
                      <a:pt x="122" y="42"/>
                    </a:lnTo>
                    <a:lnTo>
                      <a:pt x="134" y="32"/>
                    </a:lnTo>
                    <a:lnTo>
                      <a:pt x="146" y="26"/>
                    </a:lnTo>
                    <a:lnTo>
                      <a:pt x="159" y="21"/>
                    </a:lnTo>
                    <a:lnTo>
                      <a:pt x="175" y="19"/>
                    </a:lnTo>
                    <a:lnTo>
                      <a:pt x="175" y="19"/>
                    </a:lnTo>
                    <a:lnTo>
                      <a:pt x="190" y="21"/>
                    </a:lnTo>
                    <a:lnTo>
                      <a:pt x="204" y="26"/>
                    </a:lnTo>
                    <a:lnTo>
                      <a:pt x="217" y="32"/>
                    </a:lnTo>
                    <a:lnTo>
                      <a:pt x="226" y="42"/>
                    </a:lnTo>
                    <a:lnTo>
                      <a:pt x="236" y="53"/>
                    </a:lnTo>
                    <a:lnTo>
                      <a:pt x="242" y="66"/>
                    </a:lnTo>
                    <a:lnTo>
                      <a:pt x="247" y="78"/>
                    </a:lnTo>
                    <a:lnTo>
                      <a:pt x="249" y="94"/>
                    </a:lnTo>
                    <a:lnTo>
                      <a:pt x="249" y="173"/>
                    </a:lnTo>
                    <a:lnTo>
                      <a:pt x="100" y="173"/>
                    </a:lnTo>
                    <a:lnTo>
                      <a:pt x="100" y="94"/>
                    </a:lnTo>
                    <a:close/>
                    <a:moveTo>
                      <a:pt x="313" y="414"/>
                    </a:moveTo>
                    <a:lnTo>
                      <a:pt x="313" y="414"/>
                    </a:lnTo>
                    <a:lnTo>
                      <a:pt x="313" y="420"/>
                    </a:lnTo>
                    <a:lnTo>
                      <a:pt x="309" y="426"/>
                    </a:lnTo>
                    <a:lnTo>
                      <a:pt x="308" y="431"/>
                    </a:lnTo>
                    <a:lnTo>
                      <a:pt x="303" y="436"/>
                    </a:lnTo>
                    <a:lnTo>
                      <a:pt x="298" y="441"/>
                    </a:lnTo>
                    <a:lnTo>
                      <a:pt x="293" y="444"/>
                    </a:lnTo>
                    <a:lnTo>
                      <a:pt x="287" y="446"/>
                    </a:lnTo>
                    <a:lnTo>
                      <a:pt x="281" y="446"/>
                    </a:lnTo>
                    <a:lnTo>
                      <a:pt x="68" y="446"/>
                    </a:lnTo>
                    <a:lnTo>
                      <a:pt x="68" y="446"/>
                    </a:lnTo>
                    <a:lnTo>
                      <a:pt x="62" y="446"/>
                    </a:lnTo>
                    <a:lnTo>
                      <a:pt x="57" y="444"/>
                    </a:lnTo>
                    <a:lnTo>
                      <a:pt x="51" y="441"/>
                    </a:lnTo>
                    <a:lnTo>
                      <a:pt x="46" y="436"/>
                    </a:lnTo>
                    <a:lnTo>
                      <a:pt x="43" y="431"/>
                    </a:lnTo>
                    <a:lnTo>
                      <a:pt x="39" y="426"/>
                    </a:lnTo>
                    <a:lnTo>
                      <a:pt x="38" y="420"/>
                    </a:lnTo>
                    <a:lnTo>
                      <a:pt x="36" y="414"/>
                    </a:lnTo>
                    <a:lnTo>
                      <a:pt x="19" y="224"/>
                    </a:lnTo>
                    <a:lnTo>
                      <a:pt x="19" y="224"/>
                    </a:lnTo>
                    <a:lnTo>
                      <a:pt x="19" y="217"/>
                    </a:lnTo>
                    <a:lnTo>
                      <a:pt x="20" y="211"/>
                    </a:lnTo>
                    <a:lnTo>
                      <a:pt x="23" y="204"/>
                    </a:lnTo>
                    <a:lnTo>
                      <a:pt x="28" y="201"/>
                    </a:lnTo>
                    <a:lnTo>
                      <a:pt x="33" y="197"/>
                    </a:lnTo>
                    <a:lnTo>
                      <a:pt x="38" y="193"/>
                    </a:lnTo>
                    <a:lnTo>
                      <a:pt x="44" y="192"/>
                    </a:lnTo>
                    <a:lnTo>
                      <a:pt x="51" y="192"/>
                    </a:lnTo>
                    <a:lnTo>
                      <a:pt x="300" y="192"/>
                    </a:lnTo>
                    <a:lnTo>
                      <a:pt x="300" y="192"/>
                    </a:lnTo>
                    <a:lnTo>
                      <a:pt x="306" y="192"/>
                    </a:lnTo>
                    <a:lnTo>
                      <a:pt x="311" y="193"/>
                    </a:lnTo>
                    <a:lnTo>
                      <a:pt x="317" y="197"/>
                    </a:lnTo>
                    <a:lnTo>
                      <a:pt x="322" y="200"/>
                    </a:lnTo>
                    <a:lnTo>
                      <a:pt x="325" y="204"/>
                    </a:lnTo>
                    <a:lnTo>
                      <a:pt x="329" y="211"/>
                    </a:lnTo>
                    <a:lnTo>
                      <a:pt x="330" y="216"/>
                    </a:lnTo>
                    <a:lnTo>
                      <a:pt x="332" y="222"/>
                    </a:lnTo>
                    <a:lnTo>
                      <a:pt x="313"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79" name="Freeform 30"/>
              <p:cNvSpPr>
                <a:spLocks noEditPoints="1"/>
              </p:cNvSpPr>
              <p:nvPr/>
            </p:nvSpPr>
            <p:spPr bwMode="auto">
              <a:xfrm>
                <a:off x="4110038" y="1974850"/>
                <a:ext cx="61913" cy="93663"/>
              </a:xfrm>
              <a:custGeom>
                <a:avLst/>
                <a:gdLst>
                  <a:gd name="T0" fmla="*/ 40 w 79"/>
                  <a:gd name="T1" fmla="*/ 0 h 118"/>
                  <a:gd name="T2" fmla="*/ 40 w 79"/>
                  <a:gd name="T3" fmla="*/ 0 h 118"/>
                  <a:gd name="T4" fmla="*/ 32 w 79"/>
                  <a:gd name="T5" fmla="*/ 1 h 118"/>
                  <a:gd name="T6" fmla="*/ 24 w 79"/>
                  <a:gd name="T7" fmla="*/ 3 h 118"/>
                  <a:gd name="T8" fmla="*/ 18 w 79"/>
                  <a:gd name="T9" fmla="*/ 8 h 118"/>
                  <a:gd name="T10" fmla="*/ 11 w 79"/>
                  <a:gd name="T11" fmla="*/ 12 h 118"/>
                  <a:gd name="T12" fmla="*/ 7 w 79"/>
                  <a:gd name="T13" fmla="*/ 17 h 118"/>
                  <a:gd name="T14" fmla="*/ 3 w 79"/>
                  <a:gd name="T15" fmla="*/ 24 h 118"/>
                  <a:gd name="T16" fmla="*/ 2 w 79"/>
                  <a:gd name="T17" fmla="*/ 31 h 118"/>
                  <a:gd name="T18" fmla="*/ 0 w 79"/>
                  <a:gd name="T19" fmla="*/ 39 h 118"/>
                  <a:gd name="T20" fmla="*/ 0 w 79"/>
                  <a:gd name="T21" fmla="*/ 39 h 118"/>
                  <a:gd name="T22" fmla="*/ 0 w 79"/>
                  <a:gd name="T23" fmla="*/ 41 h 118"/>
                  <a:gd name="T24" fmla="*/ 8 w 79"/>
                  <a:gd name="T25" fmla="*/ 110 h 118"/>
                  <a:gd name="T26" fmla="*/ 8 w 79"/>
                  <a:gd name="T27" fmla="*/ 110 h 118"/>
                  <a:gd name="T28" fmla="*/ 10 w 79"/>
                  <a:gd name="T29" fmla="*/ 113 h 118"/>
                  <a:gd name="T30" fmla="*/ 11 w 79"/>
                  <a:gd name="T31" fmla="*/ 116 h 118"/>
                  <a:gd name="T32" fmla="*/ 15 w 79"/>
                  <a:gd name="T33" fmla="*/ 118 h 118"/>
                  <a:gd name="T34" fmla="*/ 18 w 79"/>
                  <a:gd name="T35" fmla="*/ 118 h 118"/>
                  <a:gd name="T36" fmla="*/ 61 w 79"/>
                  <a:gd name="T37" fmla="*/ 118 h 118"/>
                  <a:gd name="T38" fmla="*/ 61 w 79"/>
                  <a:gd name="T39" fmla="*/ 118 h 118"/>
                  <a:gd name="T40" fmla="*/ 64 w 79"/>
                  <a:gd name="T41" fmla="*/ 118 h 118"/>
                  <a:gd name="T42" fmla="*/ 67 w 79"/>
                  <a:gd name="T43" fmla="*/ 116 h 118"/>
                  <a:gd name="T44" fmla="*/ 69 w 79"/>
                  <a:gd name="T45" fmla="*/ 113 h 118"/>
                  <a:gd name="T46" fmla="*/ 71 w 79"/>
                  <a:gd name="T47" fmla="*/ 110 h 118"/>
                  <a:gd name="T48" fmla="*/ 79 w 79"/>
                  <a:gd name="T49" fmla="*/ 41 h 118"/>
                  <a:gd name="T50" fmla="*/ 79 w 79"/>
                  <a:gd name="T51" fmla="*/ 41 h 118"/>
                  <a:gd name="T52" fmla="*/ 79 w 79"/>
                  <a:gd name="T53" fmla="*/ 39 h 118"/>
                  <a:gd name="T54" fmla="*/ 79 w 79"/>
                  <a:gd name="T55" fmla="*/ 39 h 118"/>
                  <a:gd name="T56" fmla="*/ 79 w 79"/>
                  <a:gd name="T57" fmla="*/ 31 h 118"/>
                  <a:gd name="T58" fmla="*/ 75 w 79"/>
                  <a:gd name="T59" fmla="*/ 24 h 118"/>
                  <a:gd name="T60" fmla="*/ 72 w 79"/>
                  <a:gd name="T61" fmla="*/ 17 h 118"/>
                  <a:gd name="T62" fmla="*/ 67 w 79"/>
                  <a:gd name="T63" fmla="*/ 12 h 118"/>
                  <a:gd name="T64" fmla="*/ 61 w 79"/>
                  <a:gd name="T65" fmla="*/ 8 h 118"/>
                  <a:gd name="T66" fmla="*/ 55 w 79"/>
                  <a:gd name="T67" fmla="*/ 3 h 118"/>
                  <a:gd name="T68" fmla="*/ 48 w 79"/>
                  <a:gd name="T69" fmla="*/ 1 h 118"/>
                  <a:gd name="T70" fmla="*/ 40 w 79"/>
                  <a:gd name="T71" fmla="*/ 0 h 118"/>
                  <a:gd name="T72" fmla="*/ 40 w 79"/>
                  <a:gd name="T73" fmla="*/ 0 h 118"/>
                  <a:gd name="T74" fmla="*/ 53 w 79"/>
                  <a:gd name="T75" fmla="*/ 99 h 118"/>
                  <a:gd name="T76" fmla="*/ 26 w 79"/>
                  <a:gd name="T77" fmla="*/ 99 h 118"/>
                  <a:gd name="T78" fmla="*/ 19 w 79"/>
                  <a:gd name="T79" fmla="*/ 39 h 118"/>
                  <a:gd name="T80" fmla="*/ 19 w 79"/>
                  <a:gd name="T81" fmla="*/ 39 h 118"/>
                  <a:gd name="T82" fmla="*/ 21 w 79"/>
                  <a:gd name="T83" fmla="*/ 31 h 118"/>
                  <a:gd name="T84" fmla="*/ 26 w 79"/>
                  <a:gd name="T85" fmla="*/ 25 h 118"/>
                  <a:gd name="T86" fmla="*/ 32 w 79"/>
                  <a:gd name="T87" fmla="*/ 20 h 118"/>
                  <a:gd name="T88" fmla="*/ 40 w 79"/>
                  <a:gd name="T89" fmla="*/ 19 h 118"/>
                  <a:gd name="T90" fmla="*/ 40 w 79"/>
                  <a:gd name="T91" fmla="*/ 19 h 118"/>
                  <a:gd name="T92" fmla="*/ 48 w 79"/>
                  <a:gd name="T93" fmla="*/ 20 h 118"/>
                  <a:gd name="T94" fmla="*/ 55 w 79"/>
                  <a:gd name="T95" fmla="*/ 25 h 118"/>
                  <a:gd name="T96" fmla="*/ 58 w 79"/>
                  <a:gd name="T97" fmla="*/ 31 h 118"/>
                  <a:gd name="T98" fmla="*/ 59 w 79"/>
                  <a:gd name="T99" fmla="*/ 39 h 118"/>
                  <a:gd name="T100" fmla="*/ 53 w 79"/>
                  <a:gd name="T101" fmla="*/ 9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 h="118">
                    <a:moveTo>
                      <a:pt x="40" y="0"/>
                    </a:moveTo>
                    <a:lnTo>
                      <a:pt x="40" y="0"/>
                    </a:lnTo>
                    <a:lnTo>
                      <a:pt x="32" y="1"/>
                    </a:lnTo>
                    <a:lnTo>
                      <a:pt x="24" y="3"/>
                    </a:lnTo>
                    <a:lnTo>
                      <a:pt x="18" y="8"/>
                    </a:lnTo>
                    <a:lnTo>
                      <a:pt x="11" y="12"/>
                    </a:lnTo>
                    <a:lnTo>
                      <a:pt x="7" y="17"/>
                    </a:lnTo>
                    <a:lnTo>
                      <a:pt x="3" y="24"/>
                    </a:lnTo>
                    <a:lnTo>
                      <a:pt x="2" y="31"/>
                    </a:lnTo>
                    <a:lnTo>
                      <a:pt x="0" y="39"/>
                    </a:lnTo>
                    <a:lnTo>
                      <a:pt x="0" y="39"/>
                    </a:lnTo>
                    <a:lnTo>
                      <a:pt x="0" y="41"/>
                    </a:lnTo>
                    <a:lnTo>
                      <a:pt x="8" y="110"/>
                    </a:lnTo>
                    <a:lnTo>
                      <a:pt x="8" y="110"/>
                    </a:lnTo>
                    <a:lnTo>
                      <a:pt x="10" y="113"/>
                    </a:lnTo>
                    <a:lnTo>
                      <a:pt x="11" y="116"/>
                    </a:lnTo>
                    <a:lnTo>
                      <a:pt x="15" y="118"/>
                    </a:lnTo>
                    <a:lnTo>
                      <a:pt x="18" y="118"/>
                    </a:lnTo>
                    <a:lnTo>
                      <a:pt x="61" y="118"/>
                    </a:lnTo>
                    <a:lnTo>
                      <a:pt x="61" y="118"/>
                    </a:lnTo>
                    <a:lnTo>
                      <a:pt x="64" y="118"/>
                    </a:lnTo>
                    <a:lnTo>
                      <a:pt x="67" y="116"/>
                    </a:lnTo>
                    <a:lnTo>
                      <a:pt x="69" y="113"/>
                    </a:lnTo>
                    <a:lnTo>
                      <a:pt x="71" y="110"/>
                    </a:lnTo>
                    <a:lnTo>
                      <a:pt x="79" y="41"/>
                    </a:lnTo>
                    <a:lnTo>
                      <a:pt x="79" y="41"/>
                    </a:lnTo>
                    <a:lnTo>
                      <a:pt x="79" y="39"/>
                    </a:lnTo>
                    <a:lnTo>
                      <a:pt x="79" y="39"/>
                    </a:lnTo>
                    <a:lnTo>
                      <a:pt x="79" y="31"/>
                    </a:lnTo>
                    <a:lnTo>
                      <a:pt x="75" y="24"/>
                    </a:lnTo>
                    <a:lnTo>
                      <a:pt x="72" y="17"/>
                    </a:lnTo>
                    <a:lnTo>
                      <a:pt x="67" y="12"/>
                    </a:lnTo>
                    <a:lnTo>
                      <a:pt x="61" y="8"/>
                    </a:lnTo>
                    <a:lnTo>
                      <a:pt x="55" y="3"/>
                    </a:lnTo>
                    <a:lnTo>
                      <a:pt x="48" y="1"/>
                    </a:lnTo>
                    <a:lnTo>
                      <a:pt x="40" y="0"/>
                    </a:lnTo>
                    <a:lnTo>
                      <a:pt x="40" y="0"/>
                    </a:lnTo>
                    <a:close/>
                    <a:moveTo>
                      <a:pt x="53" y="99"/>
                    </a:moveTo>
                    <a:lnTo>
                      <a:pt x="26" y="99"/>
                    </a:lnTo>
                    <a:lnTo>
                      <a:pt x="19" y="39"/>
                    </a:lnTo>
                    <a:lnTo>
                      <a:pt x="19" y="39"/>
                    </a:lnTo>
                    <a:lnTo>
                      <a:pt x="21" y="31"/>
                    </a:lnTo>
                    <a:lnTo>
                      <a:pt x="26" y="25"/>
                    </a:lnTo>
                    <a:lnTo>
                      <a:pt x="32" y="20"/>
                    </a:lnTo>
                    <a:lnTo>
                      <a:pt x="40" y="19"/>
                    </a:lnTo>
                    <a:lnTo>
                      <a:pt x="40" y="19"/>
                    </a:lnTo>
                    <a:lnTo>
                      <a:pt x="48" y="20"/>
                    </a:lnTo>
                    <a:lnTo>
                      <a:pt x="55" y="25"/>
                    </a:lnTo>
                    <a:lnTo>
                      <a:pt x="58" y="31"/>
                    </a:lnTo>
                    <a:lnTo>
                      <a:pt x="59" y="39"/>
                    </a:lnTo>
                    <a:lnTo>
                      <a:pt x="53"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312" name="Group 311"/>
            <p:cNvGrpSpPr/>
            <p:nvPr/>
          </p:nvGrpSpPr>
          <p:grpSpPr>
            <a:xfrm>
              <a:off x="10450410" y="3894025"/>
              <a:ext cx="171418" cy="147634"/>
              <a:chOff x="1106488" y="4932363"/>
              <a:chExt cx="361950" cy="315913"/>
            </a:xfrm>
            <a:solidFill>
              <a:schemeClr val="bg1"/>
            </a:solidFill>
          </p:grpSpPr>
          <p:sp>
            <p:nvSpPr>
              <p:cNvPr id="376" name="Freeform 5"/>
              <p:cNvSpPr>
                <a:spLocks/>
              </p:cNvSpPr>
              <p:nvPr/>
            </p:nvSpPr>
            <p:spPr bwMode="auto">
              <a:xfrm>
                <a:off x="1135063" y="4932363"/>
                <a:ext cx="333375" cy="123825"/>
              </a:xfrm>
              <a:custGeom>
                <a:avLst/>
                <a:gdLst>
                  <a:gd name="T0" fmla="*/ 414 w 421"/>
                  <a:gd name="T1" fmla="*/ 45 h 155"/>
                  <a:gd name="T2" fmla="*/ 406 w 421"/>
                  <a:gd name="T3" fmla="*/ 45 h 155"/>
                  <a:gd name="T4" fmla="*/ 401 w 421"/>
                  <a:gd name="T5" fmla="*/ 50 h 155"/>
                  <a:gd name="T6" fmla="*/ 374 w 421"/>
                  <a:gd name="T7" fmla="*/ 122 h 155"/>
                  <a:gd name="T8" fmla="*/ 361 w 421"/>
                  <a:gd name="T9" fmla="*/ 95 h 155"/>
                  <a:gd name="T10" fmla="*/ 344 w 421"/>
                  <a:gd name="T11" fmla="*/ 72 h 155"/>
                  <a:gd name="T12" fmla="*/ 325 w 421"/>
                  <a:gd name="T13" fmla="*/ 52 h 155"/>
                  <a:gd name="T14" fmla="*/ 301 w 421"/>
                  <a:gd name="T15" fmla="*/ 34 h 155"/>
                  <a:gd name="T16" fmla="*/ 277 w 421"/>
                  <a:gd name="T17" fmla="*/ 20 h 155"/>
                  <a:gd name="T18" fmla="*/ 250 w 421"/>
                  <a:gd name="T19" fmla="*/ 10 h 155"/>
                  <a:gd name="T20" fmla="*/ 221 w 421"/>
                  <a:gd name="T21" fmla="*/ 4 h 155"/>
                  <a:gd name="T22" fmla="*/ 192 w 421"/>
                  <a:gd name="T23" fmla="*/ 0 h 155"/>
                  <a:gd name="T24" fmla="*/ 176 w 421"/>
                  <a:gd name="T25" fmla="*/ 2 h 155"/>
                  <a:gd name="T26" fmla="*/ 144 w 421"/>
                  <a:gd name="T27" fmla="*/ 7 h 155"/>
                  <a:gd name="T28" fmla="*/ 114 w 421"/>
                  <a:gd name="T29" fmla="*/ 16 h 155"/>
                  <a:gd name="T30" fmla="*/ 87 w 421"/>
                  <a:gd name="T31" fmla="*/ 32 h 155"/>
                  <a:gd name="T32" fmla="*/ 61 w 421"/>
                  <a:gd name="T33" fmla="*/ 50 h 155"/>
                  <a:gd name="T34" fmla="*/ 39 w 421"/>
                  <a:gd name="T35" fmla="*/ 74 h 155"/>
                  <a:gd name="T36" fmla="*/ 21 w 421"/>
                  <a:gd name="T37" fmla="*/ 99 h 155"/>
                  <a:gd name="T38" fmla="*/ 7 w 421"/>
                  <a:gd name="T39" fmla="*/ 128 h 155"/>
                  <a:gd name="T40" fmla="*/ 2 w 421"/>
                  <a:gd name="T41" fmla="*/ 144 h 155"/>
                  <a:gd name="T42" fmla="*/ 2 w 421"/>
                  <a:gd name="T43" fmla="*/ 151 h 155"/>
                  <a:gd name="T44" fmla="*/ 8 w 421"/>
                  <a:gd name="T45" fmla="*/ 155 h 155"/>
                  <a:gd name="T46" fmla="*/ 12 w 421"/>
                  <a:gd name="T47" fmla="*/ 155 h 155"/>
                  <a:gd name="T48" fmla="*/ 18 w 421"/>
                  <a:gd name="T49" fmla="*/ 152 h 155"/>
                  <a:gd name="T50" fmla="*/ 20 w 421"/>
                  <a:gd name="T51" fmla="*/ 149 h 155"/>
                  <a:gd name="T52" fmla="*/ 31 w 421"/>
                  <a:gd name="T53" fmla="*/ 122 h 155"/>
                  <a:gd name="T54" fmla="*/ 45 w 421"/>
                  <a:gd name="T55" fmla="*/ 96 h 155"/>
                  <a:gd name="T56" fmla="*/ 63 w 421"/>
                  <a:gd name="T57" fmla="*/ 76 h 155"/>
                  <a:gd name="T58" fmla="*/ 85 w 421"/>
                  <a:gd name="T59" fmla="*/ 56 h 155"/>
                  <a:gd name="T60" fmla="*/ 109 w 421"/>
                  <a:gd name="T61" fmla="*/ 40 h 155"/>
                  <a:gd name="T62" fmla="*/ 135 w 421"/>
                  <a:gd name="T63" fmla="*/ 29 h 155"/>
                  <a:gd name="T64" fmla="*/ 163 w 421"/>
                  <a:gd name="T65" fmla="*/ 23 h 155"/>
                  <a:gd name="T66" fmla="*/ 192 w 421"/>
                  <a:gd name="T67" fmla="*/ 20 h 155"/>
                  <a:gd name="T68" fmla="*/ 205 w 421"/>
                  <a:gd name="T69" fmla="*/ 20 h 155"/>
                  <a:gd name="T70" fmla="*/ 232 w 421"/>
                  <a:gd name="T71" fmla="*/ 24 h 155"/>
                  <a:gd name="T72" fmla="*/ 269 w 421"/>
                  <a:gd name="T73" fmla="*/ 37 h 155"/>
                  <a:gd name="T74" fmla="*/ 312 w 421"/>
                  <a:gd name="T75" fmla="*/ 66 h 155"/>
                  <a:gd name="T76" fmla="*/ 337 w 421"/>
                  <a:gd name="T77" fmla="*/ 95 h 155"/>
                  <a:gd name="T78" fmla="*/ 352 w 421"/>
                  <a:gd name="T79" fmla="*/ 117 h 155"/>
                  <a:gd name="T80" fmla="*/ 285 w 421"/>
                  <a:gd name="T81" fmla="*/ 101 h 155"/>
                  <a:gd name="T82" fmla="*/ 282 w 421"/>
                  <a:gd name="T83" fmla="*/ 101 h 155"/>
                  <a:gd name="T84" fmla="*/ 275 w 421"/>
                  <a:gd name="T85" fmla="*/ 104 h 155"/>
                  <a:gd name="T86" fmla="*/ 274 w 421"/>
                  <a:gd name="T87" fmla="*/ 107 h 155"/>
                  <a:gd name="T88" fmla="*/ 274 w 421"/>
                  <a:gd name="T89" fmla="*/ 114 h 155"/>
                  <a:gd name="T90" fmla="*/ 278 w 421"/>
                  <a:gd name="T91" fmla="*/ 119 h 155"/>
                  <a:gd name="T92" fmla="*/ 368 w 421"/>
                  <a:gd name="T93" fmla="*/ 154 h 155"/>
                  <a:gd name="T94" fmla="*/ 374 w 421"/>
                  <a:gd name="T95" fmla="*/ 155 h 155"/>
                  <a:gd name="T96" fmla="*/ 374 w 421"/>
                  <a:gd name="T97" fmla="*/ 155 h 155"/>
                  <a:gd name="T98" fmla="*/ 374 w 421"/>
                  <a:gd name="T99" fmla="*/ 155 h 155"/>
                  <a:gd name="T100" fmla="*/ 379 w 421"/>
                  <a:gd name="T101" fmla="*/ 155 h 155"/>
                  <a:gd name="T102" fmla="*/ 384 w 421"/>
                  <a:gd name="T103" fmla="*/ 151 h 155"/>
                  <a:gd name="T104" fmla="*/ 419 w 421"/>
                  <a:gd name="T105" fmla="*/ 56 h 155"/>
                  <a:gd name="T106" fmla="*/ 419 w 421"/>
                  <a:gd name="T107" fmla="*/ 50 h 155"/>
                  <a:gd name="T108" fmla="*/ 414 w 421"/>
                  <a:gd name="T109" fmla="*/ 4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1" h="155">
                    <a:moveTo>
                      <a:pt x="414" y="45"/>
                    </a:moveTo>
                    <a:lnTo>
                      <a:pt x="414" y="45"/>
                    </a:lnTo>
                    <a:lnTo>
                      <a:pt x="411" y="44"/>
                    </a:lnTo>
                    <a:lnTo>
                      <a:pt x="406" y="45"/>
                    </a:lnTo>
                    <a:lnTo>
                      <a:pt x="405" y="47"/>
                    </a:lnTo>
                    <a:lnTo>
                      <a:pt x="401" y="50"/>
                    </a:lnTo>
                    <a:lnTo>
                      <a:pt x="374" y="122"/>
                    </a:lnTo>
                    <a:lnTo>
                      <a:pt x="374" y="122"/>
                    </a:lnTo>
                    <a:lnTo>
                      <a:pt x="368" y="107"/>
                    </a:lnTo>
                    <a:lnTo>
                      <a:pt x="361" y="95"/>
                    </a:lnTo>
                    <a:lnTo>
                      <a:pt x="353" y="84"/>
                    </a:lnTo>
                    <a:lnTo>
                      <a:pt x="344" y="72"/>
                    </a:lnTo>
                    <a:lnTo>
                      <a:pt x="334" y="61"/>
                    </a:lnTo>
                    <a:lnTo>
                      <a:pt x="325" y="52"/>
                    </a:lnTo>
                    <a:lnTo>
                      <a:pt x="314" y="42"/>
                    </a:lnTo>
                    <a:lnTo>
                      <a:pt x="301" y="34"/>
                    </a:lnTo>
                    <a:lnTo>
                      <a:pt x="290" y="26"/>
                    </a:lnTo>
                    <a:lnTo>
                      <a:pt x="277" y="20"/>
                    </a:lnTo>
                    <a:lnTo>
                      <a:pt x="264" y="15"/>
                    </a:lnTo>
                    <a:lnTo>
                      <a:pt x="250" y="10"/>
                    </a:lnTo>
                    <a:lnTo>
                      <a:pt x="235" y="5"/>
                    </a:lnTo>
                    <a:lnTo>
                      <a:pt x="221" y="4"/>
                    </a:lnTo>
                    <a:lnTo>
                      <a:pt x="207" y="2"/>
                    </a:lnTo>
                    <a:lnTo>
                      <a:pt x="192" y="0"/>
                    </a:lnTo>
                    <a:lnTo>
                      <a:pt x="192" y="0"/>
                    </a:lnTo>
                    <a:lnTo>
                      <a:pt x="176" y="2"/>
                    </a:lnTo>
                    <a:lnTo>
                      <a:pt x="160" y="4"/>
                    </a:lnTo>
                    <a:lnTo>
                      <a:pt x="144" y="7"/>
                    </a:lnTo>
                    <a:lnTo>
                      <a:pt x="128" y="12"/>
                    </a:lnTo>
                    <a:lnTo>
                      <a:pt x="114" y="16"/>
                    </a:lnTo>
                    <a:lnTo>
                      <a:pt x="99" y="24"/>
                    </a:lnTo>
                    <a:lnTo>
                      <a:pt x="87" y="32"/>
                    </a:lnTo>
                    <a:lnTo>
                      <a:pt x="72" y="40"/>
                    </a:lnTo>
                    <a:lnTo>
                      <a:pt x="61" y="50"/>
                    </a:lnTo>
                    <a:lnTo>
                      <a:pt x="50" y="61"/>
                    </a:lnTo>
                    <a:lnTo>
                      <a:pt x="39" y="74"/>
                    </a:lnTo>
                    <a:lnTo>
                      <a:pt x="29" y="87"/>
                    </a:lnTo>
                    <a:lnTo>
                      <a:pt x="21" y="99"/>
                    </a:lnTo>
                    <a:lnTo>
                      <a:pt x="13" y="114"/>
                    </a:lnTo>
                    <a:lnTo>
                      <a:pt x="7" y="128"/>
                    </a:lnTo>
                    <a:lnTo>
                      <a:pt x="2" y="144"/>
                    </a:lnTo>
                    <a:lnTo>
                      <a:pt x="2" y="144"/>
                    </a:lnTo>
                    <a:lnTo>
                      <a:pt x="0" y="147"/>
                    </a:lnTo>
                    <a:lnTo>
                      <a:pt x="2" y="151"/>
                    </a:lnTo>
                    <a:lnTo>
                      <a:pt x="5" y="154"/>
                    </a:lnTo>
                    <a:lnTo>
                      <a:pt x="8" y="155"/>
                    </a:lnTo>
                    <a:lnTo>
                      <a:pt x="8" y="155"/>
                    </a:lnTo>
                    <a:lnTo>
                      <a:pt x="12" y="155"/>
                    </a:lnTo>
                    <a:lnTo>
                      <a:pt x="15" y="155"/>
                    </a:lnTo>
                    <a:lnTo>
                      <a:pt x="18" y="152"/>
                    </a:lnTo>
                    <a:lnTo>
                      <a:pt x="20" y="149"/>
                    </a:lnTo>
                    <a:lnTo>
                      <a:pt x="20" y="149"/>
                    </a:lnTo>
                    <a:lnTo>
                      <a:pt x="24" y="135"/>
                    </a:lnTo>
                    <a:lnTo>
                      <a:pt x="31" y="122"/>
                    </a:lnTo>
                    <a:lnTo>
                      <a:pt x="37" y="109"/>
                    </a:lnTo>
                    <a:lnTo>
                      <a:pt x="45" y="96"/>
                    </a:lnTo>
                    <a:lnTo>
                      <a:pt x="53" y="85"/>
                    </a:lnTo>
                    <a:lnTo>
                      <a:pt x="63" y="76"/>
                    </a:lnTo>
                    <a:lnTo>
                      <a:pt x="74" y="64"/>
                    </a:lnTo>
                    <a:lnTo>
                      <a:pt x="85" y="56"/>
                    </a:lnTo>
                    <a:lnTo>
                      <a:pt x="96" y="48"/>
                    </a:lnTo>
                    <a:lnTo>
                      <a:pt x="109" y="40"/>
                    </a:lnTo>
                    <a:lnTo>
                      <a:pt x="122" y="34"/>
                    </a:lnTo>
                    <a:lnTo>
                      <a:pt x="135" y="29"/>
                    </a:lnTo>
                    <a:lnTo>
                      <a:pt x="149" y="24"/>
                    </a:lnTo>
                    <a:lnTo>
                      <a:pt x="163" y="23"/>
                    </a:lnTo>
                    <a:lnTo>
                      <a:pt x="178" y="20"/>
                    </a:lnTo>
                    <a:lnTo>
                      <a:pt x="192" y="20"/>
                    </a:lnTo>
                    <a:lnTo>
                      <a:pt x="192" y="20"/>
                    </a:lnTo>
                    <a:lnTo>
                      <a:pt x="205" y="20"/>
                    </a:lnTo>
                    <a:lnTo>
                      <a:pt x="219" y="21"/>
                    </a:lnTo>
                    <a:lnTo>
                      <a:pt x="232" y="24"/>
                    </a:lnTo>
                    <a:lnTo>
                      <a:pt x="245" y="28"/>
                    </a:lnTo>
                    <a:lnTo>
                      <a:pt x="269" y="37"/>
                    </a:lnTo>
                    <a:lnTo>
                      <a:pt x="291" y="50"/>
                    </a:lnTo>
                    <a:lnTo>
                      <a:pt x="312" y="66"/>
                    </a:lnTo>
                    <a:lnTo>
                      <a:pt x="330" y="85"/>
                    </a:lnTo>
                    <a:lnTo>
                      <a:pt x="337" y="95"/>
                    </a:lnTo>
                    <a:lnTo>
                      <a:pt x="345" y="106"/>
                    </a:lnTo>
                    <a:lnTo>
                      <a:pt x="352" y="117"/>
                    </a:lnTo>
                    <a:lnTo>
                      <a:pt x="358" y="130"/>
                    </a:lnTo>
                    <a:lnTo>
                      <a:pt x="285" y="101"/>
                    </a:lnTo>
                    <a:lnTo>
                      <a:pt x="285" y="101"/>
                    </a:lnTo>
                    <a:lnTo>
                      <a:pt x="282" y="101"/>
                    </a:lnTo>
                    <a:lnTo>
                      <a:pt x="278" y="101"/>
                    </a:lnTo>
                    <a:lnTo>
                      <a:pt x="275" y="104"/>
                    </a:lnTo>
                    <a:lnTo>
                      <a:pt x="274" y="107"/>
                    </a:lnTo>
                    <a:lnTo>
                      <a:pt x="274" y="107"/>
                    </a:lnTo>
                    <a:lnTo>
                      <a:pt x="272" y="111"/>
                    </a:lnTo>
                    <a:lnTo>
                      <a:pt x="274" y="114"/>
                    </a:lnTo>
                    <a:lnTo>
                      <a:pt x="275" y="117"/>
                    </a:lnTo>
                    <a:lnTo>
                      <a:pt x="278" y="119"/>
                    </a:lnTo>
                    <a:lnTo>
                      <a:pt x="368" y="154"/>
                    </a:lnTo>
                    <a:lnTo>
                      <a:pt x="368" y="154"/>
                    </a:lnTo>
                    <a:lnTo>
                      <a:pt x="374" y="155"/>
                    </a:lnTo>
                    <a:lnTo>
                      <a:pt x="374" y="155"/>
                    </a:lnTo>
                    <a:lnTo>
                      <a:pt x="374" y="155"/>
                    </a:lnTo>
                    <a:lnTo>
                      <a:pt x="374" y="155"/>
                    </a:lnTo>
                    <a:lnTo>
                      <a:pt x="374" y="155"/>
                    </a:lnTo>
                    <a:lnTo>
                      <a:pt x="374" y="155"/>
                    </a:lnTo>
                    <a:lnTo>
                      <a:pt x="379" y="155"/>
                    </a:lnTo>
                    <a:lnTo>
                      <a:pt x="379" y="155"/>
                    </a:lnTo>
                    <a:lnTo>
                      <a:pt x="382" y="154"/>
                    </a:lnTo>
                    <a:lnTo>
                      <a:pt x="384" y="151"/>
                    </a:lnTo>
                    <a:lnTo>
                      <a:pt x="419" y="56"/>
                    </a:lnTo>
                    <a:lnTo>
                      <a:pt x="419" y="56"/>
                    </a:lnTo>
                    <a:lnTo>
                      <a:pt x="421" y="53"/>
                    </a:lnTo>
                    <a:lnTo>
                      <a:pt x="419" y="50"/>
                    </a:lnTo>
                    <a:lnTo>
                      <a:pt x="417" y="47"/>
                    </a:lnTo>
                    <a:lnTo>
                      <a:pt x="414" y="45"/>
                    </a:lnTo>
                    <a:lnTo>
                      <a:pt x="414"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77" name="Freeform 6"/>
              <p:cNvSpPr>
                <a:spLocks/>
              </p:cNvSpPr>
              <p:nvPr/>
            </p:nvSpPr>
            <p:spPr bwMode="auto">
              <a:xfrm>
                <a:off x="1106488" y="5126038"/>
                <a:ext cx="333375" cy="122238"/>
              </a:xfrm>
              <a:custGeom>
                <a:avLst/>
                <a:gdLst>
                  <a:gd name="T0" fmla="*/ 412 w 420"/>
                  <a:gd name="T1" fmla="*/ 0 h 155"/>
                  <a:gd name="T2" fmla="*/ 406 w 420"/>
                  <a:gd name="T3" fmla="*/ 2 h 155"/>
                  <a:gd name="T4" fmla="*/ 401 w 420"/>
                  <a:gd name="T5" fmla="*/ 7 h 155"/>
                  <a:gd name="T6" fmla="*/ 396 w 420"/>
                  <a:gd name="T7" fmla="*/ 21 h 155"/>
                  <a:gd name="T8" fmla="*/ 384 w 420"/>
                  <a:gd name="T9" fmla="*/ 47 h 155"/>
                  <a:gd name="T10" fmla="*/ 368 w 420"/>
                  <a:gd name="T11" fmla="*/ 70 h 155"/>
                  <a:gd name="T12" fmla="*/ 347 w 420"/>
                  <a:gd name="T13" fmla="*/ 91 h 155"/>
                  <a:gd name="T14" fmla="*/ 325 w 420"/>
                  <a:gd name="T15" fmla="*/ 109 h 155"/>
                  <a:gd name="T16" fmla="*/ 299 w 420"/>
                  <a:gd name="T17" fmla="*/ 122 h 155"/>
                  <a:gd name="T18" fmla="*/ 272 w 420"/>
                  <a:gd name="T19" fmla="*/ 131 h 155"/>
                  <a:gd name="T20" fmla="*/ 243 w 420"/>
                  <a:gd name="T21" fmla="*/ 136 h 155"/>
                  <a:gd name="T22" fmla="*/ 229 w 420"/>
                  <a:gd name="T23" fmla="*/ 136 h 155"/>
                  <a:gd name="T24" fmla="*/ 202 w 420"/>
                  <a:gd name="T25" fmla="*/ 134 h 155"/>
                  <a:gd name="T26" fmla="*/ 176 w 420"/>
                  <a:gd name="T27" fmla="*/ 128 h 155"/>
                  <a:gd name="T28" fmla="*/ 130 w 420"/>
                  <a:gd name="T29" fmla="*/ 106 h 155"/>
                  <a:gd name="T30" fmla="*/ 90 w 420"/>
                  <a:gd name="T31" fmla="*/ 70 h 155"/>
                  <a:gd name="T32" fmla="*/ 75 w 420"/>
                  <a:gd name="T33" fmla="*/ 50 h 155"/>
                  <a:gd name="T34" fmla="*/ 63 w 420"/>
                  <a:gd name="T35" fmla="*/ 26 h 155"/>
                  <a:gd name="T36" fmla="*/ 136 w 420"/>
                  <a:gd name="T37" fmla="*/ 55 h 155"/>
                  <a:gd name="T38" fmla="*/ 142 w 420"/>
                  <a:gd name="T39" fmla="*/ 55 h 155"/>
                  <a:gd name="T40" fmla="*/ 147 w 420"/>
                  <a:gd name="T41" fmla="*/ 50 h 155"/>
                  <a:gd name="T42" fmla="*/ 149 w 420"/>
                  <a:gd name="T43" fmla="*/ 45 h 155"/>
                  <a:gd name="T44" fmla="*/ 146 w 420"/>
                  <a:gd name="T45" fmla="*/ 39 h 155"/>
                  <a:gd name="T46" fmla="*/ 51 w 420"/>
                  <a:gd name="T47" fmla="*/ 2 h 155"/>
                  <a:gd name="T48" fmla="*/ 47 w 420"/>
                  <a:gd name="T49" fmla="*/ 0 h 155"/>
                  <a:gd name="T50" fmla="*/ 42 w 420"/>
                  <a:gd name="T51" fmla="*/ 2 h 155"/>
                  <a:gd name="T52" fmla="*/ 37 w 420"/>
                  <a:gd name="T53" fmla="*/ 7 h 155"/>
                  <a:gd name="T54" fmla="*/ 2 w 420"/>
                  <a:gd name="T55" fmla="*/ 99 h 155"/>
                  <a:gd name="T56" fmla="*/ 2 w 420"/>
                  <a:gd name="T57" fmla="*/ 106 h 155"/>
                  <a:gd name="T58" fmla="*/ 7 w 420"/>
                  <a:gd name="T59" fmla="*/ 112 h 155"/>
                  <a:gd name="T60" fmla="*/ 10 w 420"/>
                  <a:gd name="T61" fmla="*/ 112 h 155"/>
                  <a:gd name="T62" fmla="*/ 15 w 420"/>
                  <a:gd name="T63" fmla="*/ 110 h 155"/>
                  <a:gd name="T64" fmla="*/ 47 w 420"/>
                  <a:gd name="T65" fmla="*/ 35 h 155"/>
                  <a:gd name="T66" fmla="*/ 53 w 420"/>
                  <a:gd name="T67" fmla="*/ 48 h 155"/>
                  <a:gd name="T68" fmla="*/ 67 w 420"/>
                  <a:gd name="T69" fmla="*/ 72 h 155"/>
                  <a:gd name="T70" fmla="*/ 87 w 420"/>
                  <a:gd name="T71" fmla="*/ 94 h 155"/>
                  <a:gd name="T72" fmla="*/ 107 w 420"/>
                  <a:gd name="T73" fmla="*/ 114 h 155"/>
                  <a:gd name="T74" fmla="*/ 131 w 420"/>
                  <a:gd name="T75" fmla="*/ 130 h 155"/>
                  <a:gd name="T76" fmla="*/ 157 w 420"/>
                  <a:gd name="T77" fmla="*/ 142 h 155"/>
                  <a:gd name="T78" fmla="*/ 186 w 420"/>
                  <a:gd name="T79" fmla="*/ 150 h 155"/>
                  <a:gd name="T80" fmla="*/ 214 w 420"/>
                  <a:gd name="T81" fmla="*/ 155 h 155"/>
                  <a:gd name="T82" fmla="*/ 229 w 420"/>
                  <a:gd name="T83" fmla="*/ 155 h 155"/>
                  <a:gd name="T84" fmla="*/ 261 w 420"/>
                  <a:gd name="T85" fmla="*/ 152 h 155"/>
                  <a:gd name="T86" fmla="*/ 293 w 420"/>
                  <a:gd name="T87" fmla="*/ 146 h 155"/>
                  <a:gd name="T88" fmla="*/ 321 w 420"/>
                  <a:gd name="T89" fmla="*/ 133 h 155"/>
                  <a:gd name="T90" fmla="*/ 347 w 420"/>
                  <a:gd name="T91" fmla="*/ 115 h 155"/>
                  <a:gd name="T92" fmla="*/ 371 w 420"/>
                  <a:gd name="T93" fmla="*/ 94 h 155"/>
                  <a:gd name="T94" fmla="*/ 392 w 420"/>
                  <a:gd name="T95" fmla="*/ 70 h 155"/>
                  <a:gd name="T96" fmla="*/ 408 w 420"/>
                  <a:gd name="T97" fmla="*/ 43 h 155"/>
                  <a:gd name="T98" fmla="*/ 419 w 420"/>
                  <a:gd name="T99" fmla="*/ 13 h 155"/>
                  <a:gd name="T100" fmla="*/ 420 w 420"/>
                  <a:gd name="T101" fmla="*/ 8 h 155"/>
                  <a:gd name="T102" fmla="*/ 416 w 420"/>
                  <a:gd name="T103" fmla="*/ 2 h 155"/>
                  <a:gd name="T104" fmla="*/ 412 w 420"/>
                  <a:gd name="T10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0" h="155">
                    <a:moveTo>
                      <a:pt x="412" y="0"/>
                    </a:moveTo>
                    <a:lnTo>
                      <a:pt x="412" y="0"/>
                    </a:lnTo>
                    <a:lnTo>
                      <a:pt x="409" y="0"/>
                    </a:lnTo>
                    <a:lnTo>
                      <a:pt x="406" y="2"/>
                    </a:lnTo>
                    <a:lnTo>
                      <a:pt x="403" y="3"/>
                    </a:lnTo>
                    <a:lnTo>
                      <a:pt x="401" y="7"/>
                    </a:lnTo>
                    <a:lnTo>
                      <a:pt x="401" y="7"/>
                    </a:lnTo>
                    <a:lnTo>
                      <a:pt x="396" y="21"/>
                    </a:lnTo>
                    <a:lnTo>
                      <a:pt x="390" y="34"/>
                    </a:lnTo>
                    <a:lnTo>
                      <a:pt x="384" y="47"/>
                    </a:lnTo>
                    <a:lnTo>
                      <a:pt x="376" y="59"/>
                    </a:lnTo>
                    <a:lnTo>
                      <a:pt x="368" y="70"/>
                    </a:lnTo>
                    <a:lnTo>
                      <a:pt x="358" y="82"/>
                    </a:lnTo>
                    <a:lnTo>
                      <a:pt x="347" y="91"/>
                    </a:lnTo>
                    <a:lnTo>
                      <a:pt x="336" y="101"/>
                    </a:lnTo>
                    <a:lnTo>
                      <a:pt x="325" y="109"/>
                    </a:lnTo>
                    <a:lnTo>
                      <a:pt x="312" y="115"/>
                    </a:lnTo>
                    <a:lnTo>
                      <a:pt x="299" y="122"/>
                    </a:lnTo>
                    <a:lnTo>
                      <a:pt x="286" y="126"/>
                    </a:lnTo>
                    <a:lnTo>
                      <a:pt x="272" y="131"/>
                    </a:lnTo>
                    <a:lnTo>
                      <a:pt x="257" y="134"/>
                    </a:lnTo>
                    <a:lnTo>
                      <a:pt x="243" y="136"/>
                    </a:lnTo>
                    <a:lnTo>
                      <a:pt x="229" y="136"/>
                    </a:lnTo>
                    <a:lnTo>
                      <a:pt x="229" y="136"/>
                    </a:lnTo>
                    <a:lnTo>
                      <a:pt x="214" y="136"/>
                    </a:lnTo>
                    <a:lnTo>
                      <a:pt x="202" y="134"/>
                    </a:lnTo>
                    <a:lnTo>
                      <a:pt x="189" y="131"/>
                    </a:lnTo>
                    <a:lnTo>
                      <a:pt x="176" y="128"/>
                    </a:lnTo>
                    <a:lnTo>
                      <a:pt x="152" y="118"/>
                    </a:lnTo>
                    <a:lnTo>
                      <a:pt x="130" y="106"/>
                    </a:lnTo>
                    <a:lnTo>
                      <a:pt x="109" y="90"/>
                    </a:lnTo>
                    <a:lnTo>
                      <a:pt x="90" y="70"/>
                    </a:lnTo>
                    <a:lnTo>
                      <a:pt x="82" y="61"/>
                    </a:lnTo>
                    <a:lnTo>
                      <a:pt x="75" y="50"/>
                    </a:lnTo>
                    <a:lnTo>
                      <a:pt x="69" y="39"/>
                    </a:lnTo>
                    <a:lnTo>
                      <a:pt x="63" y="26"/>
                    </a:lnTo>
                    <a:lnTo>
                      <a:pt x="136" y="55"/>
                    </a:lnTo>
                    <a:lnTo>
                      <a:pt x="136" y="55"/>
                    </a:lnTo>
                    <a:lnTo>
                      <a:pt x="139" y="55"/>
                    </a:lnTo>
                    <a:lnTo>
                      <a:pt x="142" y="55"/>
                    </a:lnTo>
                    <a:lnTo>
                      <a:pt x="146" y="53"/>
                    </a:lnTo>
                    <a:lnTo>
                      <a:pt x="147" y="50"/>
                    </a:lnTo>
                    <a:lnTo>
                      <a:pt x="147" y="50"/>
                    </a:lnTo>
                    <a:lnTo>
                      <a:pt x="149" y="45"/>
                    </a:lnTo>
                    <a:lnTo>
                      <a:pt x="147" y="42"/>
                    </a:lnTo>
                    <a:lnTo>
                      <a:pt x="146" y="39"/>
                    </a:lnTo>
                    <a:lnTo>
                      <a:pt x="142" y="37"/>
                    </a:lnTo>
                    <a:lnTo>
                      <a:pt x="51" y="2"/>
                    </a:lnTo>
                    <a:lnTo>
                      <a:pt x="51" y="2"/>
                    </a:lnTo>
                    <a:lnTo>
                      <a:pt x="47" y="0"/>
                    </a:lnTo>
                    <a:lnTo>
                      <a:pt x="47" y="0"/>
                    </a:lnTo>
                    <a:lnTo>
                      <a:pt x="42" y="2"/>
                    </a:lnTo>
                    <a:lnTo>
                      <a:pt x="39" y="3"/>
                    </a:lnTo>
                    <a:lnTo>
                      <a:pt x="37" y="7"/>
                    </a:lnTo>
                    <a:lnTo>
                      <a:pt x="2" y="99"/>
                    </a:lnTo>
                    <a:lnTo>
                      <a:pt x="2" y="99"/>
                    </a:lnTo>
                    <a:lnTo>
                      <a:pt x="0" y="102"/>
                    </a:lnTo>
                    <a:lnTo>
                      <a:pt x="2" y="106"/>
                    </a:lnTo>
                    <a:lnTo>
                      <a:pt x="4" y="109"/>
                    </a:lnTo>
                    <a:lnTo>
                      <a:pt x="7" y="112"/>
                    </a:lnTo>
                    <a:lnTo>
                      <a:pt x="7" y="112"/>
                    </a:lnTo>
                    <a:lnTo>
                      <a:pt x="10" y="112"/>
                    </a:lnTo>
                    <a:lnTo>
                      <a:pt x="10" y="112"/>
                    </a:lnTo>
                    <a:lnTo>
                      <a:pt x="15" y="110"/>
                    </a:lnTo>
                    <a:lnTo>
                      <a:pt x="19" y="106"/>
                    </a:lnTo>
                    <a:lnTo>
                      <a:pt x="47" y="35"/>
                    </a:lnTo>
                    <a:lnTo>
                      <a:pt x="47" y="35"/>
                    </a:lnTo>
                    <a:lnTo>
                      <a:pt x="53" y="48"/>
                    </a:lnTo>
                    <a:lnTo>
                      <a:pt x="59" y="61"/>
                    </a:lnTo>
                    <a:lnTo>
                      <a:pt x="67" y="72"/>
                    </a:lnTo>
                    <a:lnTo>
                      <a:pt x="77" y="85"/>
                    </a:lnTo>
                    <a:lnTo>
                      <a:pt x="87" y="94"/>
                    </a:lnTo>
                    <a:lnTo>
                      <a:pt x="96" y="104"/>
                    </a:lnTo>
                    <a:lnTo>
                      <a:pt x="107" y="114"/>
                    </a:lnTo>
                    <a:lnTo>
                      <a:pt x="119" y="122"/>
                    </a:lnTo>
                    <a:lnTo>
                      <a:pt x="131" y="130"/>
                    </a:lnTo>
                    <a:lnTo>
                      <a:pt x="144" y="136"/>
                    </a:lnTo>
                    <a:lnTo>
                      <a:pt x="157" y="142"/>
                    </a:lnTo>
                    <a:lnTo>
                      <a:pt x="171" y="147"/>
                    </a:lnTo>
                    <a:lnTo>
                      <a:pt x="186" y="150"/>
                    </a:lnTo>
                    <a:lnTo>
                      <a:pt x="200" y="154"/>
                    </a:lnTo>
                    <a:lnTo>
                      <a:pt x="214" y="155"/>
                    </a:lnTo>
                    <a:lnTo>
                      <a:pt x="229" y="155"/>
                    </a:lnTo>
                    <a:lnTo>
                      <a:pt x="229" y="155"/>
                    </a:lnTo>
                    <a:lnTo>
                      <a:pt x="245" y="155"/>
                    </a:lnTo>
                    <a:lnTo>
                      <a:pt x="261" y="152"/>
                    </a:lnTo>
                    <a:lnTo>
                      <a:pt x="277" y="149"/>
                    </a:lnTo>
                    <a:lnTo>
                      <a:pt x="293" y="146"/>
                    </a:lnTo>
                    <a:lnTo>
                      <a:pt x="307" y="139"/>
                    </a:lnTo>
                    <a:lnTo>
                      <a:pt x="321" y="133"/>
                    </a:lnTo>
                    <a:lnTo>
                      <a:pt x="334" y="125"/>
                    </a:lnTo>
                    <a:lnTo>
                      <a:pt x="347" y="115"/>
                    </a:lnTo>
                    <a:lnTo>
                      <a:pt x="360" y="106"/>
                    </a:lnTo>
                    <a:lnTo>
                      <a:pt x="371" y="94"/>
                    </a:lnTo>
                    <a:lnTo>
                      <a:pt x="382" y="83"/>
                    </a:lnTo>
                    <a:lnTo>
                      <a:pt x="392" y="70"/>
                    </a:lnTo>
                    <a:lnTo>
                      <a:pt x="400" y="56"/>
                    </a:lnTo>
                    <a:lnTo>
                      <a:pt x="408" y="43"/>
                    </a:lnTo>
                    <a:lnTo>
                      <a:pt x="414" y="27"/>
                    </a:lnTo>
                    <a:lnTo>
                      <a:pt x="419" y="13"/>
                    </a:lnTo>
                    <a:lnTo>
                      <a:pt x="419" y="13"/>
                    </a:lnTo>
                    <a:lnTo>
                      <a:pt x="420" y="8"/>
                    </a:lnTo>
                    <a:lnTo>
                      <a:pt x="419" y="5"/>
                    </a:lnTo>
                    <a:lnTo>
                      <a:pt x="416" y="2"/>
                    </a:lnTo>
                    <a:lnTo>
                      <a:pt x="412" y="0"/>
                    </a:lnTo>
                    <a:lnTo>
                      <a:pt x="4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313" name="Group 312"/>
            <p:cNvGrpSpPr/>
            <p:nvPr/>
          </p:nvGrpSpPr>
          <p:grpSpPr>
            <a:xfrm>
              <a:off x="6019256" y="3968038"/>
              <a:ext cx="136557" cy="139386"/>
              <a:chOff x="3006726" y="4141788"/>
              <a:chExt cx="366713" cy="368300"/>
            </a:xfrm>
            <a:solidFill>
              <a:schemeClr val="bg1"/>
            </a:solidFill>
          </p:grpSpPr>
          <p:sp>
            <p:nvSpPr>
              <p:cNvPr id="374" name="Freeform 133"/>
              <p:cNvSpPr>
                <a:spLocks noEditPoints="1"/>
              </p:cNvSpPr>
              <p:nvPr/>
            </p:nvSpPr>
            <p:spPr bwMode="auto">
              <a:xfrm>
                <a:off x="3125788" y="4211638"/>
                <a:ext cx="134938" cy="233363"/>
              </a:xfrm>
              <a:custGeom>
                <a:avLst/>
                <a:gdLst>
                  <a:gd name="T0" fmla="*/ 99 w 171"/>
                  <a:gd name="T1" fmla="*/ 41 h 294"/>
                  <a:gd name="T2" fmla="*/ 134 w 171"/>
                  <a:gd name="T3" fmla="*/ 56 h 294"/>
                  <a:gd name="T4" fmla="*/ 149 w 171"/>
                  <a:gd name="T5" fmla="*/ 65 h 294"/>
                  <a:gd name="T6" fmla="*/ 157 w 171"/>
                  <a:gd name="T7" fmla="*/ 65 h 294"/>
                  <a:gd name="T8" fmla="*/ 165 w 171"/>
                  <a:gd name="T9" fmla="*/ 56 h 294"/>
                  <a:gd name="T10" fmla="*/ 158 w 171"/>
                  <a:gd name="T11" fmla="*/ 46 h 294"/>
                  <a:gd name="T12" fmla="*/ 130 w 171"/>
                  <a:gd name="T13" fmla="*/ 28 h 294"/>
                  <a:gd name="T14" fmla="*/ 99 w 171"/>
                  <a:gd name="T15" fmla="*/ 11 h 294"/>
                  <a:gd name="T16" fmla="*/ 98 w 171"/>
                  <a:gd name="T17" fmla="*/ 3 h 294"/>
                  <a:gd name="T18" fmla="*/ 90 w 171"/>
                  <a:gd name="T19" fmla="*/ 0 h 294"/>
                  <a:gd name="T20" fmla="*/ 80 w 171"/>
                  <a:gd name="T21" fmla="*/ 6 h 294"/>
                  <a:gd name="T22" fmla="*/ 80 w 171"/>
                  <a:gd name="T23" fmla="*/ 21 h 294"/>
                  <a:gd name="T24" fmla="*/ 39 w 171"/>
                  <a:gd name="T25" fmla="*/ 33 h 294"/>
                  <a:gd name="T26" fmla="*/ 15 w 171"/>
                  <a:gd name="T27" fmla="*/ 59 h 294"/>
                  <a:gd name="T28" fmla="*/ 10 w 171"/>
                  <a:gd name="T29" fmla="*/ 83 h 294"/>
                  <a:gd name="T30" fmla="*/ 19 w 171"/>
                  <a:gd name="T31" fmla="*/ 116 h 294"/>
                  <a:gd name="T32" fmla="*/ 48 w 171"/>
                  <a:gd name="T33" fmla="*/ 139 h 294"/>
                  <a:gd name="T34" fmla="*/ 80 w 171"/>
                  <a:gd name="T35" fmla="*/ 238 h 294"/>
                  <a:gd name="T36" fmla="*/ 48 w 171"/>
                  <a:gd name="T37" fmla="*/ 230 h 294"/>
                  <a:gd name="T38" fmla="*/ 19 w 171"/>
                  <a:gd name="T39" fmla="*/ 209 h 294"/>
                  <a:gd name="T40" fmla="*/ 11 w 171"/>
                  <a:gd name="T41" fmla="*/ 206 h 294"/>
                  <a:gd name="T42" fmla="*/ 2 w 171"/>
                  <a:gd name="T43" fmla="*/ 212 h 294"/>
                  <a:gd name="T44" fmla="*/ 2 w 171"/>
                  <a:gd name="T45" fmla="*/ 222 h 294"/>
                  <a:gd name="T46" fmla="*/ 23 w 171"/>
                  <a:gd name="T47" fmla="*/ 239 h 294"/>
                  <a:gd name="T48" fmla="*/ 80 w 171"/>
                  <a:gd name="T49" fmla="*/ 258 h 294"/>
                  <a:gd name="T50" fmla="*/ 80 w 171"/>
                  <a:gd name="T51" fmla="*/ 287 h 294"/>
                  <a:gd name="T52" fmla="*/ 90 w 171"/>
                  <a:gd name="T53" fmla="*/ 294 h 294"/>
                  <a:gd name="T54" fmla="*/ 98 w 171"/>
                  <a:gd name="T55" fmla="*/ 290 h 294"/>
                  <a:gd name="T56" fmla="*/ 99 w 171"/>
                  <a:gd name="T57" fmla="*/ 258 h 294"/>
                  <a:gd name="T58" fmla="*/ 130 w 171"/>
                  <a:gd name="T59" fmla="*/ 252 h 294"/>
                  <a:gd name="T60" fmla="*/ 160 w 171"/>
                  <a:gd name="T61" fmla="*/ 230 h 294"/>
                  <a:gd name="T62" fmla="*/ 171 w 171"/>
                  <a:gd name="T63" fmla="*/ 195 h 294"/>
                  <a:gd name="T64" fmla="*/ 166 w 171"/>
                  <a:gd name="T65" fmla="*/ 172 h 294"/>
                  <a:gd name="T66" fmla="*/ 144 w 171"/>
                  <a:gd name="T67" fmla="*/ 147 h 294"/>
                  <a:gd name="T68" fmla="*/ 99 w 171"/>
                  <a:gd name="T69" fmla="*/ 131 h 294"/>
                  <a:gd name="T70" fmla="*/ 150 w 171"/>
                  <a:gd name="T71" fmla="*/ 196 h 294"/>
                  <a:gd name="T72" fmla="*/ 141 w 171"/>
                  <a:gd name="T73" fmla="*/ 220 h 294"/>
                  <a:gd name="T74" fmla="*/ 120 w 171"/>
                  <a:gd name="T75" fmla="*/ 235 h 294"/>
                  <a:gd name="T76" fmla="*/ 99 w 171"/>
                  <a:gd name="T77" fmla="*/ 153 h 294"/>
                  <a:gd name="T78" fmla="*/ 125 w 171"/>
                  <a:gd name="T79" fmla="*/ 161 h 294"/>
                  <a:gd name="T80" fmla="*/ 144 w 171"/>
                  <a:gd name="T81" fmla="*/ 175 h 294"/>
                  <a:gd name="T82" fmla="*/ 150 w 171"/>
                  <a:gd name="T83" fmla="*/ 196 h 294"/>
                  <a:gd name="T84" fmla="*/ 80 w 171"/>
                  <a:gd name="T85" fmla="*/ 126 h 294"/>
                  <a:gd name="T86" fmla="*/ 54 w 171"/>
                  <a:gd name="T87" fmla="*/ 118 h 294"/>
                  <a:gd name="T88" fmla="*/ 35 w 171"/>
                  <a:gd name="T89" fmla="*/ 102 h 294"/>
                  <a:gd name="T90" fmla="*/ 31 w 171"/>
                  <a:gd name="T91" fmla="*/ 83 h 294"/>
                  <a:gd name="T92" fmla="*/ 35 w 171"/>
                  <a:gd name="T93" fmla="*/ 67 h 294"/>
                  <a:gd name="T94" fmla="*/ 51 w 171"/>
                  <a:gd name="T95" fmla="*/ 49 h 294"/>
                  <a:gd name="T96" fmla="*/ 80 w 171"/>
                  <a:gd name="T97" fmla="*/ 4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94">
                    <a:moveTo>
                      <a:pt x="99" y="131"/>
                    </a:moveTo>
                    <a:lnTo>
                      <a:pt x="99" y="41"/>
                    </a:lnTo>
                    <a:lnTo>
                      <a:pt x="99" y="41"/>
                    </a:lnTo>
                    <a:lnTo>
                      <a:pt x="112" y="44"/>
                    </a:lnTo>
                    <a:lnTo>
                      <a:pt x="123" y="49"/>
                    </a:lnTo>
                    <a:lnTo>
                      <a:pt x="134" y="56"/>
                    </a:lnTo>
                    <a:lnTo>
                      <a:pt x="146" y="62"/>
                    </a:lnTo>
                    <a:lnTo>
                      <a:pt x="146" y="62"/>
                    </a:lnTo>
                    <a:lnTo>
                      <a:pt x="149" y="65"/>
                    </a:lnTo>
                    <a:lnTo>
                      <a:pt x="154" y="65"/>
                    </a:lnTo>
                    <a:lnTo>
                      <a:pt x="154" y="65"/>
                    </a:lnTo>
                    <a:lnTo>
                      <a:pt x="157" y="65"/>
                    </a:lnTo>
                    <a:lnTo>
                      <a:pt x="160" y="62"/>
                    </a:lnTo>
                    <a:lnTo>
                      <a:pt x="163" y="59"/>
                    </a:lnTo>
                    <a:lnTo>
                      <a:pt x="165" y="56"/>
                    </a:lnTo>
                    <a:lnTo>
                      <a:pt x="165" y="56"/>
                    </a:lnTo>
                    <a:lnTo>
                      <a:pt x="163" y="49"/>
                    </a:lnTo>
                    <a:lnTo>
                      <a:pt x="158" y="46"/>
                    </a:lnTo>
                    <a:lnTo>
                      <a:pt x="158" y="46"/>
                    </a:lnTo>
                    <a:lnTo>
                      <a:pt x="144" y="36"/>
                    </a:lnTo>
                    <a:lnTo>
                      <a:pt x="130" y="28"/>
                    </a:lnTo>
                    <a:lnTo>
                      <a:pt x="115" y="24"/>
                    </a:lnTo>
                    <a:lnTo>
                      <a:pt x="99" y="22"/>
                    </a:lnTo>
                    <a:lnTo>
                      <a:pt x="99" y="11"/>
                    </a:lnTo>
                    <a:lnTo>
                      <a:pt x="99" y="11"/>
                    </a:lnTo>
                    <a:lnTo>
                      <a:pt x="99" y="6"/>
                    </a:lnTo>
                    <a:lnTo>
                      <a:pt x="98" y="3"/>
                    </a:lnTo>
                    <a:lnTo>
                      <a:pt x="93" y="1"/>
                    </a:lnTo>
                    <a:lnTo>
                      <a:pt x="90" y="0"/>
                    </a:lnTo>
                    <a:lnTo>
                      <a:pt x="90" y="0"/>
                    </a:lnTo>
                    <a:lnTo>
                      <a:pt x="85" y="1"/>
                    </a:lnTo>
                    <a:lnTo>
                      <a:pt x="82" y="3"/>
                    </a:lnTo>
                    <a:lnTo>
                      <a:pt x="80" y="6"/>
                    </a:lnTo>
                    <a:lnTo>
                      <a:pt x="80" y="11"/>
                    </a:lnTo>
                    <a:lnTo>
                      <a:pt x="80" y="21"/>
                    </a:lnTo>
                    <a:lnTo>
                      <a:pt x="80" y="21"/>
                    </a:lnTo>
                    <a:lnTo>
                      <a:pt x="64" y="22"/>
                    </a:lnTo>
                    <a:lnTo>
                      <a:pt x="51" y="27"/>
                    </a:lnTo>
                    <a:lnTo>
                      <a:pt x="39" y="33"/>
                    </a:lnTo>
                    <a:lnTo>
                      <a:pt x="29" y="40"/>
                    </a:lnTo>
                    <a:lnTo>
                      <a:pt x="21" y="49"/>
                    </a:lnTo>
                    <a:lnTo>
                      <a:pt x="15" y="59"/>
                    </a:lnTo>
                    <a:lnTo>
                      <a:pt x="11" y="72"/>
                    </a:lnTo>
                    <a:lnTo>
                      <a:pt x="10" y="83"/>
                    </a:lnTo>
                    <a:lnTo>
                      <a:pt x="10" y="83"/>
                    </a:lnTo>
                    <a:lnTo>
                      <a:pt x="10" y="96"/>
                    </a:lnTo>
                    <a:lnTo>
                      <a:pt x="13" y="107"/>
                    </a:lnTo>
                    <a:lnTo>
                      <a:pt x="19" y="116"/>
                    </a:lnTo>
                    <a:lnTo>
                      <a:pt x="26" y="124"/>
                    </a:lnTo>
                    <a:lnTo>
                      <a:pt x="35" y="132"/>
                    </a:lnTo>
                    <a:lnTo>
                      <a:pt x="48" y="139"/>
                    </a:lnTo>
                    <a:lnTo>
                      <a:pt x="62" y="143"/>
                    </a:lnTo>
                    <a:lnTo>
                      <a:pt x="80" y="148"/>
                    </a:lnTo>
                    <a:lnTo>
                      <a:pt x="80" y="238"/>
                    </a:lnTo>
                    <a:lnTo>
                      <a:pt x="80" y="238"/>
                    </a:lnTo>
                    <a:lnTo>
                      <a:pt x="62" y="235"/>
                    </a:lnTo>
                    <a:lnTo>
                      <a:pt x="48" y="230"/>
                    </a:lnTo>
                    <a:lnTo>
                      <a:pt x="34" y="220"/>
                    </a:lnTo>
                    <a:lnTo>
                      <a:pt x="19" y="209"/>
                    </a:lnTo>
                    <a:lnTo>
                      <a:pt x="19" y="209"/>
                    </a:lnTo>
                    <a:lnTo>
                      <a:pt x="16" y="207"/>
                    </a:lnTo>
                    <a:lnTo>
                      <a:pt x="11" y="206"/>
                    </a:lnTo>
                    <a:lnTo>
                      <a:pt x="11" y="206"/>
                    </a:lnTo>
                    <a:lnTo>
                      <a:pt x="7" y="207"/>
                    </a:lnTo>
                    <a:lnTo>
                      <a:pt x="3" y="209"/>
                    </a:lnTo>
                    <a:lnTo>
                      <a:pt x="2" y="212"/>
                    </a:lnTo>
                    <a:lnTo>
                      <a:pt x="0" y="217"/>
                    </a:lnTo>
                    <a:lnTo>
                      <a:pt x="0" y="217"/>
                    </a:lnTo>
                    <a:lnTo>
                      <a:pt x="2" y="222"/>
                    </a:lnTo>
                    <a:lnTo>
                      <a:pt x="5" y="225"/>
                    </a:lnTo>
                    <a:lnTo>
                      <a:pt x="5" y="225"/>
                    </a:lnTo>
                    <a:lnTo>
                      <a:pt x="23" y="239"/>
                    </a:lnTo>
                    <a:lnTo>
                      <a:pt x="40" y="249"/>
                    </a:lnTo>
                    <a:lnTo>
                      <a:pt x="59" y="255"/>
                    </a:lnTo>
                    <a:lnTo>
                      <a:pt x="80" y="258"/>
                    </a:lnTo>
                    <a:lnTo>
                      <a:pt x="80" y="282"/>
                    </a:lnTo>
                    <a:lnTo>
                      <a:pt x="80" y="282"/>
                    </a:lnTo>
                    <a:lnTo>
                      <a:pt x="80" y="287"/>
                    </a:lnTo>
                    <a:lnTo>
                      <a:pt x="82" y="290"/>
                    </a:lnTo>
                    <a:lnTo>
                      <a:pt x="85" y="292"/>
                    </a:lnTo>
                    <a:lnTo>
                      <a:pt x="90" y="294"/>
                    </a:lnTo>
                    <a:lnTo>
                      <a:pt x="90" y="294"/>
                    </a:lnTo>
                    <a:lnTo>
                      <a:pt x="93" y="292"/>
                    </a:lnTo>
                    <a:lnTo>
                      <a:pt x="98" y="290"/>
                    </a:lnTo>
                    <a:lnTo>
                      <a:pt x="99" y="287"/>
                    </a:lnTo>
                    <a:lnTo>
                      <a:pt x="99" y="282"/>
                    </a:lnTo>
                    <a:lnTo>
                      <a:pt x="99" y="258"/>
                    </a:lnTo>
                    <a:lnTo>
                      <a:pt x="99" y="258"/>
                    </a:lnTo>
                    <a:lnTo>
                      <a:pt x="115" y="257"/>
                    </a:lnTo>
                    <a:lnTo>
                      <a:pt x="130" y="252"/>
                    </a:lnTo>
                    <a:lnTo>
                      <a:pt x="141" y="247"/>
                    </a:lnTo>
                    <a:lnTo>
                      <a:pt x="152" y="239"/>
                    </a:lnTo>
                    <a:lnTo>
                      <a:pt x="160" y="230"/>
                    </a:lnTo>
                    <a:lnTo>
                      <a:pt x="166" y="220"/>
                    </a:lnTo>
                    <a:lnTo>
                      <a:pt x="170" y="207"/>
                    </a:lnTo>
                    <a:lnTo>
                      <a:pt x="171" y="195"/>
                    </a:lnTo>
                    <a:lnTo>
                      <a:pt x="171" y="195"/>
                    </a:lnTo>
                    <a:lnTo>
                      <a:pt x="170" y="183"/>
                    </a:lnTo>
                    <a:lnTo>
                      <a:pt x="166" y="172"/>
                    </a:lnTo>
                    <a:lnTo>
                      <a:pt x="162" y="163"/>
                    </a:lnTo>
                    <a:lnTo>
                      <a:pt x="154" y="155"/>
                    </a:lnTo>
                    <a:lnTo>
                      <a:pt x="144" y="147"/>
                    </a:lnTo>
                    <a:lnTo>
                      <a:pt x="131" y="140"/>
                    </a:lnTo>
                    <a:lnTo>
                      <a:pt x="117" y="135"/>
                    </a:lnTo>
                    <a:lnTo>
                      <a:pt x="99" y="131"/>
                    </a:lnTo>
                    <a:lnTo>
                      <a:pt x="99" y="131"/>
                    </a:lnTo>
                    <a:close/>
                    <a:moveTo>
                      <a:pt x="150" y="196"/>
                    </a:moveTo>
                    <a:lnTo>
                      <a:pt x="150" y="196"/>
                    </a:lnTo>
                    <a:lnTo>
                      <a:pt x="149" y="204"/>
                    </a:lnTo>
                    <a:lnTo>
                      <a:pt x="146" y="212"/>
                    </a:lnTo>
                    <a:lnTo>
                      <a:pt x="141" y="220"/>
                    </a:lnTo>
                    <a:lnTo>
                      <a:pt x="136" y="227"/>
                    </a:lnTo>
                    <a:lnTo>
                      <a:pt x="128" y="231"/>
                    </a:lnTo>
                    <a:lnTo>
                      <a:pt x="120" y="235"/>
                    </a:lnTo>
                    <a:lnTo>
                      <a:pt x="110" y="238"/>
                    </a:lnTo>
                    <a:lnTo>
                      <a:pt x="99" y="239"/>
                    </a:lnTo>
                    <a:lnTo>
                      <a:pt x="99" y="153"/>
                    </a:lnTo>
                    <a:lnTo>
                      <a:pt x="99" y="153"/>
                    </a:lnTo>
                    <a:lnTo>
                      <a:pt x="114" y="156"/>
                    </a:lnTo>
                    <a:lnTo>
                      <a:pt x="125" y="161"/>
                    </a:lnTo>
                    <a:lnTo>
                      <a:pt x="134" y="166"/>
                    </a:lnTo>
                    <a:lnTo>
                      <a:pt x="141" y="171"/>
                    </a:lnTo>
                    <a:lnTo>
                      <a:pt x="144" y="175"/>
                    </a:lnTo>
                    <a:lnTo>
                      <a:pt x="147" y="182"/>
                    </a:lnTo>
                    <a:lnTo>
                      <a:pt x="149" y="188"/>
                    </a:lnTo>
                    <a:lnTo>
                      <a:pt x="150" y="196"/>
                    </a:lnTo>
                    <a:lnTo>
                      <a:pt x="150" y="196"/>
                    </a:lnTo>
                    <a:close/>
                    <a:moveTo>
                      <a:pt x="80" y="41"/>
                    </a:moveTo>
                    <a:lnTo>
                      <a:pt x="80" y="126"/>
                    </a:lnTo>
                    <a:lnTo>
                      <a:pt x="80" y="126"/>
                    </a:lnTo>
                    <a:lnTo>
                      <a:pt x="66" y="123"/>
                    </a:lnTo>
                    <a:lnTo>
                      <a:pt x="54" y="118"/>
                    </a:lnTo>
                    <a:lnTo>
                      <a:pt x="47" y="113"/>
                    </a:lnTo>
                    <a:lnTo>
                      <a:pt x="40" y="108"/>
                    </a:lnTo>
                    <a:lnTo>
                      <a:pt x="35" y="102"/>
                    </a:lnTo>
                    <a:lnTo>
                      <a:pt x="32" y="96"/>
                    </a:lnTo>
                    <a:lnTo>
                      <a:pt x="32" y="89"/>
                    </a:lnTo>
                    <a:lnTo>
                      <a:pt x="31" y="83"/>
                    </a:lnTo>
                    <a:lnTo>
                      <a:pt x="31" y="83"/>
                    </a:lnTo>
                    <a:lnTo>
                      <a:pt x="32" y="73"/>
                    </a:lnTo>
                    <a:lnTo>
                      <a:pt x="35" y="67"/>
                    </a:lnTo>
                    <a:lnTo>
                      <a:pt x="39" y="59"/>
                    </a:lnTo>
                    <a:lnTo>
                      <a:pt x="45" y="54"/>
                    </a:lnTo>
                    <a:lnTo>
                      <a:pt x="51" y="49"/>
                    </a:lnTo>
                    <a:lnTo>
                      <a:pt x="61" y="44"/>
                    </a:lnTo>
                    <a:lnTo>
                      <a:pt x="69" y="41"/>
                    </a:lnTo>
                    <a:lnTo>
                      <a:pt x="80" y="41"/>
                    </a:lnTo>
                    <a:lnTo>
                      <a:pt x="8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75" name="Freeform 134"/>
              <p:cNvSpPr>
                <a:spLocks noEditPoints="1"/>
              </p:cNvSpPr>
              <p:nvPr/>
            </p:nvSpPr>
            <p:spPr bwMode="auto">
              <a:xfrm>
                <a:off x="3006726" y="4141788"/>
                <a:ext cx="366713" cy="368300"/>
              </a:xfrm>
              <a:custGeom>
                <a:avLst/>
                <a:gdLst>
                  <a:gd name="T0" fmla="*/ 208 w 463"/>
                  <a:gd name="T1" fmla="*/ 2 h 465"/>
                  <a:gd name="T2" fmla="*/ 142 w 463"/>
                  <a:gd name="T3" fmla="*/ 19 h 465"/>
                  <a:gd name="T4" fmla="*/ 85 w 463"/>
                  <a:gd name="T5" fmla="*/ 53 h 465"/>
                  <a:gd name="T6" fmla="*/ 40 w 463"/>
                  <a:gd name="T7" fmla="*/ 102 h 465"/>
                  <a:gd name="T8" fmla="*/ 11 w 463"/>
                  <a:gd name="T9" fmla="*/ 163 h 465"/>
                  <a:gd name="T10" fmla="*/ 0 w 463"/>
                  <a:gd name="T11" fmla="*/ 231 h 465"/>
                  <a:gd name="T12" fmla="*/ 5 w 463"/>
                  <a:gd name="T13" fmla="*/ 279 h 465"/>
                  <a:gd name="T14" fmla="*/ 29 w 463"/>
                  <a:gd name="T15" fmla="*/ 343 h 465"/>
                  <a:gd name="T16" fmla="*/ 69 w 463"/>
                  <a:gd name="T17" fmla="*/ 396 h 465"/>
                  <a:gd name="T18" fmla="*/ 121 w 463"/>
                  <a:gd name="T19" fmla="*/ 436 h 465"/>
                  <a:gd name="T20" fmla="*/ 185 w 463"/>
                  <a:gd name="T21" fmla="*/ 460 h 465"/>
                  <a:gd name="T22" fmla="*/ 232 w 463"/>
                  <a:gd name="T23" fmla="*/ 465 h 465"/>
                  <a:gd name="T24" fmla="*/ 300 w 463"/>
                  <a:gd name="T25" fmla="*/ 453 h 465"/>
                  <a:gd name="T26" fmla="*/ 361 w 463"/>
                  <a:gd name="T27" fmla="*/ 425 h 465"/>
                  <a:gd name="T28" fmla="*/ 411 w 463"/>
                  <a:gd name="T29" fmla="*/ 380 h 465"/>
                  <a:gd name="T30" fmla="*/ 446 w 463"/>
                  <a:gd name="T31" fmla="*/ 323 h 465"/>
                  <a:gd name="T32" fmla="*/ 463 w 463"/>
                  <a:gd name="T33" fmla="*/ 255 h 465"/>
                  <a:gd name="T34" fmla="*/ 463 w 463"/>
                  <a:gd name="T35" fmla="*/ 209 h 465"/>
                  <a:gd name="T36" fmla="*/ 446 w 463"/>
                  <a:gd name="T37" fmla="*/ 142 h 465"/>
                  <a:gd name="T38" fmla="*/ 411 w 463"/>
                  <a:gd name="T39" fmla="*/ 85 h 465"/>
                  <a:gd name="T40" fmla="*/ 361 w 463"/>
                  <a:gd name="T41" fmla="*/ 40 h 465"/>
                  <a:gd name="T42" fmla="*/ 300 w 463"/>
                  <a:gd name="T43" fmla="*/ 11 h 465"/>
                  <a:gd name="T44" fmla="*/ 232 w 463"/>
                  <a:gd name="T45" fmla="*/ 0 h 465"/>
                  <a:gd name="T46" fmla="*/ 232 w 463"/>
                  <a:gd name="T47" fmla="*/ 445 h 465"/>
                  <a:gd name="T48" fmla="*/ 169 w 463"/>
                  <a:gd name="T49" fmla="*/ 436 h 465"/>
                  <a:gd name="T50" fmla="*/ 113 w 463"/>
                  <a:gd name="T51" fmla="*/ 409 h 465"/>
                  <a:gd name="T52" fmla="*/ 67 w 463"/>
                  <a:gd name="T53" fmla="*/ 367 h 465"/>
                  <a:gd name="T54" fmla="*/ 35 w 463"/>
                  <a:gd name="T55" fmla="*/ 315 h 465"/>
                  <a:gd name="T56" fmla="*/ 21 w 463"/>
                  <a:gd name="T57" fmla="*/ 254 h 465"/>
                  <a:gd name="T58" fmla="*/ 21 w 463"/>
                  <a:gd name="T59" fmla="*/ 211 h 465"/>
                  <a:gd name="T60" fmla="*/ 35 w 463"/>
                  <a:gd name="T61" fmla="*/ 150 h 465"/>
                  <a:gd name="T62" fmla="*/ 67 w 463"/>
                  <a:gd name="T63" fmla="*/ 97 h 465"/>
                  <a:gd name="T64" fmla="*/ 113 w 463"/>
                  <a:gd name="T65" fmla="*/ 56 h 465"/>
                  <a:gd name="T66" fmla="*/ 169 w 463"/>
                  <a:gd name="T67" fmla="*/ 29 h 465"/>
                  <a:gd name="T68" fmla="*/ 232 w 463"/>
                  <a:gd name="T69" fmla="*/ 19 h 465"/>
                  <a:gd name="T70" fmla="*/ 275 w 463"/>
                  <a:gd name="T71" fmla="*/ 24 h 465"/>
                  <a:gd name="T72" fmla="*/ 334 w 463"/>
                  <a:gd name="T73" fmla="*/ 45 h 465"/>
                  <a:gd name="T74" fmla="*/ 382 w 463"/>
                  <a:gd name="T75" fmla="*/ 81 h 465"/>
                  <a:gd name="T76" fmla="*/ 419 w 463"/>
                  <a:gd name="T77" fmla="*/ 131 h 465"/>
                  <a:gd name="T78" fmla="*/ 441 w 463"/>
                  <a:gd name="T79" fmla="*/ 190 h 465"/>
                  <a:gd name="T80" fmla="*/ 446 w 463"/>
                  <a:gd name="T81" fmla="*/ 231 h 465"/>
                  <a:gd name="T82" fmla="*/ 436 w 463"/>
                  <a:gd name="T83" fmla="*/ 295 h 465"/>
                  <a:gd name="T84" fmla="*/ 409 w 463"/>
                  <a:gd name="T85" fmla="*/ 351 h 465"/>
                  <a:gd name="T86" fmla="*/ 367 w 463"/>
                  <a:gd name="T87" fmla="*/ 396 h 465"/>
                  <a:gd name="T88" fmla="*/ 315 w 463"/>
                  <a:gd name="T89" fmla="*/ 428 h 465"/>
                  <a:gd name="T90" fmla="*/ 254 w 463"/>
                  <a:gd name="T91" fmla="*/ 44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3" h="465">
                    <a:moveTo>
                      <a:pt x="232" y="0"/>
                    </a:moveTo>
                    <a:lnTo>
                      <a:pt x="232" y="0"/>
                    </a:lnTo>
                    <a:lnTo>
                      <a:pt x="208" y="2"/>
                    </a:lnTo>
                    <a:lnTo>
                      <a:pt x="185" y="5"/>
                    </a:lnTo>
                    <a:lnTo>
                      <a:pt x="163" y="11"/>
                    </a:lnTo>
                    <a:lnTo>
                      <a:pt x="142" y="19"/>
                    </a:lnTo>
                    <a:lnTo>
                      <a:pt x="121" y="29"/>
                    </a:lnTo>
                    <a:lnTo>
                      <a:pt x="102" y="40"/>
                    </a:lnTo>
                    <a:lnTo>
                      <a:pt x="85" y="53"/>
                    </a:lnTo>
                    <a:lnTo>
                      <a:pt x="69" y="69"/>
                    </a:lnTo>
                    <a:lnTo>
                      <a:pt x="53" y="85"/>
                    </a:lnTo>
                    <a:lnTo>
                      <a:pt x="40" y="102"/>
                    </a:lnTo>
                    <a:lnTo>
                      <a:pt x="29" y="121"/>
                    </a:lnTo>
                    <a:lnTo>
                      <a:pt x="19" y="142"/>
                    </a:lnTo>
                    <a:lnTo>
                      <a:pt x="11" y="163"/>
                    </a:lnTo>
                    <a:lnTo>
                      <a:pt x="5" y="185"/>
                    </a:lnTo>
                    <a:lnTo>
                      <a:pt x="2" y="209"/>
                    </a:lnTo>
                    <a:lnTo>
                      <a:pt x="0" y="231"/>
                    </a:lnTo>
                    <a:lnTo>
                      <a:pt x="0" y="231"/>
                    </a:lnTo>
                    <a:lnTo>
                      <a:pt x="2" y="255"/>
                    </a:lnTo>
                    <a:lnTo>
                      <a:pt x="5" y="279"/>
                    </a:lnTo>
                    <a:lnTo>
                      <a:pt x="11" y="302"/>
                    </a:lnTo>
                    <a:lnTo>
                      <a:pt x="19" y="323"/>
                    </a:lnTo>
                    <a:lnTo>
                      <a:pt x="29" y="343"/>
                    </a:lnTo>
                    <a:lnTo>
                      <a:pt x="40" y="362"/>
                    </a:lnTo>
                    <a:lnTo>
                      <a:pt x="53" y="380"/>
                    </a:lnTo>
                    <a:lnTo>
                      <a:pt x="69" y="396"/>
                    </a:lnTo>
                    <a:lnTo>
                      <a:pt x="85" y="410"/>
                    </a:lnTo>
                    <a:lnTo>
                      <a:pt x="102" y="425"/>
                    </a:lnTo>
                    <a:lnTo>
                      <a:pt x="121" y="436"/>
                    </a:lnTo>
                    <a:lnTo>
                      <a:pt x="142" y="445"/>
                    </a:lnTo>
                    <a:lnTo>
                      <a:pt x="163" y="453"/>
                    </a:lnTo>
                    <a:lnTo>
                      <a:pt x="185" y="460"/>
                    </a:lnTo>
                    <a:lnTo>
                      <a:pt x="208" y="463"/>
                    </a:lnTo>
                    <a:lnTo>
                      <a:pt x="232" y="465"/>
                    </a:lnTo>
                    <a:lnTo>
                      <a:pt x="232" y="465"/>
                    </a:lnTo>
                    <a:lnTo>
                      <a:pt x="256" y="463"/>
                    </a:lnTo>
                    <a:lnTo>
                      <a:pt x="280" y="460"/>
                    </a:lnTo>
                    <a:lnTo>
                      <a:pt x="300" y="453"/>
                    </a:lnTo>
                    <a:lnTo>
                      <a:pt x="323" y="445"/>
                    </a:lnTo>
                    <a:lnTo>
                      <a:pt x="342" y="436"/>
                    </a:lnTo>
                    <a:lnTo>
                      <a:pt x="361" y="425"/>
                    </a:lnTo>
                    <a:lnTo>
                      <a:pt x="380" y="410"/>
                    </a:lnTo>
                    <a:lnTo>
                      <a:pt x="396" y="396"/>
                    </a:lnTo>
                    <a:lnTo>
                      <a:pt x="411" y="380"/>
                    </a:lnTo>
                    <a:lnTo>
                      <a:pt x="425" y="362"/>
                    </a:lnTo>
                    <a:lnTo>
                      <a:pt x="436" y="343"/>
                    </a:lnTo>
                    <a:lnTo>
                      <a:pt x="446" y="323"/>
                    </a:lnTo>
                    <a:lnTo>
                      <a:pt x="454" y="302"/>
                    </a:lnTo>
                    <a:lnTo>
                      <a:pt x="458" y="279"/>
                    </a:lnTo>
                    <a:lnTo>
                      <a:pt x="463" y="255"/>
                    </a:lnTo>
                    <a:lnTo>
                      <a:pt x="463" y="231"/>
                    </a:lnTo>
                    <a:lnTo>
                      <a:pt x="463" y="231"/>
                    </a:lnTo>
                    <a:lnTo>
                      <a:pt x="463" y="209"/>
                    </a:lnTo>
                    <a:lnTo>
                      <a:pt x="458" y="185"/>
                    </a:lnTo>
                    <a:lnTo>
                      <a:pt x="454" y="163"/>
                    </a:lnTo>
                    <a:lnTo>
                      <a:pt x="446" y="142"/>
                    </a:lnTo>
                    <a:lnTo>
                      <a:pt x="436" y="121"/>
                    </a:lnTo>
                    <a:lnTo>
                      <a:pt x="425" y="102"/>
                    </a:lnTo>
                    <a:lnTo>
                      <a:pt x="411" y="85"/>
                    </a:lnTo>
                    <a:lnTo>
                      <a:pt x="396" y="69"/>
                    </a:lnTo>
                    <a:lnTo>
                      <a:pt x="380" y="53"/>
                    </a:lnTo>
                    <a:lnTo>
                      <a:pt x="361" y="40"/>
                    </a:lnTo>
                    <a:lnTo>
                      <a:pt x="342" y="29"/>
                    </a:lnTo>
                    <a:lnTo>
                      <a:pt x="323" y="19"/>
                    </a:lnTo>
                    <a:lnTo>
                      <a:pt x="300" y="11"/>
                    </a:lnTo>
                    <a:lnTo>
                      <a:pt x="280" y="5"/>
                    </a:lnTo>
                    <a:lnTo>
                      <a:pt x="256" y="2"/>
                    </a:lnTo>
                    <a:lnTo>
                      <a:pt x="232" y="0"/>
                    </a:lnTo>
                    <a:lnTo>
                      <a:pt x="232" y="0"/>
                    </a:lnTo>
                    <a:close/>
                    <a:moveTo>
                      <a:pt x="232" y="445"/>
                    </a:moveTo>
                    <a:lnTo>
                      <a:pt x="232" y="445"/>
                    </a:lnTo>
                    <a:lnTo>
                      <a:pt x="211" y="444"/>
                    </a:lnTo>
                    <a:lnTo>
                      <a:pt x="189" y="441"/>
                    </a:lnTo>
                    <a:lnTo>
                      <a:pt x="169" y="436"/>
                    </a:lnTo>
                    <a:lnTo>
                      <a:pt x="149" y="428"/>
                    </a:lnTo>
                    <a:lnTo>
                      <a:pt x="131" y="420"/>
                    </a:lnTo>
                    <a:lnTo>
                      <a:pt x="113" y="409"/>
                    </a:lnTo>
                    <a:lnTo>
                      <a:pt x="97" y="396"/>
                    </a:lnTo>
                    <a:lnTo>
                      <a:pt x="82" y="383"/>
                    </a:lnTo>
                    <a:lnTo>
                      <a:pt x="67" y="367"/>
                    </a:lnTo>
                    <a:lnTo>
                      <a:pt x="56" y="351"/>
                    </a:lnTo>
                    <a:lnTo>
                      <a:pt x="45" y="334"/>
                    </a:lnTo>
                    <a:lnTo>
                      <a:pt x="35" y="315"/>
                    </a:lnTo>
                    <a:lnTo>
                      <a:pt x="29" y="295"/>
                    </a:lnTo>
                    <a:lnTo>
                      <a:pt x="24" y="275"/>
                    </a:lnTo>
                    <a:lnTo>
                      <a:pt x="21" y="254"/>
                    </a:lnTo>
                    <a:lnTo>
                      <a:pt x="19" y="231"/>
                    </a:lnTo>
                    <a:lnTo>
                      <a:pt x="19" y="231"/>
                    </a:lnTo>
                    <a:lnTo>
                      <a:pt x="21" y="211"/>
                    </a:lnTo>
                    <a:lnTo>
                      <a:pt x="24" y="190"/>
                    </a:lnTo>
                    <a:lnTo>
                      <a:pt x="29" y="169"/>
                    </a:lnTo>
                    <a:lnTo>
                      <a:pt x="35" y="150"/>
                    </a:lnTo>
                    <a:lnTo>
                      <a:pt x="45" y="131"/>
                    </a:lnTo>
                    <a:lnTo>
                      <a:pt x="56" y="113"/>
                    </a:lnTo>
                    <a:lnTo>
                      <a:pt x="67" y="97"/>
                    </a:lnTo>
                    <a:lnTo>
                      <a:pt x="82" y="81"/>
                    </a:lnTo>
                    <a:lnTo>
                      <a:pt x="97" y="69"/>
                    </a:lnTo>
                    <a:lnTo>
                      <a:pt x="113" y="56"/>
                    </a:lnTo>
                    <a:lnTo>
                      <a:pt x="131" y="45"/>
                    </a:lnTo>
                    <a:lnTo>
                      <a:pt x="149" y="37"/>
                    </a:lnTo>
                    <a:lnTo>
                      <a:pt x="169" y="29"/>
                    </a:lnTo>
                    <a:lnTo>
                      <a:pt x="189" y="24"/>
                    </a:lnTo>
                    <a:lnTo>
                      <a:pt x="211" y="21"/>
                    </a:lnTo>
                    <a:lnTo>
                      <a:pt x="232" y="19"/>
                    </a:lnTo>
                    <a:lnTo>
                      <a:pt x="232" y="19"/>
                    </a:lnTo>
                    <a:lnTo>
                      <a:pt x="254" y="21"/>
                    </a:lnTo>
                    <a:lnTo>
                      <a:pt x="275" y="24"/>
                    </a:lnTo>
                    <a:lnTo>
                      <a:pt x="296" y="29"/>
                    </a:lnTo>
                    <a:lnTo>
                      <a:pt x="315" y="37"/>
                    </a:lnTo>
                    <a:lnTo>
                      <a:pt x="334" y="45"/>
                    </a:lnTo>
                    <a:lnTo>
                      <a:pt x="351" y="56"/>
                    </a:lnTo>
                    <a:lnTo>
                      <a:pt x="367" y="69"/>
                    </a:lnTo>
                    <a:lnTo>
                      <a:pt x="382" y="81"/>
                    </a:lnTo>
                    <a:lnTo>
                      <a:pt x="396" y="97"/>
                    </a:lnTo>
                    <a:lnTo>
                      <a:pt x="409" y="113"/>
                    </a:lnTo>
                    <a:lnTo>
                      <a:pt x="419" y="131"/>
                    </a:lnTo>
                    <a:lnTo>
                      <a:pt x="428" y="150"/>
                    </a:lnTo>
                    <a:lnTo>
                      <a:pt x="436" y="169"/>
                    </a:lnTo>
                    <a:lnTo>
                      <a:pt x="441" y="190"/>
                    </a:lnTo>
                    <a:lnTo>
                      <a:pt x="444" y="211"/>
                    </a:lnTo>
                    <a:lnTo>
                      <a:pt x="446" y="231"/>
                    </a:lnTo>
                    <a:lnTo>
                      <a:pt x="446" y="231"/>
                    </a:lnTo>
                    <a:lnTo>
                      <a:pt x="444" y="254"/>
                    </a:lnTo>
                    <a:lnTo>
                      <a:pt x="441" y="275"/>
                    </a:lnTo>
                    <a:lnTo>
                      <a:pt x="436" y="295"/>
                    </a:lnTo>
                    <a:lnTo>
                      <a:pt x="428" y="315"/>
                    </a:lnTo>
                    <a:lnTo>
                      <a:pt x="419" y="334"/>
                    </a:lnTo>
                    <a:lnTo>
                      <a:pt x="409" y="351"/>
                    </a:lnTo>
                    <a:lnTo>
                      <a:pt x="396" y="367"/>
                    </a:lnTo>
                    <a:lnTo>
                      <a:pt x="382" y="383"/>
                    </a:lnTo>
                    <a:lnTo>
                      <a:pt x="367" y="396"/>
                    </a:lnTo>
                    <a:lnTo>
                      <a:pt x="351" y="409"/>
                    </a:lnTo>
                    <a:lnTo>
                      <a:pt x="334" y="420"/>
                    </a:lnTo>
                    <a:lnTo>
                      <a:pt x="315" y="428"/>
                    </a:lnTo>
                    <a:lnTo>
                      <a:pt x="296" y="436"/>
                    </a:lnTo>
                    <a:lnTo>
                      <a:pt x="275" y="441"/>
                    </a:lnTo>
                    <a:lnTo>
                      <a:pt x="254" y="444"/>
                    </a:lnTo>
                    <a:lnTo>
                      <a:pt x="232" y="445"/>
                    </a:lnTo>
                    <a:lnTo>
                      <a:pt x="232"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cxnSp>
          <p:nvCxnSpPr>
            <p:cNvPr id="314" name="Straight Connector 313"/>
            <p:cNvCxnSpPr/>
            <p:nvPr/>
          </p:nvCxnSpPr>
          <p:spPr>
            <a:xfrm flipV="1">
              <a:off x="5939138" y="4126483"/>
              <a:ext cx="99997" cy="137328"/>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337" idx="1"/>
              <a:endCxn id="334" idx="5"/>
            </p:cNvCxnSpPr>
            <p:nvPr/>
          </p:nvCxnSpPr>
          <p:spPr>
            <a:xfrm flipH="1" flipV="1">
              <a:off x="6171263" y="4119090"/>
              <a:ext cx="245532" cy="170806"/>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18" name="Oval 317"/>
            <p:cNvSpPr/>
            <p:nvPr/>
          </p:nvSpPr>
          <p:spPr>
            <a:xfrm>
              <a:off x="9512737" y="4275300"/>
              <a:ext cx="231277" cy="2286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320" name="Group 319"/>
            <p:cNvGrpSpPr/>
            <p:nvPr/>
          </p:nvGrpSpPr>
          <p:grpSpPr>
            <a:xfrm>
              <a:off x="9588801" y="4306718"/>
              <a:ext cx="80783" cy="137486"/>
              <a:chOff x="6886576" y="2546350"/>
              <a:chExt cx="219075" cy="376238"/>
            </a:xfrm>
            <a:solidFill>
              <a:schemeClr val="bg1"/>
            </a:solidFill>
          </p:grpSpPr>
          <p:sp>
            <p:nvSpPr>
              <p:cNvPr id="372" name="Freeform 56"/>
              <p:cNvSpPr>
                <a:spLocks noEditPoints="1"/>
              </p:cNvSpPr>
              <p:nvPr/>
            </p:nvSpPr>
            <p:spPr bwMode="auto">
              <a:xfrm>
                <a:off x="6886576" y="2546350"/>
                <a:ext cx="219075" cy="376238"/>
              </a:xfrm>
              <a:custGeom>
                <a:avLst/>
                <a:gdLst>
                  <a:gd name="T0" fmla="*/ 50 w 275"/>
                  <a:gd name="T1" fmla="*/ 0 h 475"/>
                  <a:gd name="T2" fmla="*/ 40 w 275"/>
                  <a:gd name="T3" fmla="*/ 2 h 475"/>
                  <a:gd name="T4" fmla="*/ 21 w 275"/>
                  <a:gd name="T5" fmla="*/ 10 h 475"/>
                  <a:gd name="T6" fmla="*/ 8 w 275"/>
                  <a:gd name="T7" fmla="*/ 23 h 475"/>
                  <a:gd name="T8" fmla="*/ 0 w 275"/>
                  <a:gd name="T9" fmla="*/ 40 h 475"/>
                  <a:gd name="T10" fmla="*/ 0 w 275"/>
                  <a:gd name="T11" fmla="*/ 66 h 475"/>
                  <a:gd name="T12" fmla="*/ 0 w 275"/>
                  <a:gd name="T13" fmla="*/ 425 h 475"/>
                  <a:gd name="T14" fmla="*/ 0 w 275"/>
                  <a:gd name="T15" fmla="*/ 435 h 475"/>
                  <a:gd name="T16" fmla="*/ 8 w 275"/>
                  <a:gd name="T17" fmla="*/ 452 h 475"/>
                  <a:gd name="T18" fmla="*/ 21 w 275"/>
                  <a:gd name="T19" fmla="*/ 465 h 475"/>
                  <a:gd name="T20" fmla="*/ 40 w 275"/>
                  <a:gd name="T21" fmla="*/ 473 h 475"/>
                  <a:gd name="T22" fmla="*/ 226 w 275"/>
                  <a:gd name="T23" fmla="*/ 475 h 475"/>
                  <a:gd name="T24" fmla="*/ 235 w 275"/>
                  <a:gd name="T25" fmla="*/ 473 h 475"/>
                  <a:gd name="T26" fmla="*/ 253 w 275"/>
                  <a:gd name="T27" fmla="*/ 465 h 475"/>
                  <a:gd name="T28" fmla="*/ 267 w 275"/>
                  <a:gd name="T29" fmla="*/ 452 h 475"/>
                  <a:gd name="T30" fmla="*/ 273 w 275"/>
                  <a:gd name="T31" fmla="*/ 435 h 475"/>
                  <a:gd name="T32" fmla="*/ 275 w 275"/>
                  <a:gd name="T33" fmla="*/ 384 h 475"/>
                  <a:gd name="T34" fmla="*/ 275 w 275"/>
                  <a:gd name="T35" fmla="*/ 50 h 475"/>
                  <a:gd name="T36" fmla="*/ 273 w 275"/>
                  <a:gd name="T37" fmla="*/ 40 h 475"/>
                  <a:gd name="T38" fmla="*/ 267 w 275"/>
                  <a:gd name="T39" fmla="*/ 23 h 475"/>
                  <a:gd name="T40" fmla="*/ 253 w 275"/>
                  <a:gd name="T41" fmla="*/ 10 h 475"/>
                  <a:gd name="T42" fmla="*/ 235 w 275"/>
                  <a:gd name="T43" fmla="*/ 2 h 475"/>
                  <a:gd name="T44" fmla="*/ 226 w 275"/>
                  <a:gd name="T45" fmla="*/ 0 h 475"/>
                  <a:gd name="T46" fmla="*/ 256 w 275"/>
                  <a:gd name="T47" fmla="*/ 85 h 475"/>
                  <a:gd name="T48" fmla="*/ 19 w 275"/>
                  <a:gd name="T49" fmla="*/ 364 h 475"/>
                  <a:gd name="T50" fmla="*/ 256 w 275"/>
                  <a:gd name="T51" fmla="*/ 425 h 475"/>
                  <a:gd name="T52" fmla="*/ 256 w 275"/>
                  <a:gd name="T53" fmla="*/ 431 h 475"/>
                  <a:gd name="T54" fmla="*/ 251 w 275"/>
                  <a:gd name="T55" fmla="*/ 441 h 475"/>
                  <a:gd name="T56" fmla="*/ 243 w 275"/>
                  <a:gd name="T57" fmla="*/ 451 h 475"/>
                  <a:gd name="T58" fmla="*/ 232 w 275"/>
                  <a:gd name="T59" fmla="*/ 454 h 475"/>
                  <a:gd name="T60" fmla="*/ 50 w 275"/>
                  <a:gd name="T61" fmla="*/ 455 h 475"/>
                  <a:gd name="T62" fmla="*/ 43 w 275"/>
                  <a:gd name="T63" fmla="*/ 454 h 475"/>
                  <a:gd name="T64" fmla="*/ 32 w 275"/>
                  <a:gd name="T65" fmla="*/ 451 h 475"/>
                  <a:gd name="T66" fmla="*/ 24 w 275"/>
                  <a:gd name="T67" fmla="*/ 441 h 475"/>
                  <a:gd name="T68" fmla="*/ 19 w 275"/>
                  <a:gd name="T69" fmla="*/ 431 h 475"/>
                  <a:gd name="T70" fmla="*/ 19 w 275"/>
                  <a:gd name="T71" fmla="*/ 384 h 475"/>
                  <a:gd name="T72" fmla="*/ 256 w 275"/>
                  <a:gd name="T73" fmla="*/ 425 h 475"/>
                  <a:gd name="T74" fmla="*/ 19 w 275"/>
                  <a:gd name="T75" fmla="*/ 50 h 475"/>
                  <a:gd name="T76" fmla="*/ 19 w 275"/>
                  <a:gd name="T77" fmla="*/ 45 h 475"/>
                  <a:gd name="T78" fmla="*/ 24 w 275"/>
                  <a:gd name="T79" fmla="*/ 34 h 475"/>
                  <a:gd name="T80" fmla="*/ 32 w 275"/>
                  <a:gd name="T81" fmla="*/ 26 h 475"/>
                  <a:gd name="T82" fmla="*/ 43 w 275"/>
                  <a:gd name="T83" fmla="*/ 21 h 475"/>
                  <a:gd name="T84" fmla="*/ 226 w 275"/>
                  <a:gd name="T85" fmla="*/ 19 h 475"/>
                  <a:gd name="T86" fmla="*/ 232 w 275"/>
                  <a:gd name="T87" fmla="*/ 21 h 475"/>
                  <a:gd name="T88" fmla="*/ 243 w 275"/>
                  <a:gd name="T89" fmla="*/ 26 h 475"/>
                  <a:gd name="T90" fmla="*/ 251 w 275"/>
                  <a:gd name="T91" fmla="*/ 34 h 475"/>
                  <a:gd name="T92" fmla="*/ 256 w 275"/>
                  <a:gd name="T93" fmla="*/ 45 h 475"/>
                  <a:gd name="T94" fmla="*/ 256 w 275"/>
                  <a:gd name="T95" fmla="*/ 66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75">
                    <a:moveTo>
                      <a:pt x="226" y="0"/>
                    </a:moveTo>
                    <a:lnTo>
                      <a:pt x="50" y="0"/>
                    </a:lnTo>
                    <a:lnTo>
                      <a:pt x="50" y="0"/>
                    </a:lnTo>
                    <a:lnTo>
                      <a:pt x="40" y="2"/>
                    </a:lnTo>
                    <a:lnTo>
                      <a:pt x="31" y="5"/>
                    </a:lnTo>
                    <a:lnTo>
                      <a:pt x="21" y="10"/>
                    </a:lnTo>
                    <a:lnTo>
                      <a:pt x="15" y="16"/>
                    </a:lnTo>
                    <a:lnTo>
                      <a:pt x="8" y="23"/>
                    </a:lnTo>
                    <a:lnTo>
                      <a:pt x="4" y="31"/>
                    </a:lnTo>
                    <a:lnTo>
                      <a:pt x="0" y="40"/>
                    </a:lnTo>
                    <a:lnTo>
                      <a:pt x="0" y="50"/>
                    </a:lnTo>
                    <a:lnTo>
                      <a:pt x="0" y="66"/>
                    </a:lnTo>
                    <a:lnTo>
                      <a:pt x="0" y="384"/>
                    </a:lnTo>
                    <a:lnTo>
                      <a:pt x="0" y="425"/>
                    </a:lnTo>
                    <a:lnTo>
                      <a:pt x="0" y="425"/>
                    </a:lnTo>
                    <a:lnTo>
                      <a:pt x="0" y="435"/>
                    </a:lnTo>
                    <a:lnTo>
                      <a:pt x="4" y="444"/>
                    </a:lnTo>
                    <a:lnTo>
                      <a:pt x="8" y="452"/>
                    </a:lnTo>
                    <a:lnTo>
                      <a:pt x="15" y="460"/>
                    </a:lnTo>
                    <a:lnTo>
                      <a:pt x="21" y="465"/>
                    </a:lnTo>
                    <a:lnTo>
                      <a:pt x="31" y="470"/>
                    </a:lnTo>
                    <a:lnTo>
                      <a:pt x="40" y="473"/>
                    </a:lnTo>
                    <a:lnTo>
                      <a:pt x="50" y="475"/>
                    </a:lnTo>
                    <a:lnTo>
                      <a:pt x="226" y="475"/>
                    </a:lnTo>
                    <a:lnTo>
                      <a:pt x="226" y="475"/>
                    </a:lnTo>
                    <a:lnTo>
                      <a:pt x="235" y="473"/>
                    </a:lnTo>
                    <a:lnTo>
                      <a:pt x="245" y="470"/>
                    </a:lnTo>
                    <a:lnTo>
                      <a:pt x="253" y="465"/>
                    </a:lnTo>
                    <a:lnTo>
                      <a:pt x="261" y="460"/>
                    </a:lnTo>
                    <a:lnTo>
                      <a:pt x="267" y="452"/>
                    </a:lnTo>
                    <a:lnTo>
                      <a:pt x="272" y="444"/>
                    </a:lnTo>
                    <a:lnTo>
                      <a:pt x="273" y="435"/>
                    </a:lnTo>
                    <a:lnTo>
                      <a:pt x="275" y="425"/>
                    </a:lnTo>
                    <a:lnTo>
                      <a:pt x="275" y="384"/>
                    </a:lnTo>
                    <a:lnTo>
                      <a:pt x="275" y="66"/>
                    </a:lnTo>
                    <a:lnTo>
                      <a:pt x="275" y="50"/>
                    </a:lnTo>
                    <a:lnTo>
                      <a:pt x="275" y="50"/>
                    </a:lnTo>
                    <a:lnTo>
                      <a:pt x="273" y="40"/>
                    </a:lnTo>
                    <a:lnTo>
                      <a:pt x="272" y="31"/>
                    </a:lnTo>
                    <a:lnTo>
                      <a:pt x="267" y="23"/>
                    </a:lnTo>
                    <a:lnTo>
                      <a:pt x="261" y="16"/>
                    </a:lnTo>
                    <a:lnTo>
                      <a:pt x="253" y="10"/>
                    </a:lnTo>
                    <a:lnTo>
                      <a:pt x="245" y="5"/>
                    </a:lnTo>
                    <a:lnTo>
                      <a:pt x="235" y="2"/>
                    </a:lnTo>
                    <a:lnTo>
                      <a:pt x="226" y="0"/>
                    </a:lnTo>
                    <a:lnTo>
                      <a:pt x="226" y="0"/>
                    </a:lnTo>
                    <a:close/>
                    <a:moveTo>
                      <a:pt x="19" y="85"/>
                    </a:moveTo>
                    <a:lnTo>
                      <a:pt x="256" y="85"/>
                    </a:lnTo>
                    <a:lnTo>
                      <a:pt x="256" y="364"/>
                    </a:lnTo>
                    <a:lnTo>
                      <a:pt x="19" y="364"/>
                    </a:lnTo>
                    <a:lnTo>
                      <a:pt x="19" y="85"/>
                    </a:lnTo>
                    <a:close/>
                    <a:moveTo>
                      <a:pt x="256" y="425"/>
                    </a:moveTo>
                    <a:lnTo>
                      <a:pt x="256" y="425"/>
                    </a:lnTo>
                    <a:lnTo>
                      <a:pt x="256" y="431"/>
                    </a:lnTo>
                    <a:lnTo>
                      <a:pt x="254" y="436"/>
                    </a:lnTo>
                    <a:lnTo>
                      <a:pt x="251" y="441"/>
                    </a:lnTo>
                    <a:lnTo>
                      <a:pt x="248" y="446"/>
                    </a:lnTo>
                    <a:lnTo>
                      <a:pt x="243" y="451"/>
                    </a:lnTo>
                    <a:lnTo>
                      <a:pt x="238" y="452"/>
                    </a:lnTo>
                    <a:lnTo>
                      <a:pt x="232" y="454"/>
                    </a:lnTo>
                    <a:lnTo>
                      <a:pt x="226" y="455"/>
                    </a:lnTo>
                    <a:lnTo>
                      <a:pt x="50" y="455"/>
                    </a:lnTo>
                    <a:lnTo>
                      <a:pt x="50" y="455"/>
                    </a:lnTo>
                    <a:lnTo>
                      <a:pt x="43" y="454"/>
                    </a:lnTo>
                    <a:lnTo>
                      <a:pt x="37" y="452"/>
                    </a:lnTo>
                    <a:lnTo>
                      <a:pt x="32" y="451"/>
                    </a:lnTo>
                    <a:lnTo>
                      <a:pt x="27" y="446"/>
                    </a:lnTo>
                    <a:lnTo>
                      <a:pt x="24" y="441"/>
                    </a:lnTo>
                    <a:lnTo>
                      <a:pt x="21" y="436"/>
                    </a:lnTo>
                    <a:lnTo>
                      <a:pt x="19" y="431"/>
                    </a:lnTo>
                    <a:lnTo>
                      <a:pt x="19" y="425"/>
                    </a:lnTo>
                    <a:lnTo>
                      <a:pt x="19" y="384"/>
                    </a:lnTo>
                    <a:lnTo>
                      <a:pt x="256" y="384"/>
                    </a:lnTo>
                    <a:lnTo>
                      <a:pt x="256" y="425"/>
                    </a:lnTo>
                    <a:close/>
                    <a:moveTo>
                      <a:pt x="19" y="66"/>
                    </a:moveTo>
                    <a:lnTo>
                      <a:pt x="19" y="50"/>
                    </a:lnTo>
                    <a:lnTo>
                      <a:pt x="19" y="50"/>
                    </a:lnTo>
                    <a:lnTo>
                      <a:pt x="19" y="45"/>
                    </a:lnTo>
                    <a:lnTo>
                      <a:pt x="21" y="39"/>
                    </a:lnTo>
                    <a:lnTo>
                      <a:pt x="24" y="34"/>
                    </a:lnTo>
                    <a:lnTo>
                      <a:pt x="27" y="29"/>
                    </a:lnTo>
                    <a:lnTo>
                      <a:pt x="32" y="26"/>
                    </a:lnTo>
                    <a:lnTo>
                      <a:pt x="37" y="23"/>
                    </a:lnTo>
                    <a:lnTo>
                      <a:pt x="43" y="21"/>
                    </a:lnTo>
                    <a:lnTo>
                      <a:pt x="50" y="19"/>
                    </a:lnTo>
                    <a:lnTo>
                      <a:pt x="226" y="19"/>
                    </a:lnTo>
                    <a:lnTo>
                      <a:pt x="226" y="19"/>
                    </a:lnTo>
                    <a:lnTo>
                      <a:pt x="232" y="21"/>
                    </a:lnTo>
                    <a:lnTo>
                      <a:pt x="238" y="23"/>
                    </a:lnTo>
                    <a:lnTo>
                      <a:pt x="243" y="26"/>
                    </a:lnTo>
                    <a:lnTo>
                      <a:pt x="248" y="29"/>
                    </a:lnTo>
                    <a:lnTo>
                      <a:pt x="251" y="34"/>
                    </a:lnTo>
                    <a:lnTo>
                      <a:pt x="254" y="39"/>
                    </a:lnTo>
                    <a:lnTo>
                      <a:pt x="256" y="45"/>
                    </a:lnTo>
                    <a:lnTo>
                      <a:pt x="256" y="50"/>
                    </a:lnTo>
                    <a:lnTo>
                      <a:pt x="256" y="66"/>
                    </a:lnTo>
                    <a:lnTo>
                      <a:pt x="1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73" name="Freeform 57"/>
              <p:cNvSpPr>
                <a:spLocks noEditPoints="1"/>
              </p:cNvSpPr>
              <p:nvPr/>
            </p:nvSpPr>
            <p:spPr bwMode="auto">
              <a:xfrm>
                <a:off x="6977063" y="2857500"/>
                <a:ext cx="38100" cy="39688"/>
              </a:xfrm>
              <a:custGeom>
                <a:avLst/>
                <a:gdLst>
                  <a:gd name="T0" fmla="*/ 24 w 48"/>
                  <a:gd name="T1" fmla="*/ 50 h 50"/>
                  <a:gd name="T2" fmla="*/ 24 w 48"/>
                  <a:gd name="T3" fmla="*/ 50 h 50"/>
                  <a:gd name="T4" fmla="*/ 28 w 48"/>
                  <a:gd name="T5" fmla="*/ 48 h 50"/>
                  <a:gd name="T6" fmla="*/ 33 w 48"/>
                  <a:gd name="T7" fmla="*/ 46 h 50"/>
                  <a:gd name="T8" fmla="*/ 41 w 48"/>
                  <a:gd name="T9" fmla="*/ 42 h 50"/>
                  <a:gd name="T10" fmla="*/ 46 w 48"/>
                  <a:gd name="T11" fmla="*/ 34 h 50"/>
                  <a:gd name="T12" fmla="*/ 48 w 48"/>
                  <a:gd name="T13" fmla="*/ 30 h 50"/>
                  <a:gd name="T14" fmla="*/ 48 w 48"/>
                  <a:gd name="T15" fmla="*/ 26 h 50"/>
                  <a:gd name="T16" fmla="*/ 48 w 48"/>
                  <a:gd name="T17" fmla="*/ 26 h 50"/>
                  <a:gd name="T18" fmla="*/ 48 w 48"/>
                  <a:gd name="T19" fmla="*/ 21 h 50"/>
                  <a:gd name="T20" fmla="*/ 46 w 48"/>
                  <a:gd name="T21" fmla="*/ 16 h 50"/>
                  <a:gd name="T22" fmla="*/ 41 w 48"/>
                  <a:gd name="T23" fmla="*/ 8 h 50"/>
                  <a:gd name="T24" fmla="*/ 33 w 48"/>
                  <a:gd name="T25" fmla="*/ 3 h 50"/>
                  <a:gd name="T26" fmla="*/ 28 w 48"/>
                  <a:gd name="T27" fmla="*/ 2 h 50"/>
                  <a:gd name="T28" fmla="*/ 24 w 48"/>
                  <a:gd name="T29" fmla="*/ 0 h 50"/>
                  <a:gd name="T30" fmla="*/ 24 w 48"/>
                  <a:gd name="T31" fmla="*/ 0 h 50"/>
                  <a:gd name="T32" fmla="*/ 19 w 48"/>
                  <a:gd name="T33" fmla="*/ 2 h 50"/>
                  <a:gd name="T34" fmla="*/ 14 w 48"/>
                  <a:gd name="T35" fmla="*/ 3 h 50"/>
                  <a:gd name="T36" fmla="*/ 6 w 48"/>
                  <a:gd name="T37" fmla="*/ 8 h 50"/>
                  <a:gd name="T38" fmla="*/ 1 w 48"/>
                  <a:gd name="T39" fmla="*/ 16 h 50"/>
                  <a:gd name="T40" fmla="*/ 0 w 48"/>
                  <a:gd name="T41" fmla="*/ 21 h 50"/>
                  <a:gd name="T42" fmla="*/ 0 w 48"/>
                  <a:gd name="T43" fmla="*/ 26 h 50"/>
                  <a:gd name="T44" fmla="*/ 0 w 48"/>
                  <a:gd name="T45" fmla="*/ 26 h 50"/>
                  <a:gd name="T46" fmla="*/ 0 w 48"/>
                  <a:gd name="T47" fmla="*/ 30 h 50"/>
                  <a:gd name="T48" fmla="*/ 1 w 48"/>
                  <a:gd name="T49" fmla="*/ 34 h 50"/>
                  <a:gd name="T50" fmla="*/ 6 w 48"/>
                  <a:gd name="T51" fmla="*/ 42 h 50"/>
                  <a:gd name="T52" fmla="*/ 14 w 48"/>
                  <a:gd name="T53" fmla="*/ 46 h 50"/>
                  <a:gd name="T54" fmla="*/ 19 w 48"/>
                  <a:gd name="T55" fmla="*/ 48 h 50"/>
                  <a:gd name="T56" fmla="*/ 24 w 48"/>
                  <a:gd name="T57" fmla="*/ 50 h 50"/>
                  <a:gd name="T58" fmla="*/ 24 w 48"/>
                  <a:gd name="T59" fmla="*/ 50 h 50"/>
                  <a:gd name="T60" fmla="*/ 24 w 48"/>
                  <a:gd name="T61" fmla="*/ 19 h 50"/>
                  <a:gd name="T62" fmla="*/ 24 w 48"/>
                  <a:gd name="T63" fmla="*/ 19 h 50"/>
                  <a:gd name="T64" fmla="*/ 27 w 48"/>
                  <a:gd name="T65" fmla="*/ 21 h 50"/>
                  <a:gd name="T66" fmla="*/ 28 w 48"/>
                  <a:gd name="T67" fmla="*/ 26 h 50"/>
                  <a:gd name="T68" fmla="*/ 28 w 48"/>
                  <a:gd name="T69" fmla="*/ 26 h 50"/>
                  <a:gd name="T70" fmla="*/ 27 w 48"/>
                  <a:gd name="T71" fmla="*/ 29 h 50"/>
                  <a:gd name="T72" fmla="*/ 24 w 48"/>
                  <a:gd name="T73" fmla="*/ 30 h 50"/>
                  <a:gd name="T74" fmla="*/ 24 w 48"/>
                  <a:gd name="T75" fmla="*/ 30 h 50"/>
                  <a:gd name="T76" fmla="*/ 20 w 48"/>
                  <a:gd name="T77" fmla="*/ 29 h 50"/>
                  <a:gd name="T78" fmla="*/ 19 w 48"/>
                  <a:gd name="T79" fmla="*/ 26 h 50"/>
                  <a:gd name="T80" fmla="*/ 19 w 48"/>
                  <a:gd name="T81" fmla="*/ 26 h 50"/>
                  <a:gd name="T82" fmla="*/ 20 w 48"/>
                  <a:gd name="T83" fmla="*/ 21 h 50"/>
                  <a:gd name="T84" fmla="*/ 24 w 48"/>
                  <a:gd name="T85" fmla="*/ 19 h 50"/>
                  <a:gd name="T86" fmla="*/ 24 w 48"/>
                  <a:gd name="T87"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50">
                    <a:moveTo>
                      <a:pt x="24" y="50"/>
                    </a:moveTo>
                    <a:lnTo>
                      <a:pt x="24" y="50"/>
                    </a:lnTo>
                    <a:lnTo>
                      <a:pt x="28" y="48"/>
                    </a:lnTo>
                    <a:lnTo>
                      <a:pt x="33" y="46"/>
                    </a:lnTo>
                    <a:lnTo>
                      <a:pt x="41" y="42"/>
                    </a:lnTo>
                    <a:lnTo>
                      <a:pt x="46" y="34"/>
                    </a:lnTo>
                    <a:lnTo>
                      <a:pt x="48" y="30"/>
                    </a:lnTo>
                    <a:lnTo>
                      <a:pt x="48" y="26"/>
                    </a:lnTo>
                    <a:lnTo>
                      <a:pt x="48" y="26"/>
                    </a:lnTo>
                    <a:lnTo>
                      <a:pt x="48" y="21"/>
                    </a:lnTo>
                    <a:lnTo>
                      <a:pt x="46" y="16"/>
                    </a:lnTo>
                    <a:lnTo>
                      <a:pt x="41" y="8"/>
                    </a:lnTo>
                    <a:lnTo>
                      <a:pt x="33" y="3"/>
                    </a:lnTo>
                    <a:lnTo>
                      <a:pt x="28" y="2"/>
                    </a:lnTo>
                    <a:lnTo>
                      <a:pt x="24" y="0"/>
                    </a:lnTo>
                    <a:lnTo>
                      <a:pt x="24" y="0"/>
                    </a:lnTo>
                    <a:lnTo>
                      <a:pt x="19" y="2"/>
                    </a:lnTo>
                    <a:lnTo>
                      <a:pt x="14" y="3"/>
                    </a:lnTo>
                    <a:lnTo>
                      <a:pt x="6" y="8"/>
                    </a:lnTo>
                    <a:lnTo>
                      <a:pt x="1" y="16"/>
                    </a:lnTo>
                    <a:lnTo>
                      <a:pt x="0" y="21"/>
                    </a:lnTo>
                    <a:lnTo>
                      <a:pt x="0" y="26"/>
                    </a:lnTo>
                    <a:lnTo>
                      <a:pt x="0" y="26"/>
                    </a:lnTo>
                    <a:lnTo>
                      <a:pt x="0" y="30"/>
                    </a:lnTo>
                    <a:lnTo>
                      <a:pt x="1" y="34"/>
                    </a:lnTo>
                    <a:lnTo>
                      <a:pt x="6" y="42"/>
                    </a:lnTo>
                    <a:lnTo>
                      <a:pt x="14" y="46"/>
                    </a:lnTo>
                    <a:lnTo>
                      <a:pt x="19" y="48"/>
                    </a:lnTo>
                    <a:lnTo>
                      <a:pt x="24" y="50"/>
                    </a:lnTo>
                    <a:lnTo>
                      <a:pt x="24" y="50"/>
                    </a:lnTo>
                    <a:close/>
                    <a:moveTo>
                      <a:pt x="24" y="19"/>
                    </a:moveTo>
                    <a:lnTo>
                      <a:pt x="24" y="19"/>
                    </a:lnTo>
                    <a:lnTo>
                      <a:pt x="27" y="21"/>
                    </a:lnTo>
                    <a:lnTo>
                      <a:pt x="28" y="26"/>
                    </a:lnTo>
                    <a:lnTo>
                      <a:pt x="28" y="26"/>
                    </a:lnTo>
                    <a:lnTo>
                      <a:pt x="27" y="29"/>
                    </a:lnTo>
                    <a:lnTo>
                      <a:pt x="24" y="30"/>
                    </a:lnTo>
                    <a:lnTo>
                      <a:pt x="24" y="30"/>
                    </a:lnTo>
                    <a:lnTo>
                      <a:pt x="20" y="29"/>
                    </a:lnTo>
                    <a:lnTo>
                      <a:pt x="19" y="26"/>
                    </a:lnTo>
                    <a:lnTo>
                      <a:pt x="19" y="26"/>
                    </a:lnTo>
                    <a:lnTo>
                      <a:pt x="20" y="21"/>
                    </a:lnTo>
                    <a:lnTo>
                      <a:pt x="24" y="19"/>
                    </a:lnTo>
                    <a:lnTo>
                      <a:pt x="2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sp>
          <p:nvSpPr>
            <p:cNvPr id="323" name="Oval 322"/>
            <p:cNvSpPr/>
            <p:nvPr/>
          </p:nvSpPr>
          <p:spPr>
            <a:xfrm>
              <a:off x="10422603" y="4245867"/>
              <a:ext cx="231277"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325" name="Group 324"/>
            <p:cNvGrpSpPr/>
            <p:nvPr/>
          </p:nvGrpSpPr>
          <p:grpSpPr>
            <a:xfrm>
              <a:off x="10468746" y="4313694"/>
              <a:ext cx="134023" cy="122067"/>
              <a:chOff x="3990976" y="230188"/>
              <a:chExt cx="300038" cy="246062"/>
            </a:xfrm>
            <a:solidFill>
              <a:schemeClr val="bg1"/>
            </a:solidFill>
          </p:grpSpPr>
          <p:sp>
            <p:nvSpPr>
              <p:cNvPr id="366" name="Freeform 191"/>
              <p:cNvSpPr>
                <a:spLocks/>
              </p:cNvSpPr>
              <p:nvPr/>
            </p:nvSpPr>
            <p:spPr bwMode="auto">
              <a:xfrm>
                <a:off x="4083051" y="447675"/>
                <a:ext cx="207963" cy="15875"/>
              </a:xfrm>
              <a:custGeom>
                <a:avLst/>
                <a:gdLst>
                  <a:gd name="T0" fmla="*/ 252 w 262"/>
                  <a:gd name="T1" fmla="*/ 0 h 19"/>
                  <a:gd name="T2" fmla="*/ 9 w 262"/>
                  <a:gd name="T3" fmla="*/ 0 h 19"/>
                  <a:gd name="T4" fmla="*/ 9 w 262"/>
                  <a:gd name="T5" fmla="*/ 0 h 19"/>
                  <a:gd name="T6" fmla="*/ 5 w 262"/>
                  <a:gd name="T7" fmla="*/ 2 h 19"/>
                  <a:gd name="T8" fmla="*/ 3 w 262"/>
                  <a:gd name="T9" fmla="*/ 3 h 19"/>
                  <a:gd name="T10" fmla="*/ 0 w 262"/>
                  <a:gd name="T11" fmla="*/ 7 h 19"/>
                  <a:gd name="T12" fmla="*/ 0 w 262"/>
                  <a:gd name="T13" fmla="*/ 10 h 19"/>
                  <a:gd name="T14" fmla="*/ 0 w 262"/>
                  <a:gd name="T15" fmla="*/ 10 h 19"/>
                  <a:gd name="T16" fmla="*/ 0 w 262"/>
                  <a:gd name="T17" fmla="*/ 14 h 19"/>
                  <a:gd name="T18" fmla="*/ 3 w 262"/>
                  <a:gd name="T19" fmla="*/ 18 h 19"/>
                  <a:gd name="T20" fmla="*/ 5 w 262"/>
                  <a:gd name="T21" fmla="*/ 19 h 19"/>
                  <a:gd name="T22" fmla="*/ 9 w 262"/>
                  <a:gd name="T23" fmla="*/ 19 h 19"/>
                  <a:gd name="T24" fmla="*/ 252 w 262"/>
                  <a:gd name="T25" fmla="*/ 19 h 19"/>
                  <a:gd name="T26" fmla="*/ 252 w 262"/>
                  <a:gd name="T27" fmla="*/ 19 h 19"/>
                  <a:gd name="T28" fmla="*/ 255 w 262"/>
                  <a:gd name="T29" fmla="*/ 19 h 19"/>
                  <a:gd name="T30" fmla="*/ 258 w 262"/>
                  <a:gd name="T31" fmla="*/ 18 h 19"/>
                  <a:gd name="T32" fmla="*/ 260 w 262"/>
                  <a:gd name="T33" fmla="*/ 14 h 19"/>
                  <a:gd name="T34" fmla="*/ 262 w 262"/>
                  <a:gd name="T35" fmla="*/ 10 h 19"/>
                  <a:gd name="T36" fmla="*/ 262 w 262"/>
                  <a:gd name="T37" fmla="*/ 10 h 19"/>
                  <a:gd name="T38" fmla="*/ 260 w 262"/>
                  <a:gd name="T39" fmla="*/ 7 h 19"/>
                  <a:gd name="T40" fmla="*/ 258 w 262"/>
                  <a:gd name="T41" fmla="*/ 3 h 19"/>
                  <a:gd name="T42" fmla="*/ 255 w 262"/>
                  <a:gd name="T43" fmla="*/ 2 h 19"/>
                  <a:gd name="T44" fmla="*/ 252 w 262"/>
                  <a:gd name="T45" fmla="*/ 0 h 19"/>
                  <a:gd name="T46" fmla="*/ 252 w 262"/>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2" h="19">
                    <a:moveTo>
                      <a:pt x="252" y="0"/>
                    </a:moveTo>
                    <a:lnTo>
                      <a:pt x="9" y="0"/>
                    </a:lnTo>
                    <a:lnTo>
                      <a:pt x="9" y="0"/>
                    </a:lnTo>
                    <a:lnTo>
                      <a:pt x="5" y="2"/>
                    </a:lnTo>
                    <a:lnTo>
                      <a:pt x="3" y="3"/>
                    </a:lnTo>
                    <a:lnTo>
                      <a:pt x="0" y="7"/>
                    </a:lnTo>
                    <a:lnTo>
                      <a:pt x="0" y="10"/>
                    </a:lnTo>
                    <a:lnTo>
                      <a:pt x="0" y="10"/>
                    </a:lnTo>
                    <a:lnTo>
                      <a:pt x="0" y="14"/>
                    </a:lnTo>
                    <a:lnTo>
                      <a:pt x="3" y="18"/>
                    </a:lnTo>
                    <a:lnTo>
                      <a:pt x="5" y="19"/>
                    </a:lnTo>
                    <a:lnTo>
                      <a:pt x="9" y="19"/>
                    </a:lnTo>
                    <a:lnTo>
                      <a:pt x="252" y="19"/>
                    </a:lnTo>
                    <a:lnTo>
                      <a:pt x="252" y="19"/>
                    </a:lnTo>
                    <a:lnTo>
                      <a:pt x="255" y="19"/>
                    </a:lnTo>
                    <a:lnTo>
                      <a:pt x="258" y="18"/>
                    </a:lnTo>
                    <a:lnTo>
                      <a:pt x="260" y="14"/>
                    </a:lnTo>
                    <a:lnTo>
                      <a:pt x="262" y="10"/>
                    </a:lnTo>
                    <a:lnTo>
                      <a:pt x="262" y="10"/>
                    </a:lnTo>
                    <a:lnTo>
                      <a:pt x="260" y="7"/>
                    </a:lnTo>
                    <a:lnTo>
                      <a:pt x="258" y="3"/>
                    </a:lnTo>
                    <a:lnTo>
                      <a:pt x="255" y="2"/>
                    </a:lnTo>
                    <a:lnTo>
                      <a:pt x="252" y="0"/>
                    </a:lnTo>
                    <a:lnTo>
                      <a:pt x="2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67" name="Freeform 192"/>
              <p:cNvSpPr>
                <a:spLocks/>
              </p:cNvSpPr>
              <p:nvPr/>
            </p:nvSpPr>
            <p:spPr bwMode="auto">
              <a:xfrm>
                <a:off x="4083051" y="344488"/>
                <a:ext cx="207963" cy="15875"/>
              </a:xfrm>
              <a:custGeom>
                <a:avLst/>
                <a:gdLst>
                  <a:gd name="T0" fmla="*/ 252 w 262"/>
                  <a:gd name="T1" fmla="*/ 0 h 19"/>
                  <a:gd name="T2" fmla="*/ 9 w 262"/>
                  <a:gd name="T3" fmla="*/ 0 h 19"/>
                  <a:gd name="T4" fmla="*/ 9 w 262"/>
                  <a:gd name="T5" fmla="*/ 0 h 19"/>
                  <a:gd name="T6" fmla="*/ 5 w 262"/>
                  <a:gd name="T7" fmla="*/ 1 h 19"/>
                  <a:gd name="T8" fmla="*/ 3 w 262"/>
                  <a:gd name="T9" fmla="*/ 3 h 19"/>
                  <a:gd name="T10" fmla="*/ 0 w 262"/>
                  <a:gd name="T11" fmla="*/ 6 h 19"/>
                  <a:gd name="T12" fmla="*/ 0 w 262"/>
                  <a:gd name="T13" fmla="*/ 9 h 19"/>
                  <a:gd name="T14" fmla="*/ 0 w 262"/>
                  <a:gd name="T15" fmla="*/ 9 h 19"/>
                  <a:gd name="T16" fmla="*/ 0 w 262"/>
                  <a:gd name="T17" fmla="*/ 14 h 19"/>
                  <a:gd name="T18" fmla="*/ 3 w 262"/>
                  <a:gd name="T19" fmla="*/ 16 h 19"/>
                  <a:gd name="T20" fmla="*/ 5 w 262"/>
                  <a:gd name="T21" fmla="*/ 19 h 19"/>
                  <a:gd name="T22" fmla="*/ 9 w 262"/>
                  <a:gd name="T23" fmla="*/ 19 h 19"/>
                  <a:gd name="T24" fmla="*/ 252 w 262"/>
                  <a:gd name="T25" fmla="*/ 19 h 19"/>
                  <a:gd name="T26" fmla="*/ 252 w 262"/>
                  <a:gd name="T27" fmla="*/ 19 h 19"/>
                  <a:gd name="T28" fmla="*/ 255 w 262"/>
                  <a:gd name="T29" fmla="*/ 19 h 19"/>
                  <a:gd name="T30" fmla="*/ 258 w 262"/>
                  <a:gd name="T31" fmla="*/ 16 h 19"/>
                  <a:gd name="T32" fmla="*/ 260 w 262"/>
                  <a:gd name="T33" fmla="*/ 14 h 19"/>
                  <a:gd name="T34" fmla="*/ 262 w 262"/>
                  <a:gd name="T35" fmla="*/ 9 h 19"/>
                  <a:gd name="T36" fmla="*/ 262 w 262"/>
                  <a:gd name="T37" fmla="*/ 9 h 19"/>
                  <a:gd name="T38" fmla="*/ 260 w 262"/>
                  <a:gd name="T39" fmla="*/ 6 h 19"/>
                  <a:gd name="T40" fmla="*/ 258 w 262"/>
                  <a:gd name="T41" fmla="*/ 3 h 19"/>
                  <a:gd name="T42" fmla="*/ 255 w 262"/>
                  <a:gd name="T43" fmla="*/ 1 h 19"/>
                  <a:gd name="T44" fmla="*/ 252 w 262"/>
                  <a:gd name="T45" fmla="*/ 0 h 19"/>
                  <a:gd name="T46" fmla="*/ 252 w 262"/>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2" h="19">
                    <a:moveTo>
                      <a:pt x="252" y="0"/>
                    </a:moveTo>
                    <a:lnTo>
                      <a:pt x="9" y="0"/>
                    </a:lnTo>
                    <a:lnTo>
                      <a:pt x="9" y="0"/>
                    </a:lnTo>
                    <a:lnTo>
                      <a:pt x="5" y="1"/>
                    </a:lnTo>
                    <a:lnTo>
                      <a:pt x="3" y="3"/>
                    </a:lnTo>
                    <a:lnTo>
                      <a:pt x="0" y="6"/>
                    </a:lnTo>
                    <a:lnTo>
                      <a:pt x="0" y="9"/>
                    </a:lnTo>
                    <a:lnTo>
                      <a:pt x="0" y="9"/>
                    </a:lnTo>
                    <a:lnTo>
                      <a:pt x="0" y="14"/>
                    </a:lnTo>
                    <a:lnTo>
                      <a:pt x="3" y="16"/>
                    </a:lnTo>
                    <a:lnTo>
                      <a:pt x="5" y="19"/>
                    </a:lnTo>
                    <a:lnTo>
                      <a:pt x="9" y="19"/>
                    </a:lnTo>
                    <a:lnTo>
                      <a:pt x="252" y="19"/>
                    </a:lnTo>
                    <a:lnTo>
                      <a:pt x="252" y="19"/>
                    </a:lnTo>
                    <a:lnTo>
                      <a:pt x="255" y="19"/>
                    </a:lnTo>
                    <a:lnTo>
                      <a:pt x="258" y="16"/>
                    </a:lnTo>
                    <a:lnTo>
                      <a:pt x="260" y="14"/>
                    </a:lnTo>
                    <a:lnTo>
                      <a:pt x="262" y="9"/>
                    </a:lnTo>
                    <a:lnTo>
                      <a:pt x="262" y="9"/>
                    </a:lnTo>
                    <a:lnTo>
                      <a:pt x="260" y="6"/>
                    </a:lnTo>
                    <a:lnTo>
                      <a:pt x="258" y="3"/>
                    </a:lnTo>
                    <a:lnTo>
                      <a:pt x="255" y="1"/>
                    </a:lnTo>
                    <a:lnTo>
                      <a:pt x="252" y="0"/>
                    </a:lnTo>
                    <a:lnTo>
                      <a:pt x="2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68" name="Freeform 193"/>
              <p:cNvSpPr>
                <a:spLocks/>
              </p:cNvSpPr>
              <p:nvPr/>
            </p:nvSpPr>
            <p:spPr bwMode="auto">
              <a:xfrm>
                <a:off x="4083051" y="242888"/>
                <a:ext cx="207963" cy="14288"/>
              </a:xfrm>
              <a:custGeom>
                <a:avLst/>
                <a:gdLst>
                  <a:gd name="T0" fmla="*/ 9 w 262"/>
                  <a:gd name="T1" fmla="*/ 20 h 20"/>
                  <a:gd name="T2" fmla="*/ 252 w 262"/>
                  <a:gd name="T3" fmla="*/ 20 h 20"/>
                  <a:gd name="T4" fmla="*/ 252 w 262"/>
                  <a:gd name="T5" fmla="*/ 20 h 20"/>
                  <a:gd name="T6" fmla="*/ 255 w 262"/>
                  <a:gd name="T7" fmla="*/ 20 h 20"/>
                  <a:gd name="T8" fmla="*/ 258 w 262"/>
                  <a:gd name="T9" fmla="*/ 16 h 20"/>
                  <a:gd name="T10" fmla="*/ 260 w 262"/>
                  <a:gd name="T11" fmla="*/ 15 h 20"/>
                  <a:gd name="T12" fmla="*/ 262 w 262"/>
                  <a:gd name="T13" fmla="*/ 10 h 20"/>
                  <a:gd name="T14" fmla="*/ 262 w 262"/>
                  <a:gd name="T15" fmla="*/ 10 h 20"/>
                  <a:gd name="T16" fmla="*/ 260 w 262"/>
                  <a:gd name="T17" fmla="*/ 7 h 20"/>
                  <a:gd name="T18" fmla="*/ 258 w 262"/>
                  <a:gd name="T19" fmla="*/ 4 h 20"/>
                  <a:gd name="T20" fmla="*/ 255 w 262"/>
                  <a:gd name="T21" fmla="*/ 2 h 20"/>
                  <a:gd name="T22" fmla="*/ 252 w 262"/>
                  <a:gd name="T23" fmla="*/ 0 h 20"/>
                  <a:gd name="T24" fmla="*/ 9 w 262"/>
                  <a:gd name="T25" fmla="*/ 0 h 20"/>
                  <a:gd name="T26" fmla="*/ 9 w 262"/>
                  <a:gd name="T27" fmla="*/ 0 h 20"/>
                  <a:gd name="T28" fmla="*/ 5 w 262"/>
                  <a:gd name="T29" fmla="*/ 2 h 20"/>
                  <a:gd name="T30" fmla="*/ 3 w 262"/>
                  <a:gd name="T31" fmla="*/ 4 h 20"/>
                  <a:gd name="T32" fmla="*/ 0 w 262"/>
                  <a:gd name="T33" fmla="*/ 7 h 20"/>
                  <a:gd name="T34" fmla="*/ 0 w 262"/>
                  <a:gd name="T35" fmla="*/ 10 h 20"/>
                  <a:gd name="T36" fmla="*/ 0 w 262"/>
                  <a:gd name="T37" fmla="*/ 10 h 20"/>
                  <a:gd name="T38" fmla="*/ 0 w 262"/>
                  <a:gd name="T39" fmla="*/ 15 h 20"/>
                  <a:gd name="T40" fmla="*/ 3 w 262"/>
                  <a:gd name="T41" fmla="*/ 16 h 20"/>
                  <a:gd name="T42" fmla="*/ 5 w 262"/>
                  <a:gd name="T43" fmla="*/ 20 h 20"/>
                  <a:gd name="T44" fmla="*/ 9 w 262"/>
                  <a:gd name="T45" fmla="*/ 20 h 20"/>
                  <a:gd name="T46" fmla="*/ 9 w 262"/>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2" h="20">
                    <a:moveTo>
                      <a:pt x="9" y="20"/>
                    </a:moveTo>
                    <a:lnTo>
                      <a:pt x="252" y="20"/>
                    </a:lnTo>
                    <a:lnTo>
                      <a:pt x="252" y="20"/>
                    </a:lnTo>
                    <a:lnTo>
                      <a:pt x="255" y="20"/>
                    </a:lnTo>
                    <a:lnTo>
                      <a:pt x="258" y="16"/>
                    </a:lnTo>
                    <a:lnTo>
                      <a:pt x="260" y="15"/>
                    </a:lnTo>
                    <a:lnTo>
                      <a:pt x="262" y="10"/>
                    </a:lnTo>
                    <a:lnTo>
                      <a:pt x="262" y="10"/>
                    </a:lnTo>
                    <a:lnTo>
                      <a:pt x="260" y="7"/>
                    </a:lnTo>
                    <a:lnTo>
                      <a:pt x="258" y="4"/>
                    </a:lnTo>
                    <a:lnTo>
                      <a:pt x="255" y="2"/>
                    </a:lnTo>
                    <a:lnTo>
                      <a:pt x="252" y="0"/>
                    </a:lnTo>
                    <a:lnTo>
                      <a:pt x="9" y="0"/>
                    </a:lnTo>
                    <a:lnTo>
                      <a:pt x="9" y="0"/>
                    </a:lnTo>
                    <a:lnTo>
                      <a:pt x="5" y="2"/>
                    </a:lnTo>
                    <a:lnTo>
                      <a:pt x="3" y="4"/>
                    </a:lnTo>
                    <a:lnTo>
                      <a:pt x="0" y="7"/>
                    </a:lnTo>
                    <a:lnTo>
                      <a:pt x="0" y="10"/>
                    </a:lnTo>
                    <a:lnTo>
                      <a:pt x="0" y="10"/>
                    </a:lnTo>
                    <a:lnTo>
                      <a:pt x="0" y="15"/>
                    </a:lnTo>
                    <a:lnTo>
                      <a:pt x="3" y="16"/>
                    </a:lnTo>
                    <a:lnTo>
                      <a:pt x="5" y="20"/>
                    </a:lnTo>
                    <a:lnTo>
                      <a:pt x="9" y="20"/>
                    </a:lnTo>
                    <a:lnTo>
                      <a:pt x="9"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69" name="Freeform 194"/>
              <p:cNvSpPr>
                <a:spLocks/>
              </p:cNvSpPr>
              <p:nvPr/>
            </p:nvSpPr>
            <p:spPr bwMode="auto">
              <a:xfrm>
                <a:off x="3990976" y="230188"/>
                <a:ext cx="41275" cy="41275"/>
              </a:xfrm>
              <a:custGeom>
                <a:avLst/>
                <a:gdLst>
                  <a:gd name="T0" fmla="*/ 43 w 53"/>
                  <a:gd name="T1" fmla="*/ 0 h 53"/>
                  <a:gd name="T2" fmla="*/ 10 w 53"/>
                  <a:gd name="T3" fmla="*/ 0 h 53"/>
                  <a:gd name="T4" fmla="*/ 10 w 53"/>
                  <a:gd name="T5" fmla="*/ 0 h 53"/>
                  <a:gd name="T6" fmla="*/ 7 w 53"/>
                  <a:gd name="T7" fmla="*/ 0 h 53"/>
                  <a:gd name="T8" fmla="*/ 3 w 53"/>
                  <a:gd name="T9" fmla="*/ 4 h 53"/>
                  <a:gd name="T10" fmla="*/ 2 w 53"/>
                  <a:gd name="T11" fmla="*/ 5 h 53"/>
                  <a:gd name="T12" fmla="*/ 0 w 53"/>
                  <a:gd name="T13" fmla="*/ 10 h 53"/>
                  <a:gd name="T14" fmla="*/ 0 w 53"/>
                  <a:gd name="T15" fmla="*/ 44 h 53"/>
                  <a:gd name="T16" fmla="*/ 0 w 53"/>
                  <a:gd name="T17" fmla="*/ 44 h 53"/>
                  <a:gd name="T18" fmla="*/ 2 w 53"/>
                  <a:gd name="T19" fmla="*/ 47 h 53"/>
                  <a:gd name="T20" fmla="*/ 3 w 53"/>
                  <a:gd name="T21" fmla="*/ 50 h 53"/>
                  <a:gd name="T22" fmla="*/ 7 w 53"/>
                  <a:gd name="T23" fmla="*/ 52 h 53"/>
                  <a:gd name="T24" fmla="*/ 10 w 53"/>
                  <a:gd name="T25" fmla="*/ 53 h 53"/>
                  <a:gd name="T26" fmla="*/ 43 w 53"/>
                  <a:gd name="T27" fmla="*/ 53 h 53"/>
                  <a:gd name="T28" fmla="*/ 43 w 53"/>
                  <a:gd name="T29" fmla="*/ 53 h 53"/>
                  <a:gd name="T30" fmla="*/ 48 w 53"/>
                  <a:gd name="T31" fmla="*/ 52 h 53"/>
                  <a:gd name="T32" fmla="*/ 51 w 53"/>
                  <a:gd name="T33" fmla="*/ 50 h 53"/>
                  <a:gd name="T34" fmla="*/ 53 w 53"/>
                  <a:gd name="T35" fmla="*/ 47 h 53"/>
                  <a:gd name="T36" fmla="*/ 53 w 53"/>
                  <a:gd name="T37" fmla="*/ 44 h 53"/>
                  <a:gd name="T38" fmla="*/ 53 w 53"/>
                  <a:gd name="T39" fmla="*/ 10 h 53"/>
                  <a:gd name="T40" fmla="*/ 53 w 53"/>
                  <a:gd name="T41" fmla="*/ 10 h 53"/>
                  <a:gd name="T42" fmla="*/ 53 w 53"/>
                  <a:gd name="T43" fmla="*/ 5 h 53"/>
                  <a:gd name="T44" fmla="*/ 51 w 53"/>
                  <a:gd name="T45" fmla="*/ 4 h 53"/>
                  <a:gd name="T46" fmla="*/ 48 w 53"/>
                  <a:gd name="T47" fmla="*/ 0 h 53"/>
                  <a:gd name="T48" fmla="*/ 43 w 53"/>
                  <a:gd name="T49" fmla="*/ 0 h 53"/>
                  <a:gd name="T50" fmla="*/ 43 w 53"/>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53">
                    <a:moveTo>
                      <a:pt x="43" y="0"/>
                    </a:moveTo>
                    <a:lnTo>
                      <a:pt x="10" y="0"/>
                    </a:lnTo>
                    <a:lnTo>
                      <a:pt x="10" y="0"/>
                    </a:lnTo>
                    <a:lnTo>
                      <a:pt x="7" y="0"/>
                    </a:lnTo>
                    <a:lnTo>
                      <a:pt x="3" y="4"/>
                    </a:lnTo>
                    <a:lnTo>
                      <a:pt x="2" y="5"/>
                    </a:lnTo>
                    <a:lnTo>
                      <a:pt x="0" y="10"/>
                    </a:lnTo>
                    <a:lnTo>
                      <a:pt x="0" y="44"/>
                    </a:lnTo>
                    <a:lnTo>
                      <a:pt x="0" y="44"/>
                    </a:lnTo>
                    <a:lnTo>
                      <a:pt x="2" y="47"/>
                    </a:lnTo>
                    <a:lnTo>
                      <a:pt x="3" y="50"/>
                    </a:lnTo>
                    <a:lnTo>
                      <a:pt x="7" y="52"/>
                    </a:lnTo>
                    <a:lnTo>
                      <a:pt x="10" y="53"/>
                    </a:lnTo>
                    <a:lnTo>
                      <a:pt x="43" y="53"/>
                    </a:lnTo>
                    <a:lnTo>
                      <a:pt x="43" y="53"/>
                    </a:lnTo>
                    <a:lnTo>
                      <a:pt x="48" y="52"/>
                    </a:lnTo>
                    <a:lnTo>
                      <a:pt x="51" y="50"/>
                    </a:lnTo>
                    <a:lnTo>
                      <a:pt x="53" y="47"/>
                    </a:lnTo>
                    <a:lnTo>
                      <a:pt x="53" y="44"/>
                    </a:lnTo>
                    <a:lnTo>
                      <a:pt x="53" y="10"/>
                    </a:lnTo>
                    <a:lnTo>
                      <a:pt x="53" y="10"/>
                    </a:lnTo>
                    <a:lnTo>
                      <a:pt x="53" y="5"/>
                    </a:lnTo>
                    <a:lnTo>
                      <a:pt x="51" y="4"/>
                    </a:lnTo>
                    <a:lnTo>
                      <a:pt x="48" y="0"/>
                    </a:lnTo>
                    <a:lnTo>
                      <a:pt x="43" y="0"/>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70" name="Freeform 195"/>
              <p:cNvSpPr>
                <a:spLocks/>
              </p:cNvSpPr>
              <p:nvPr/>
            </p:nvSpPr>
            <p:spPr bwMode="auto">
              <a:xfrm>
                <a:off x="3990976" y="331788"/>
                <a:ext cx="41275" cy="42863"/>
              </a:xfrm>
              <a:custGeom>
                <a:avLst/>
                <a:gdLst>
                  <a:gd name="T0" fmla="*/ 43 w 53"/>
                  <a:gd name="T1" fmla="*/ 0 h 52"/>
                  <a:gd name="T2" fmla="*/ 10 w 53"/>
                  <a:gd name="T3" fmla="*/ 0 h 52"/>
                  <a:gd name="T4" fmla="*/ 10 w 53"/>
                  <a:gd name="T5" fmla="*/ 0 h 52"/>
                  <a:gd name="T6" fmla="*/ 7 w 53"/>
                  <a:gd name="T7" fmla="*/ 0 h 52"/>
                  <a:gd name="T8" fmla="*/ 3 w 53"/>
                  <a:gd name="T9" fmla="*/ 3 h 52"/>
                  <a:gd name="T10" fmla="*/ 2 w 53"/>
                  <a:gd name="T11" fmla="*/ 5 h 52"/>
                  <a:gd name="T12" fmla="*/ 0 w 53"/>
                  <a:gd name="T13" fmla="*/ 9 h 52"/>
                  <a:gd name="T14" fmla="*/ 0 w 53"/>
                  <a:gd name="T15" fmla="*/ 43 h 52"/>
                  <a:gd name="T16" fmla="*/ 0 w 53"/>
                  <a:gd name="T17" fmla="*/ 43 h 52"/>
                  <a:gd name="T18" fmla="*/ 2 w 53"/>
                  <a:gd name="T19" fmla="*/ 46 h 52"/>
                  <a:gd name="T20" fmla="*/ 3 w 53"/>
                  <a:gd name="T21" fmla="*/ 49 h 52"/>
                  <a:gd name="T22" fmla="*/ 7 w 53"/>
                  <a:gd name="T23" fmla="*/ 51 h 52"/>
                  <a:gd name="T24" fmla="*/ 10 w 53"/>
                  <a:gd name="T25" fmla="*/ 52 h 52"/>
                  <a:gd name="T26" fmla="*/ 43 w 53"/>
                  <a:gd name="T27" fmla="*/ 52 h 52"/>
                  <a:gd name="T28" fmla="*/ 43 w 53"/>
                  <a:gd name="T29" fmla="*/ 52 h 52"/>
                  <a:gd name="T30" fmla="*/ 48 w 53"/>
                  <a:gd name="T31" fmla="*/ 51 h 52"/>
                  <a:gd name="T32" fmla="*/ 51 w 53"/>
                  <a:gd name="T33" fmla="*/ 49 h 52"/>
                  <a:gd name="T34" fmla="*/ 53 w 53"/>
                  <a:gd name="T35" fmla="*/ 46 h 52"/>
                  <a:gd name="T36" fmla="*/ 53 w 53"/>
                  <a:gd name="T37" fmla="*/ 43 h 52"/>
                  <a:gd name="T38" fmla="*/ 53 w 53"/>
                  <a:gd name="T39" fmla="*/ 9 h 52"/>
                  <a:gd name="T40" fmla="*/ 53 w 53"/>
                  <a:gd name="T41" fmla="*/ 9 h 52"/>
                  <a:gd name="T42" fmla="*/ 53 w 53"/>
                  <a:gd name="T43" fmla="*/ 5 h 52"/>
                  <a:gd name="T44" fmla="*/ 51 w 53"/>
                  <a:gd name="T45" fmla="*/ 3 h 52"/>
                  <a:gd name="T46" fmla="*/ 48 w 53"/>
                  <a:gd name="T47" fmla="*/ 0 h 52"/>
                  <a:gd name="T48" fmla="*/ 43 w 53"/>
                  <a:gd name="T49" fmla="*/ 0 h 52"/>
                  <a:gd name="T50" fmla="*/ 43 w 53"/>
                  <a:gd name="T5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52">
                    <a:moveTo>
                      <a:pt x="43" y="0"/>
                    </a:moveTo>
                    <a:lnTo>
                      <a:pt x="10" y="0"/>
                    </a:lnTo>
                    <a:lnTo>
                      <a:pt x="10" y="0"/>
                    </a:lnTo>
                    <a:lnTo>
                      <a:pt x="7" y="0"/>
                    </a:lnTo>
                    <a:lnTo>
                      <a:pt x="3" y="3"/>
                    </a:lnTo>
                    <a:lnTo>
                      <a:pt x="2" y="5"/>
                    </a:lnTo>
                    <a:lnTo>
                      <a:pt x="0" y="9"/>
                    </a:lnTo>
                    <a:lnTo>
                      <a:pt x="0" y="43"/>
                    </a:lnTo>
                    <a:lnTo>
                      <a:pt x="0" y="43"/>
                    </a:lnTo>
                    <a:lnTo>
                      <a:pt x="2" y="46"/>
                    </a:lnTo>
                    <a:lnTo>
                      <a:pt x="3" y="49"/>
                    </a:lnTo>
                    <a:lnTo>
                      <a:pt x="7" y="51"/>
                    </a:lnTo>
                    <a:lnTo>
                      <a:pt x="10" y="52"/>
                    </a:lnTo>
                    <a:lnTo>
                      <a:pt x="43" y="52"/>
                    </a:lnTo>
                    <a:lnTo>
                      <a:pt x="43" y="52"/>
                    </a:lnTo>
                    <a:lnTo>
                      <a:pt x="48" y="51"/>
                    </a:lnTo>
                    <a:lnTo>
                      <a:pt x="51" y="49"/>
                    </a:lnTo>
                    <a:lnTo>
                      <a:pt x="53" y="46"/>
                    </a:lnTo>
                    <a:lnTo>
                      <a:pt x="53" y="43"/>
                    </a:lnTo>
                    <a:lnTo>
                      <a:pt x="53" y="9"/>
                    </a:lnTo>
                    <a:lnTo>
                      <a:pt x="53" y="9"/>
                    </a:lnTo>
                    <a:lnTo>
                      <a:pt x="53" y="5"/>
                    </a:lnTo>
                    <a:lnTo>
                      <a:pt x="51" y="3"/>
                    </a:lnTo>
                    <a:lnTo>
                      <a:pt x="48" y="0"/>
                    </a:lnTo>
                    <a:lnTo>
                      <a:pt x="43" y="0"/>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71" name="Freeform 196"/>
              <p:cNvSpPr>
                <a:spLocks/>
              </p:cNvSpPr>
              <p:nvPr/>
            </p:nvSpPr>
            <p:spPr bwMode="auto">
              <a:xfrm>
                <a:off x="3990976" y="434975"/>
                <a:ext cx="41275" cy="41275"/>
              </a:xfrm>
              <a:custGeom>
                <a:avLst/>
                <a:gdLst>
                  <a:gd name="T0" fmla="*/ 43 w 53"/>
                  <a:gd name="T1" fmla="*/ 0 h 53"/>
                  <a:gd name="T2" fmla="*/ 10 w 53"/>
                  <a:gd name="T3" fmla="*/ 0 h 53"/>
                  <a:gd name="T4" fmla="*/ 10 w 53"/>
                  <a:gd name="T5" fmla="*/ 0 h 53"/>
                  <a:gd name="T6" fmla="*/ 7 w 53"/>
                  <a:gd name="T7" fmla="*/ 0 h 53"/>
                  <a:gd name="T8" fmla="*/ 3 w 53"/>
                  <a:gd name="T9" fmla="*/ 3 h 53"/>
                  <a:gd name="T10" fmla="*/ 2 w 53"/>
                  <a:gd name="T11" fmla="*/ 7 h 53"/>
                  <a:gd name="T12" fmla="*/ 0 w 53"/>
                  <a:gd name="T13" fmla="*/ 10 h 53"/>
                  <a:gd name="T14" fmla="*/ 0 w 53"/>
                  <a:gd name="T15" fmla="*/ 43 h 53"/>
                  <a:gd name="T16" fmla="*/ 0 w 53"/>
                  <a:gd name="T17" fmla="*/ 43 h 53"/>
                  <a:gd name="T18" fmla="*/ 2 w 53"/>
                  <a:gd name="T19" fmla="*/ 46 h 53"/>
                  <a:gd name="T20" fmla="*/ 3 w 53"/>
                  <a:gd name="T21" fmla="*/ 50 h 53"/>
                  <a:gd name="T22" fmla="*/ 7 w 53"/>
                  <a:gd name="T23" fmla="*/ 51 h 53"/>
                  <a:gd name="T24" fmla="*/ 10 w 53"/>
                  <a:gd name="T25" fmla="*/ 53 h 53"/>
                  <a:gd name="T26" fmla="*/ 43 w 53"/>
                  <a:gd name="T27" fmla="*/ 53 h 53"/>
                  <a:gd name="T28" fmla="*/ 43 w 53"/>
                  <a:gd name="T29" fmla="*/ 53 h 53"/>
                  <a:gd name="T30" fmla="*/ 48 w 53"/>
                  <a:gd name="T31" fmla="*/ 51 h 53"/>
                  <a:gd name="T32" fmla="*/ 51 w 53"/>
                  <a:gd name="T33" fmla="*/ 50 h 53"/>
                  <a:gd name="T34" fmla="*/ 53 w 53"/>
                  <a:gd name="T35" fmla="*/ 46 h 53"/>
                  <a:gd name="T36" fmla="*/ 53 w 53"/>
                  <a:gd name="T37" fmla="*/ 43 h 53"/>
                  <a:gd name="T38" fmla="*/ 53 w 53"/>
                  <a:gd name="T39" fmla="*/ 10 h 53"/>
                  <a:gd name="T40" fmla="*/ 53 w 53"/>
                  <a:gd name="T41" fmla="*/ 10 h 53"/>
                  <a:gd name="T42" fmla="*/ 53 w 53"/>
                  <a:gd name="T43" fmla="*/ 7 h 53"/>
                  <a:gd name="T44" fmla="*/ 51 w 53"/>
                  <a:gd name="T45" fmla="*/ 3 h 53"/>
                  <a:gd name="T46" fmla="*/ 48 w 53"/>
                  <a:gd name="T47" fmla="*/ 0 h 53"/>
                  <a:gd name="T48" fmla="*/ 43 w 53"/>
                  <a:gd name="T49" fmla="*/ 0 h 53"/>
                  <a:gd name="T50" fmla="*/ 43 w 53"/>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53">
                    <a:moveTo>
                      <a:pt x="43" y="0"/>
                    </a:moveTo>
                    <a:lnTo>
                      <a:pt x="10" y="0"/>
                    </a:lnTo>
                    <a:lnTo>
                      <a:pt x="10" y="0"/>
                    </a:lnTo>
                    <a:lnTo>
                      <a:pt x="7" y="0"/>
                    </a:lnTo>
                    <a:lnTo>
                      <a:pt x="3" y="3"/>
                    </a:lnTo>
                    <a:lnTo>
                      <a:pt x="2" y="7"/>
                    </a:lnTo>
                    <a:lnTo>
                      <a:pt x="0" y="10"/>
                    </a:lnTo>
                    <a:lnTo>
                      <a:pt x="0" y="43"/>
                    </a:lnTo>
                    <a:lnTo>
                      <a:pt x="0" y="43"/>
                    </a:lnTo>
                    <a:lnTo>
                      <a:pt x="2" y="46"/>
                    </a:lnTo>
                    <a:lnTo>
                      <a:pt x="3" y="50"/>
                    </a:lnTo>
                    <a:lnTo>
                      <a:pt x="7" y="51"/>
                    </a:lnTo>
                    <a:lnTo>
                      <a:pt x="10" y="53"/>
                    </a:lnTo>
                    <a:lnTo>
                      <a:pt x="43" y="53"/>
                    </a:lnTo>
                    <a:lnTo>
                      <a:pt x="43" y="53"/>
                    </a:lnTo>
                    <a:lnTo>
                      <a:pt x="48" y="51"/>
                    </a:lnTo>
                    <a:lnTo>
                      <a:pt x="51" y="50"/>
                    </a:lnTo>
                    <a:lnTo>
                      <a:pt x="53" y="46"/>
                    </a:lnTo>
                    <a:lnTo>
                      <a:pt x="53" y="43"/>
                    </a:lnTo>
                    <a:lnTo>
                      <a:pt x="53" y="10"/>
                    </a:lnTo>
                    <a:lnTo>
                      <a:pt x="53" y="10"/>
                    </a:lnTo>
                    <a:lnTo>
                      <a:pt x="53" y="7"/>
                    </a:lnTo>
                    <a:lnTo>
                      <a:pt x="51" y="3"/>
                    </a:lnTo>
                    <a:lnTo>
                      <a:pt x="48" y="0"/>
                    </a:lnTo>
                    <a:lnTo>
                      <a:pt x="43" y="0"/>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sp>
          <p:nvSpPr>
            <p:cNvPr id="326" name="Oval 325"/>
            <p:cNvSpPr/>
            <p:nvPr/>
          </p:nvSpPr>
          <p:spPr>
            <a:xfrm>
              <a:off x="1726266" y="4281476"/>
              <a:ext cx="231277"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327" name="TextBox 326"/>
            <p:cNvSpPr txBox="1"/>
            <p:nvPr/>
          </p:nvSpPr>
          <p:spPr>
            <a:xfrm>
              <a:off x="1626920" y="4544919"/>
              <a:ext cx="75488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Activity Description</a:t>
              </a:r>
            </a:p>
          </p:txBody>
        </p:sp>
        <p:grpSp>
          <p:nvGrpSpPr>
            <p:cNvPr id="328" name="Group 327"/>
            <p:cNvGrpSpPr/>
            <p:nvPr/>
          </p:nvGrpSpPr>
          <p:grpSpPr>
            <a:xfrm>
              <a:off x="1765273" y="4316013"/>
              <a:ext cx="153578" cy="145680"/>
              <a:chOff x="3003551" y="166688"/>
              <a:chExt cx="373063" cy="373063"/>
            </a:xfrm>
            <a:solidFill>
              <a:schemeClr val="bg1"/>
            </a:solidFill>
          </p:grpSpPr>
          <p:sp>
            <p:nvSpPr>
              <p:cNvPr id="363" name="Freeform 197"/>
              <p:cNvSpPr>
                <a:spLocks noEditPoints="1"/>
              </p:cNvSpPr>
              <p:nvPr/>
            </p:nvSpPr>
            <p:spPr bwMode="auto">
              <a:xfrm>
                <a:off x="3003551" y="166688"/>
                <a:ext cx="373063" cy="373063"/>
              </a:xfrm>
              <a:custGeom>
                <a:avLst/>
                <a:gdLst>
                  <a:gd name="T0" fmla="*/ 45 w 469"/>
                  <a:gd name="T1" fmla="*/ 1 h 471"/>
                  <a:gd name="T2" fmla="*/ 9 w 469"/>
                  <a:gd name="T3" fmla="*/ 25 h 471"/>
                  <a:gd name="T4" fmla="*/ 0 w 469"/>
                  <a:gd name="T5" fmla="*/ 413 h 471"/>
                  <a:gd name="T6" fmla="*/ 9 w 469"/>
                  <a:gd name="T7" fmla="*/ 445 h 471"/>
                  <a:gd name="T8" fmla="*/ 45 w 469"/>
                  <a:gd name="T9" fmla="*/ 469 h 471"/>
                  <a:gd name="T10" fmla="*/ 425 w 469"/>
                  <a:gd name="T11" fmla="*/ 469 h 471"/>
                  <a:gd name="T12" fmla="*/ 460 w 469"/>
                  <a:gd name="T13" fmla="*/ 445 h 471"/>
                  <a:gd name="T14" fmla="*/ 469 w 469"/>
                  <a:gd name="T15" fmla="*/ 55 h 471"/>
                  <a:gd name="T16" fmla="*/ 460 w 469"/>
                  <a:gd name="T17" fmla="*/ 25 h 471"/>
                  <a:gd name="T18" fmla="*/ 425 w 469"/>
                  <a:gd name="T19" fmla="*/ 1 h 471"/>
                  <a:gd name="T20" fmla="*/ 414 w 469"/>
                  <a:gd name="T21" fmla="*/ 19 h 471"/>
                  <a:gd name="T22" fmla="*/ 434 w 469"/>
                  <a:gd name="T23" fmla="*/ 25 h 471"/>
                  <a:gd name="T24" fmla="*/ 450 w 469"/>
                  <a:gd name="T25" fmla="*/ 47 h 471"/>
                  <a:gd name="T26" fmla="*/ 378 w 469"/>
                  <a:gd name="T27" fmla="*/ 127 h 471"/>
                  <a:gd name="T28" fmla="*/ 292 w 469"/>
                  <a:gd name="T29" fmla="*/ 127 h 471"/>
                  <a:gd name="T30" fmla="*/ 206 w 469"/>
                  <a:gd name="T31" fmla="*/ 127 h 471"/>
                  <a:gd name="T32" fmla="*/ 110 w 469"/>
                  <a:gd name="T33" fmla="*/ 127 h 471"/>
                  <a:gd name="T34" fmla="*/ 19 w 469"/>
                  <a:gd name="T35" fmla="*/ 55 h 471"/>
                  <a:gd name="T36" fmla="*/ 25 w 469"/>
                  <a:gd name="T37" fmla="*/ 35 h 471"/>
                  <a:gd name="T38" fmla="*/ 49 w 469"/>
                  <a:gd name="T39" fmla="*/ 19 h 471"/>
                  <a:gd name="T40" fmla="*/ 206 w 469"/>
                  <a:gd name="T41" fmla="*/ 231 h 471"/>
                  <a:gd name="T42" fmla="*/ 273 w 469"/>
                  <a:gd name="T43" fmla="*/ 306 h 471"/>
                  <a:gd name="T44" fmla="*/ 273 w 469"/>
                  <a:gd name="T45" fmla="*/ 306 h 471"/>
                  <a:gd name="T46" fmla="*/ 187 w 469"/>
                  <a:gd name="T47" fmla="*/ 231 h 471"/>
                  <a:gd name="T48" fmla="*/ 359 w 469"/>
                  <a:gd name="T49" fmla="*/ 287 h 471"/>
                  <a:gd name="T50" fmla="*/ 292 w 469"/>
                  <a:gd name="T51" fmla="*/ 145 h 471"/>
                  <a:gd name="T52" fmla="*/ 273 w 469"/>
                  <a:gd name="T53" fmla="*/ 212 h 471"/>
                  <a:gd name="T54" fmla="*/ 273 w 469"/>
                  <a:gd name="T55" fmla="*/ 212 h 471"/>
                  <a:gd name="T56" fmla="*/ 187 w 469"/>
                  <a:gd name="T57" fmla="*/ 145 h 471"/>
                  <a:gd name="T58" fmla="*/ 19 w 469"/>
                  <a:gd name="T59" fmla="*/ 145 h 471"/>
                  <a:gd name="T60" fmla="*/ 92 w 469"/>
                  <a:gd name="T61" fmla="*/ 287 h 471"/>
                  <a:gd name="T62" fmla="*/ 92 w 469"/>
                  <a:gd name="T63" fmla="*/ 306 h 471"/>
                  <a:gd name="T64" fmla="*/ 92 w 469"/>
                  <a:gd name="T65" fmla="*/ 306 h 471"/>
                  <a:gd name="T66" fmla="*/ 110 w 469"/>
                  <a:gd name="T67" fmla="*/ 370 h 471"/>
                  <a:gd name="T68" fmla="*/ 110 w 469"/>
                  <a:gd name="T69" fmla="*/ 452 h 471"/>
                  <a:gd name="T70" fmla="*/ 273 w 469"/>
                  <a:gd name="T71" fmla="*/ 389 h 471"/>
                  <a:gd name="T72" fmla="*/ 292 w 469"/>
                  <a:gd name="T73" fmla="*/ 389 h 471"/>
                  <a:gd name="T74" fmla="*/ 292 w 469"/>
                  <a:gd name="T75" fmla="*/ 389 h 471"/>
                  <a:gd name="T76" fmla="*/ 359 w 469"/>
                  <a:gd name="T77" fmla="*/ 370 h 471"/>
                  <a:gd name="T78" fmla="*/ 450 w 469"/>
                  <a:gd name="T79" fmla="*/ 370 h 471"/>
                  <a:gd name="T80" fmla="*/ 378 w 469"/>
                  <a:gd name="T81" fmla="*/ 231 h 471"/>
                  <a:gd name="T82" fmla="*/ 378 w 469"/>
                  <a:gd name="T83" fmla="*/ 212 h 471"/>
                  <a:gd name="T84" fmla="*/ 378 w 469"/>
                  <a:gd name="T85" fmla="*/ 212 h 471"/>
                  <a:gd name="T86" fmla="*/ 92 w 469"/>
                  <a:gd name="T87" fmla="*/ 452 h 471"/>
                  <a:gd name="T88" fmla="*/ 41 w 469"/>
                  <a:gd name="T89" fmla="*/ 448 h 471"/>
                  <a:gd name="T90" fmla="*/ 22 w 469"/>
                  <a:gd name="T91" fmla="*/ 428 h 471"/>
                  <a:gd name="T92" fmla="*/ 414 w 469"/>
                  <a:gd name="T93" fmla="*/ 452 h 471"/>
                  <a:gd name="T94" fmla="*/ 450 w 469"/>
                  <a:gd name="T95" fmla="*/ 413 h 471"/>
                  <a:gd name="T96" fmla="*/ 444 w 469"/>
                  <a:gd name="T97" fmla="*/ 434 h 471"/>
                  <a:gd name="T98" fmla="*/ 422 w 469"/>
                  <a:gd name="T99" fmla="*/ 45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471">
                    <a:moveTo>
                      <a:pt x="414" y="0"/>
                    </a:moveTo>
                    <a:lnTo>
                      <a:pt x="56" y="0"/>
                    </a:lnTo>
                    <a:lnTo>
                      <a:pt x="56" y="0"/>
                    </a:lnTo>
                    <a:lnTo>
                      <a:pt x="45" y="1"/>
                    </a:lnTo>
                    <a:lnTo>
                      <a:pt x="35" y="4"/>
                    </a:lnTo>
                    <a:lnTo>
                      <a:pt x="25" y="9"/>
                    </a:lnTo>
                    <a:lnTo>
                      <a:pt x="17" y="16"/>
                    </a:lnTo>
                    <a:lnTo>
                      <a:pt x="9" y="25"/>
                    </a:lnTo>
                    <a:lnTo>
                      <a:pt x="5" y="35"/>
                    </a:lnTo>
                    <a:lnTo>
                      <a:pt x="1" y="44"/>
                    </a:lnTo>
                    <a:lnTo>
                      <a:pt x="0" y="55"/>
                    </a:lnTo>
                    <a:lnTo>
                      <a:pt x="0" y="413"/>
                    </a:lnTo>
                    <a:lnTo>
                      <a:pt x="0" y="413"/>
                    </a:lnTo>
                    <a:lnTo>
                      <a:pt x="1" y="424"/>
                    </a:lnTo>
                    <a:lnTo>
                      <a:pt x="5" y="436"/>
                    </a:lnTo>
                    <a:lnTo>
                      <a:pt x="9" y="445"/>
                    </a:lnTo>
                    <a:lnTo>
                      <a:pt x="17" y="453"/>
                    </a:lnTo>
                    <a:lnTo>
                      <a:pt x="25" y="461"/>
                    </a:lnTo>
                    <a:lnTo>
                      <a:pt x="35" y="466"/>
                    </a:lnTo>
                    <a:lnTo>
                      <a:pt x="45" y="469"/>
                    </a:lnTo>
                    <a:lnTo>
                      <a:pt x="56" y="471"/>
                    </a:lnTo>
                    <a:lnTo>
                      <a:pt x="414" y="471"/>
                    </a:lnTo>
                    <a:lnTo>
                      <a:pt x="414" y="471"/>
                    </a:lnTo>
                    <a:lnTo>
                      <a:pt x="425" y="469"/>
                    </a:lnTo>
                    <a:lnTo>
                      <a:pt x="436" y="466"/>
                    </a:lnTo>
                    <a:lnTo>
                      <a:pt x="445" y="461"/>
                    </a:lnTo>
                    <a:lnTo>
                      <a:pt x="453" y="453"/>
                    </a:lnTo>
                    <a:lnTo>
                      <a:pt x="460" y="445"/>
                    </a:lnTo>
                    <a:lnTo>
                      <a:pt x="466" y="436"/>
                    </a:lnTo>
                    <a:lnTo>
                      <a:pt x="469" y="424"/>
                    </a:lnTo>
                    <a:lnTo>
                      <a:pt x="469" y="413"/>
                    </a:lnTo>
                    <a:lnTo>
                      <a:pt x="469" y="55"/>
                    </a:lnTo>
                    <a:lnTo>
                      <a:pt x="469" y="55"/>
                    </a:lnTo>
                    <a:lnTo>
                      <a:pt x="469" y="44"/>
                    </a:lnTo>
                    <a:lnTo>
                      <a:pt x="466" y="35"/>
                    </a:lnTo>
                    <a:lnTo>
                      <a:pt x="460" y="25"/>
                    </a:lnTo>
                    <a:lnTo>
                      <a:pt x="453" y="16"/>
                    </a:lnTo>
                    <a:lnTo>
                      <a:pt x="445" y="9"/>
                    </a:lnTo>
                    <a:lnTo>
                      <a:pt x="436" y="4"/>
                    </a:lnTo>
                    <a:lnTo>
                      <a:pt x="425" y="1"/>
                    </a:lnTo>
                    <a:lnTo>
                      <a:pt x="414" y="0"/>
                    </a:lnTo>
                    <a:lnTo>
                      <a:pt x="414" y="0"/>
                    </a:lnTo>
                    <a:close/>
                    <a:moveTo>
                      <a:pt x="56" y="19"/>
                    </a:moveTo>
                    <a:lnTo>
                      <a:pt x="414" y="19"/>
                    </a:lnTo>
                    <a:lnTo>
                      <a:pt x="414" y="19"/>
                    </a:lnTo>
                    <a:lnTo>
                      <a:pt x="422" y="19"/>
                    </a:lnTo>
                    <a:lnTo>
                      <a:pt x="428" y="22"/>
                    </a:lnTo>
                    <a:lnTo>
                      <a:pt x="434" y="25"/>
                    </a:lnTo>
                    <a:lnTo>
                      <a:pt x="441" y="30"/>
                    </a:lnTo>
                    <a:lnTo>
                      <a:pt x="444" y="35"/>
                    </a:lnTo>
                    <a:lnTo>
                      <a:pt x="449" y="41"/>
                    </a:lnTo>
                    <a:lnTo>
                      <a:pt x="450" y="47"/>
                    </a:lnTo>
                    <a:lnTo>
                      <a:pt x="450" y="55"/>
                    </a:lnTo>
                    <a:lnTo>
                      <a:pt x="450" y="127"/>
                    </a:lnTo>
                    <a:lnTo>
                      <a:pt x="378" y="127"/>
                    </a:lnTo>
                    <a:lnTo>
                      <a:pt x="378" y="127"/>
                    </a:lnTo>
                    <a:lnTo>
                      <a:pt x="359" y="127"/>
                    </a:lnTo>
                    <a:lnTo>
                      <a:pt x="359" y="127"/>
                    </a:lnTo>
                    <a:lnTo>
                      <a:pt x="292" y="127"/>
                    </a:lnTo>
                    <a:lnTo>
                      <a:pt x="292" y="127"/>
                    </a:lnTo>
                    <a:lnTo>
                      <a:pt x="273" y="127"/>
                    </a:lnTo>
                    <a:lnTo>
                      <a:pt x="273" y="127"/>
                    </a:lnTo>
                    <a:lnTo>
                      <a:pt x="206" y="127"/>
                    </a:lnTo>
                    <a:lnTo>
                      <a:pt x="206" y="127"/>
                    </a:lnTo>
                    <a:lnTo>
                      <a:pt x="187" y="127"/>
                    </a:lnTo>
                    <a:lnTo>
                      <a:pt x="187" y="127"/>
                    </a:lnTo>
                    <a:lnTo>
                      <a:pt x="110" y="127"/>
                    </a:lnTo>
                    <a:lnTo>
                      <a:pt x="110" y="127"/>
                    </a:lnTo>
                    <a:lnTo>
                      <a:pt x="92" y="127"/>
                    </a:lnTo>
                    <a:lnTo>
                      <a:pt x="92" y="127"/>
                    </a:lnTo>
                    <a:lnTo>
                      <a:pt x="19" y="127"/>
                    </a:lnTo>
                    <a:lnTo>
                      <a:pt x="19" y="55"/>
                    </a:lnTo>
                    <a:lnTo>
                      <a:pt x="19" y="55"/>
                    </a:lnTo>
                    <a:lnTo>
                      <a:pt x="21" y="47"/>
                    </a:lnTo>
                    <a:lnTo>
                      <a:pt x="22" y="41"/>
                    </a:lnTo>
                    <a:lnTo>
                      <a:pt x="25" y="35"/>
                    </a:lnTo>
                    <a:lnTo>
                      <a:pt x="30" y="30"/>
                    </a:lnTo>
                    <a:lnTo>
                      <a:pt x="35" y="25"/>
                    </a:lnTo>
                    <a:lnTo>
                      <a:pt x="41" y="22"/>
                    </a:lnTo>
                    <a:lnTo>
                      <a:pt x="49" y="19"/>
                    </a:lnTo>
                    <a:lnTo>
                      <a:pt x="56" y="19"/>
                    </a:lnTo>
                    <a:lnTo>
                      <a:pt x="56" y="19"/>
                    </a:lnTo>
                    <a:close/>
                    <a:moveTo>
                      <a:pt x="206" y="287"/>
                    </a:moveTo>
                    <a:lnTo>
                      <a:pt x="206" y="231"/>
                    </a:lnTo>
                    <a:lnTo>
                      <a:pt x="273" y="231"/>
                    </a:lnTo>
                    <a:lnTo>
                      <a:pt x="273" y="287"/>
                    </a:lnTo>
                    <a:lnTo>
                      <a:pt x="206" y="287"/>
                    </a:lnTo>
                    <a:close/>
                    <a:moveTo>
                      <a:pt x="273" y="306"/>
                    </a:moveTo>
                    <a:lnTo>
                      <a:pt x="273" y="370"/>
                    </a:lnTo>
                    <a:lnTo>
                      <a:pt x="206" y="370"/>
                    </a:lnTo>
                    <a:lnTo>
                      <a:pt x="206" y="306"/>
                    </a:lnTo>
                    <a:lnTo>
                      <a:pt x="273" y="306"/>
                    </a:lnTo>
                    <a:close/>
                    <a:moveTo>
                      <a:pt x="187" y="287"/>
                    </a:moveTo>
                    <a:lnTo>
                      <a:pt x="110" y="287"/>
                    </a:lnTo>
                    <a:lnTo>
                      <a:pt x="110" y="231"/>
                    </a:lnTo>
                    <a:lnTo>
                      <a:pt x="187" y="231"/>
                    </a:lnTo>
                    <a:lnTo>
                      <a:pt x="187" y="287"/>
                    </a:lnTo>
                    <a:close/>
                    <a:moveTo>
                      <a:pt x="292" y="231"/>
                    </a:moveTo>
                    <a:lnTo>
                      <a:pt x="359" y="231"/>
                    </a:lnTo>
                    <a:lnTo>
                      <a:pt x="359" y="287"/>
                    </a:lnTo>
                    <a:lnTo>
                      <a:pt x="292" y="287"/>
                    </a:lnTo>
                    <a:lnTo>
                      <a:pt x="292" y="231"/>
                    </a:lnTo>
                    <a:close/>
                    <a:moveTo>
                      <a:pt x="292" y="212"/>
                    </a:moveTo>
                    <a:lnTo>
                      <a:pt x="292" y="145"/>
                    </a:lnTo>
                    <a:lnTo>
                      <a:pt x="359" y="145"/>
                    </a:lnTo>
                    <a:lnTo>
                      <a:pt x="359" y="212"/>
                    </a:lnTo>
                    <a:lnTo>
                      <a:pt x="292" y="212"/>
                    </a:lnTo>
                    <a:close/>
                    <a:moveTo>
                      <a:pt x="273" y="212"/>
                    </a:moveTo>
                    <a:lnTo>
                      <a:pt x="206" y="212"/>
                    </a:lnTo>
                    <a:lnTo>
                      <a:pt x="206" y="145"/>
                    </a:lnTo>
                    <a:lnTo>
                      <a:pt x="273" y="145"/>
                    </a:lnTo>
                    <a:lnTo>
                      <a:pt x="273" y="212"/>
                    </a:lnTo>
                    <a:close/>
                    <a:moveTo>
                      <a:pt x="187" y="212"/>
                    </a:moveTo>
                    <a:lnTo>
                      <a:pt x="110" y="212"/>
                    </a:lnTo>
                    <a:lnTo>
                      <a:pt x="110" y="145"/>
                    </a:lnTo>
                    <a:lnTo>
                      <a:pt x="187" y="145"/>
                    </a:lnTo>
                    <a:lnTo>
                      <a:pt x="187" y="212"/>
                    </a:lnTo>
                    <a:close/>
                    <a:moveTo>
                      <a:pt x="92" y="212"/>
                    </a:moveTo>
                    <a:lnTo>
                      <a:pt x="19" y="212"/>
                    </a:lnTo>
                    <a:lnTo>
                      <a:pt x="19" y="145"/>
                    </a:lnTo>
                    <a:lnTo>
                      <a:pt x="92" y="145"/>
                    </a:lnTo>
                    <a:lnTo>
                      <a:pt x="92" y="212"/>
                    </a:lnTo>
                    <a:close/>
                    <a:moveTo>
                      <a:pt x="92" y="231"/>
                    </a:moveTo>
                    <a:lnTo>
                      <a:pt x="92" y="287"/>
                    </a:lnTo>
                    <a:lnTo>
                      <a:pt x="19" y="287"/>
                    </a:lnTo>
                    <a:lnTo>
                      <a:pt x="19" y="231"/>
                    </a:lnTo>
                    <a:lnTo>
                      <a:pt x="92" y="231"/>
                    </a:lnTo>
                    <a:close/>
                    <a:moveTo>
                      <a:pt x="92" y="306"/>
                    </a:moveTo>
                    <a:lnTo>
                      <a:pt x="92" y="370"/>
                    </a:lnTo>
                    <a:lnTo>
                      <a:pt x="19" y="370"/>
                    </a:lnTo>
                    <a:lnTo>
                      <a:pt x="19" y="306"/>
                    </a:lnTo>
                    <a:lnTo>
                      <a:pt x="92" y="306"/>
                    </a:lnTo>
                    <a:close/>
                    <a:moveTo>
                      <a:pt x="110" y="306"/>
                    </a:moveTo>
                    <a:lnTo>
                      <a:pt x="187" y="306"/>
                    </a:lnTo>
                    <a:lnTo>
                      <a:pt x="187" y="370"/>
                    </a:lnTo>
                    <a:lnTo>
                      <a:pt x="110" y="370"/>
                    </a:lnTo>
                    <a:lnTo>
                      <a:pt x="110" y="306"/>
                    </a:lnTo>
                    <a:close/>
                    <a:moveTo>
                      <a:pt x="187" y="389"/>
                    </a:moveTo>
                    <a:lnTo>
                      <a:pt x="187" y="452"/>
                    </a:lnTo>
                    <a:lnTo>
                      <a:pt x="110" y="452"/>
                    </a:lnTo>
                    <a:lnTo>
                      <a:pt x="110" y="389"/>
                    </a:lnTo>
                    <a:lnTo>
                      <a:pt x="187" y="389"/>
                    </a:lnTo>
                    <a:close/>
                    <a:moveTo>
                      <a:pt x="206" y="389"/>
                    </a:moveTo>
                    <a:lnTo>
                      <a:pt x="273" y="389"/>
                    </a:lnTo>
                    <a:lnTo>
                      <a:pt x="273" y="452"/>
                    </a:lnTo>
                    <a:lnTo>
                      <a:pt x="206" y="452"/>
                    </a:lnTo>
                    <a:lnTo>
                      <a:pt x="206" y="389"/>
                    </a:lnTo>
                    <a:close/>
                    <a:moveTo>
                      <a:pt x="292" y="389"/>
                    </a:moveTo>
                    <a:lnTo>
                      <a:pt x="359" y="389"/>
                    </a:lnTo>
                    <a:lnTo>
                      <a:pt x="359" y="452"/>
                    </a:lnTo>
                    <a:lnTo>
                      <a:pt x="292" y="452"/>
                    </a:lnTo>
                    <a:lnTo>
                      <a:pt x="292" y="389"/>
                    </a:lnTo>
                    <a:close/>
                    <a:moveTo>
                      <a:pt x="292" y="370"/>
                    </a:moveTo>
                    <a:lnTo>
                      <a:pt x="292" y="306"/>
                    </a:lnTo>
                    <a:lnTo>
                      <a:pt x="359" y="306"/>
                    </a:lnTo>
                    <a:lnTo>
                      <a:pt x="359" y="370"/>
                    </a:lnTo>
                    <a:lnTo>
                      <a:pt x="292" y="370"/>
                    </a:lnTo>
                    <a:close/>
                    <a:moveTo>
                      <a:pt x="378" y="306"/>
                    </a:moveTo>
                    <a:lnTo>
                      <a:pt x="450" y="306"/>
                    </a:lnTo>
                    <a:lnTo>
                      <a:pt x="450" y="370"/>
                    </a:lnTo>
                    <a:lnTo>
                      <a:pt x="378" y="370"/>
                    </a:lnTo>
                    <a:lnTo>
                      <a:pt x="378" y="306"/>
                    </a:lnTo>
                    <a:close/>
                    <a:moveTo>
                      <a:pt x="378" y="287"/>
                    </a:moveTo>
                    <a:lnTo>
                      <a:pt x="378" y="231"/>
                    </a:lnTo>
                    <a:lnTo>
                      <a:pt x="450" y="231"/>
                    </a:lnTo>
                    <a:lnTo>
                      <a:pt x="450" y="287"/>
                    </a:lnTo>
                    <a:lnTo>
                      <a:pt x="378" y="287"/>
                    </a:lnTo>
                    <a:close/>
                    <a:moveTo>
                      <a:pt x="378" y="212"/>
                    </a:moveTo>
                    <a:lnTo>
                      <a:pt x="378" y="145"/>
                    </a:lnTo>
                    <a:lnTo>
                      <a:pt x="450" y="145"/>
                    </a:lnTo>
                    <a:lnTo>
                      <a:pt x="450" y="212"/>
                    </a:lnTo>
                    <a:lnTo>
                      <a:pt x="378" y="212"/>
                    </a:lnTo>
                    <a:close/>
                    <a:moveTo>
                      <a:pt x="19" y="413"/>
                    </a:moveTo>
                    <a:lnTo>
                      <a:pt x="19" y="389"/>
                    </a:lnTo>
                    <a:lnTo>
                      <a:pt x="92" y="389"/>
                    </a:lnTo>
                    <a:lnTo>
                      <a:pt x="92" y="452"/>
                    </a:lnTo>
                    <a:lnTo>
                      <a:pt x="56" y="452"/>
                    </a:lnTo>
                    <a:lnTo>
                      <a:pt x="56" y="452"/>
                    </a:lnTo>
                    <a:lnTo>
                      <a:pt x="49" y="450"/>
                    </a:lnTo>
                    <a:lnTo>
                      <a:pt x="41" y="448"/>
                    </a:lnTo>
                    <a:lnTo>
                      <a:pt x="35" y="445"/>
                    </a:lnTo>
                    <a:lnTo>
                      <a:pt x="30" y="440"/>
                    </a:lnTo>
                    <a:lnTo>
                      <a:pt x="25" y="434"/>
                    </a:lnTo>
                    <a:lnTo>
                      <a:pt x="22" y="428"/>
                    </a:lnTo>
                    <a:lnTo>
                      <a:pt x="21" y="421"/>
                    </a:lnTo>
                    <a:lnTo>
                      <a:pt x="19" y="413"/>
                    </a:lnTo>
                    <a:lnTo>
                      <a:pt x="19" y="413"/>
                    </a:lnTo>
                    <a:close/>
                    <a:moveTo>
                      <a:pt x="414" y="452"/>
                    </a:moveTo>
                    <a:lnTo>
                      <a:pt x="378" y="452"/>
                    </a:lnTo>
                    <a:lnTo>
                      <a:pt x="378" y="389"/>
                    </a:lnTo>
                    <a:lnTo>
                      <a:pt x="450" y="389"/>
                    </a:lnTo>
                    <a:lnTo>
                      <a:pt x="450" y="413"/>
                    </a:lnTo>
                    <a:lnTo>
                      <a:pt x="450" y="413"/>
                    </a:lnTo>
                    <a:lnTo>
                      <a:pt x="450" y="421"/>
                    </a:lnTo>
                    <a:lnTo>
                      <a:pt x="449" y="428"/>
                    </a:lnTo>
                    <a:lnTo>
                      <a:pt x="444" y="434"/>
                    </a:lnTo>
                    <a:lnTo>
                      <a:pt x="441" y="440"/>
                    </a:lnTo>
                    <a:lnTo>
                      <a:pt x="434" y="445"/>
                    </a:lnTo>
                    <a:lnTo>
                      <a:pt x="428" y="448"/>
                    </a:lnTo>
                    <a:lnTo>
                      <a:pt x="422" y="450"/>
                    </a:lnTo>
                    <a:lnTo>
                      <a:pt x="414" y="452"/>
                    </a:lnTo>
                    <a:lnTo>
                      <a:pt x="414"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64" name="Freeform 198"/>
              <p:cNvSpPr>
                <a:spLocks noEditPoints="1"/>
              </p:cNvSpPr>
              <p:nvPr/>
            </p:nvSpPr>
            <p:spPr bwMode="auto">
              <a:xfrm>
                <a:off x="3086101" y="203200"/>
                <a:ext cx="41275" cy="41275"/>
              </a:xfrm>
              <a:custGeom>
                <a:avLst/>
                <a:gdLst>
                  <a:gd name="T0" fmla="*/ 25 w 52"/>
                  <a:gd name="T1" fmla="*/ 53 h 53"/>
                  <a:gd name="T2" fmla="*/ 25 w 52"/>
                  <a:gd name="T3" fmla="*/ 53 h 53"/>
                  <a:gd name="T4" fmla="*/ 32 w 52"/>
                  <a:gd name="T5" fmla="*/ 51 h 53"/>
                  <a:gd name="T6" fmla="*/ 36 w 52"/>
                  <a:gd name="T7" fmla="*/ 49 h 53"/>
                  <a:gd name="T8" fmla="*/ 41 w 52"/>
                  <a:gd name="T9" fmla="*/ 48 h 53"/>
                  <a:gd name="T10" fmla="*/ 44 w 52"/>
                  <a:gd name="T11" fmla="*/ 45 h 53"/>
                  <a:gd name="T12" fmla="*/ 48 w 52"/>
                  <a:gd name="T13" fmla="*/ 41 h 53"/>
                  <a:gd name="T14" fmla="*/ 49 w 52"/>
                  <a:gd name="T15" fmla="*/ 37 h 53"/>
                  <a:gd name="T16" fmla="*/ 51 w 52"/>
                  <a:gd name="T17" fmla="*/ 32 h 53"/>
                  <a:gd name="T18" fmla="*/ 52 w 52"/>
                  <a:gd name="T19" fmla="*/ 25 h 53"/>
                  <a:gd name="T20" fmla="*/ 52 w 52"/>
                  <a:gd name="T21" fmla="*/ 25 h 53"/>
                  <a:gd name="T22" fmla="*/ 51 w 52"/>
                  <a:gd name="T23" fmla="*/ 21 h 53"/>
                  <a:gd name="T24" fmla="*/ 49 w 52"/>
                  <a:gd name="T25" fmla="*/ 16 h 53"/>
                  <a:gd name="T26" fmla="*/ 48 w 52"/>
                  <a:gd name="T27" fmla="*/ 11 h 53"/>
                  <a:gd name="T28" fmla="*/ 44 w 52"/>
                  <a:gd name="T29" fmla="*/ 8 h 53"/>
                  <a:gd name="T30" fmla="*/ 41 w 52"/>
                  <a:gd name="T31" fmla="*/ 5 h 53"/>
                  <a:gd name="T32" fmla="*/ 36 w 52"/>
                  <a:gd name="T33" fmla="*/ 1 h 53"/>
                  <a:gd name="T34" fmla="*/ 32 w 52"/>
                  <a:gd name="T35" fmla="*/ 0 h 53"/>
                  <a:gd name="T36" fmla="*/ 25 w 52"/>
                  <a:gd name="T37" fmla="*/ 0 h 53"/>
                  <a:gd name="T38" fmla="*/ 25 w 52"/>
                  <a:gd name="T39" fmla="*/ 0 h 53"/>
                  <a:gd name="T40" fmla="*/ 20 w 52"/>
                  <a:gd name="T41" fmla="*/ 0 h 53"/>
                  <a:gd name="T42" fmla="*/ 16 w 52"/>
                  <a:gd name="T43" fmla="*/ 1 h 53"/>
                  <a:gd name="T44" fmla="*/ 11 w 52"/>
                  <a:gd name="T45" fmla="*/ 5 h 53"/>
                  <a:gd name="T46" fmla="*/ 8 w 52"/>
                  <a:gd name="T47" fmla="*/ 8 h 53"/>
                  <a:gd name="T48" fmla="*/ 4 w 52"/>
                  <a:gd name="T49" fmla="*/ 11 h 53"/>
                  <a:gd name="T50" fmla="*/ 1 w 52"/>
                  <a:gd name="T51" fmla="*/ 16 h 53"/>
                  <a:gd name="T52" fmla="*/ 0 w 52"/>
                  <a:gd name="T53" fmla="*/ 21 h 53"/>
                  <a:gd name="T54" fmla="*/ 0 w 52"/>
                  <a:gd name="T55" fmla="*/ 25 h 53"/>
                  <a:gd name="T56" fmla="*/ 0 w 52"/>
                  <a:gd name="T57" fmla="*/ 25 h 53"/>
                  <a:gd name="T58" fmla="*/ 0 w 52"/>
                  <a:gd name="T59" fmla="*/ 32 h 53"/>
                  <a:gd name="T60" fmla="*/ 1 w 52"/>
                  <a:gd name="T61" fmla="*/ 37 h 53"/>
                  <a:gd name="T62" fmla="*/ 4 w 52"/>
                  <a:gd name="T63" fmla="*/ 41 h 53"/>
                  <a:gd name="T64" fmla="*/ 8 w 52"/>
                  <a:gd name="T65" fmla="*/ 45 h 53"/>
                  <a:gd name="T66" fmla="*/ 11 w 52"/>
                  <a:gd name="T67" fmla="*/ 48 h 53"/>
                  <a:gd name="T68" fmla="*/ 16 w 52"/>
                  <a:gd name="T69" fmla="*/ 49 h 53"/>
                  <a:gd name="T70" fmla="*/ 20 w 52"/>
                  <a:gd name="T71" fmla="*/ 51 h 53"/>
                  <a:gd name="T72" fmla="*/ 25 w 52"/>
                  <a:gd name="T73" fmla="*/ 53 h 53"/>
                  <a:gd name="T74" fmla="*/ 25 w 52"/>
                  <a:gd name="T75" fmla="*/ 53 h 53"/>
                  <a:gd name="T76" fmla="*/ 25 w 52"/>
                  <a:gd name="T77" fmla="*/ 19 h 53"/>
                  <a:gd name="T78" fmla="*/ 25 w 52"/>
                  <a:gd name="T79" fmla="*/ 19 h 53"/>
                  <a:gd name="T80" fmla="*/ 28 w 52"/>
                  <a:gd name="T81" fmla="*/ 19 h 53"/>
                  <a:gd name="T82" fmla="*/ 32 w 52"/>
                  <a:gd name="T83" fmla="*/ 21 h 53"/>
                  <a:gd name="T84" fmla="*/ 33 w 52"/>
                  <a:gd name="T85" fmla="*/ 24 h 53"/>
                  <a:gd name="T86" fmla="*/ 33 w 52"/>
                  <a:gd name="T87" fmla="*/ 25 h 53"/>
                  <a:gd name="T88" fmla="*/ 33 w 52"/>
                  <a:gd name="T89" fmla="*/ 25 h 53"/>
                  <a:gd name="T90" fmla="*/ 33 w 52"/>
                  <a:gd name="T91" fmla="*/ 29 h 53"/>
                  <a:gd name="T92" fmla="*/ 32 w 52"/>
                  <a:gd name="T93" fmla="*/ 32 h 53"/>
                  <a:gd name="T94" fmla="*/ 28 w 52"/>
                  <a:gd name="T95" fmla="*/ 32 h 53"/>
                  <a:gd name="T96" fmla="*/ 25 w 52"/>
                  <a:gd name="T97" fmla="*/ 33 h 53"/>
                  <a:gd name="T98" fmla="*/ 25 w 52"/>
                  <a:gd name="T99" fmla="*/ 33 h 53"/>
                  <a:gd name="T100" fmla="*/ 24 w 52"/>
                  <a:gd name="T101" fmla="*/ 32 h 53"/>
                  <a:gd name="T102" fmla="*/ 20 w 52"/>
                  <a:gd name="T103" fmla="*/ 32 h 53"/>
                  <a:gd name="T104" fmla="*/ 19 w 52"/>
                  <a:gd name="T105" fmla="*/ 29 h 53"/>
                  <a:gd name="T106" fmla="*/ 19 w 52"/>
                  <a:gd name="T107" fmla="*/ 25 h 53"/>
                  <a:gd name="T108" fmla="*/ 19 w 52"/>
                  <a:gd name="T109" fmla="*/ 25 h 53"/>
                  <a:gd name="T110" fmla="*/ 19 w 52"/>
                  <a:gd name="T111" fmla="*/ 24 h 53"/>
                  <a:gd name="T112" fmla="*/ 20 w 52"/>
                  <a:gd name="T113" fmla="*/ 21 h 53"/>
                  <a:gd name="T114" fmla="*/ 24 w 52"/>
                  <a:gd name="T115" fmla="*/ 19 h 53"/>
                  <a:gd name="T116" fmla="*/ 25 w 52"/>
                  <a:gd name="T117" fmla="*/ 19 h 53"/>
                  <a:gd name="T118" fmla="*/ 25 w 52"/>
                  <a:gd name="T119"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 h="53">
                    <a:moveTo>
                      <a:pt x="25" y="53"/>
                    </a:moveTo>
                    <a:lnTo>
                      <a:pt x="25" y="53"/>
                    </a:lnTo>
                    <a:lnTo>
                      <a:pt x="32" y="51"/>
                    </a:lnTo>
                    <a:lnTo>
                      <a:pt x="36" y="49"/>
                    </a:lnTo>
                    <a:lnTo>
                      <a:pt x="41" y="48"/>
                    </a:lnTo>
                    <a:lnTo>
                      <a:pt x="44" y="45"/>
                    </a:lnTo>
                    <a:lnTo>
                      <a:pt x="48" y="41"/>
                    </a:lnTo>
                    <a:lnTo>
                      <a:pt x="49" y="37"/>
                    </a:lnTo>
                    <a:lnTo>
                      <a:pt x="51" y="32"/>
                    </a:lnTo>
                    <a:lnTo>
                      <a:pt x="52" y="25"/>
                    </a:lnTo>
                    <a:lnTo>
                      <a:pt x="52" y="25"/>
                    </a:lnTo>
                    <a:lnTo>
                      <a:pt x="51" y="21"/>
                    </a:lnTo>
                    <a:lnTo>
                      <a:pt x="49" y="16"/>
                    </a:lnTo>
                    <a:lnTo>
                      <a:pt x="48" y="11"/>
                    </a:lnTo>
                    <a:lnTo>
                      <a:pt x="44" y="8"/>
                    </a:lnTo>
                    <a:lnTo>
                      <a:pt x="41" y="5"/>
                    </a:lnTo>
                    <a:lnTo>
                      <a:pt x="36" y="1"/>
                    </a:lnTo>
                    <a:lnTo>
                      <a:pt x="32" y="0"/>
                    </a:lnTo>
                    <a:lnTo>
                      <a:pt x="25" y="0"/>
                    </a:lnTo>
                    <a:lnTo>
                      <a:pt x="25" y="0"/>
                    </a:lnTo>
                    <a:lnTo>
                      <a:pt x="20" y="0"/>
                    </a:lnTo>
                    <a:lnTo>
                      <a:pt x="16" y="1"/>
                    </a:lnTo>
                    <a:lnTo>
                      <a:pt x="11" y="5"/>
                    </a:lnTo>
                    <a:lnTo>
                      <a:pt x="8" y="8"/>
                    </a:lnTo>
                    <a:lnTo>
                      <a:pt x="4" y="11"/>
                    </a:lnTo>
                    <a:lnTo>
                      <a:pt x="1" y="16"/>
                    </a:lnTo>
                    <a:lnTo>
                      <a:pt x="0" y="21"/>
                    </a:lnTo>
                    <a:lnTo>
                      <a:pt x="0" y="25"/>
                    </a:lnTo>
                    <a:lnTo>
                      <a:pt x="0" y="25"/>
                    </a:lnTo>
                    <a:lnTo>
                      <a:pt x="0" y="32"/>
                    </a:lnTo>
                    <a:lnTo>
                      <a:pt x="1" y="37"/>
                    </a:lnTo>
                    <a:lnTo>
                      <a:pt x="4" y="41"/>
                    </a:lnTo>
                    <a:lnTo>
                      <a:pt x="8" y="45"/>
                    </a:lnTo>
                    <a:lnTo>
                      <a:pt x="11" y="48"/>
                    </a:lnTo>
                    <a:lnTo>
                      <a:pt x="16" y="49"/>
                    </a:lnTo>
                    <a:lnTo>
                      <a:pt x="20" y="51"/>
                    </a:lnTo>
                    <a:lnTo>
                      <a:pt x="25" y="53"/>
                    </a:lnTo>
                    <a:lnTo>
                      <a:pt x="25" y="53"/>
                    </a:lnTo>
                    <a:close/>
                    <a:moveTo>
                      <a:pt x="25" y="19"/>
                    </a:moveTo>
                    <a:lnTo>
                      <a:pt x="25" y="19"/>
                    </a:lnTo>
                    <a:lnTo>
                      <a:pt x="28" y="19"/>
                    </a:lnTo>
                    <a:lnTo>
                      <a:pt x="32" y="21"/>
                    </a:lnTo>
                    <a:lnTo>
                      <a:pt x="33" y="24"/>
                    </a:lnTo>
                    <a:lnTo>
                      <a:pt x="33" y="25"/>
                    </a:lnTo>
                    <a:lnTo>
                      <a:pt x="33" y="25"/>
                    </a:lnTo>
                    <a:lnTo>
                      <a:pt x="33" y="29"/>
                    </a:lnTo>
                    <a:lnTo>
                      <a:pt x="32" y="32"/>
                    </a:lnTo>
                    <a:lnTo>
                      <a:pt x="28" y="32"/>
                    </a:lnTo>
                    <a:lnTo>
                      <a:pt x="25" y="33"/>
                    </a:lnTo>
                    <a:lnTo>
                      <a:pt x="25" y="33"/>
                    </a:lnTo>
                    <a:lnTo>
                      <a:pt x="24" y="32"/>
                    </a:lnTo>
                    <a:lnTo>
                      <a:pt x="20" y="32"/>
                    </a:lnTo>
                    <a:lnTo>
                      <a:pt x="19" y="29"/>
                    </a:lnTo>
                    <a:lnTo>
                      <a:pt x="19" y="25"/>
                    </a:lnTo>
                    <a:lnTo>
                      <a:pt x="19" y="25"/>
                    </a:lnTo>
                    <a:lnTo>
                      <a:pt x="19" y="24"/>
                    </a:lnTo>
                    <a:lnTo>
                      <a:pt x="20" y="21"/>
                    </a:lnTo>
                    <a:lnTo>
                      <a:pt x="24" y="19"/>
                    </a:lnTo>
                    <a:lnTo>
                      <a:pt x="25" y="19"/>
                    </a:lnTo>
                    <a:lnTo>
                      <a:pt x="2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65" name="Freeform 199"/>
              <p:cNvSpPr>
                <a:spLocks noEditPoints="1"/>
              </p:cNvSpPr>
              <p:nvPr/>
            </p:nvSpPr>
            <p:spPr bwMode="auto">
              <a:xfrm>
                <a:off x="3252788" y="203200"/>
                <a:ext cx="42863" cy="41275"/>
              </a:xfrm>
              <a:custGeom>
                <a:avLst/>
                <a:gdLst>
                  <a:gd name="T0" fmla="*/ 27 w 52"/>
                  <a:gd name="T1" fmla="*/ 53 h 53"/>
                  <a:gd name="T2" fmla="*/ 27 w 52"/>
                  <a:gd name="T3" fmla="*/ 53 h 53"/>
                  <a:gd name="T4" fmla="*/ 31 w 52"/>
                  <a:gd name="T5" fmla="*/ 51 h 53"/>
                  <a:gd name="T6" fmla="*/ 36 w 52"/>
                  <a:gd name="T7" fmla="*/ 49 h 53"/>
                  <a:gd name="T8" fmla="*/ 41 w 52"/>
                  <a:gd name="T9" fmla="*/ 48 h 53"/>
                  <a:gd name="T10" fmla="*/ 44 w 52"/>
                  <a:gd name="T11" fmla="*/ 45 h 53"/>
                  <a:gd name="T12" fmla="*/ 47 w 52"/>
                  <a:gd name="T13" fmla="*/ 41 h 53"/>
                  <a:gd name="T14" fmla="*/ 51 w 52"/>
                  <a:gd name="T15" fmla="*/ 37 h 53"/>
                  <a:gd name="T16" fmla="*/ 52 w 52"/>
                  <a:gd name="T17" fmla="*/ 32 h 53"/>
                  <a:gd name="T18" fmla="*/ 52 w 52"/>
                  <a:gd name="T19" fmla="*/ 25 h 53"/>
                  <a:gd name="T20" fmla="*/ 52 w 52"/>
                  <a:gd name="T21" fmla="*/ 25 h 53"/>
                  <a:gd name="T22" fmla="*/ 52 w 52"/>
                  <a:gd name="T23" fmla="*/ 21 h 53"/>
                  <a:gd name="T24" fmla="*/ 51 w 52"/>
                  <a:gd name="T25" fmla="*/ 16 h 53"/>
                  <a:gd name="T26" fmla="*/ 47 w 52"/>
                  <a:gd name="T27" fmla="*/ 11 h 53"/>
                  <a:gd name="T28" fmla="*/ 44 w 52"/>
                  <a:gd name="T29" fmla="*/ 8 h 53"/>
                  <a:gd name="T30" fmla="*/ 41 w 52"/>
                  <a:gd name="T31" fmla="*/ 5 h 53"/>
                  <a:gd name="T32" fmla="*/ 36 w 52"/>
                  <a:gd name="T33" fmla="*/ 1 h 53"/>
                  <a:gd name="T34" fmla="*/ 31 w 52"/>
                  <a:gd name="T35" fmla="*/ 0 h 53"/>
                  <a:gd name="T36" fmla="*/ 27 w 52"/>
                  <a:gd name="T37" fmla="*/ 0 h 53"/>
                  <a:gd name="T38" fmla="*/ 27 w 52"/>
                  <a:gd name="T39" fmla="*/ 0 h 53"/>
                  <a:gd name="T40" fmla="*/ 20 w 52"/>
                  <a:gd name="T41" fmla="*/ 0 h 53"/>
                  <a:gd name="T42" fmla="*/ 15 w 52"/>
                  <a:gd name="T43" fmla="*/ 1 h 53"/>
                  <a:gd name="T44" fmla="*/ 12 w 52"/>
                  <a:gd name="T45" fmla="*/ 5 h 53"/>
                  <a:gd name="T46" fmla="*/ 8 w 52"/>
                  <a:gd name="T47" fmla="*/ 8 h 53"/>
                  <a:gd name="T48" fmla="*/ 4 w 52"/>
                  <a:gd name="T49" fmla="*/ 11 h 53"/>
                  <a:gd name="T50" fmla="*/ 3 w 52"/>
                  <a:gd name="T51" fmla="*/ 16 h 53"/>
                  <a:gd name="T52" fmla="*/ 1 w 52"/>
                  <a:gd name="T53" fmla="*/ 21 h 53"/>
                  <a:gd name="T54" fmla="*/ 0 w 52"/>
                  <a:gd name="T55" fmla="*/ 25 h 53"/>
                  <a:gd name="T56" fmla="*/ 0 w 52"/>
                  <a:gd name="T57" fmla="*/ 25 h 53"/>
                  <a:gd name="T58" fmla="*/ 1 w 52"/>
                  <a:gd name="T59" fmla="*/ 32 h 53"/>
                  <a:gd name="T60" fmla="*/ 3 w 52"/>
                  <a:gd name="T61" fmla="*/ 37 h 53"/>
                  <a:gd name="T62" fmla="*/ 4 w 52"/>
                  <a:gd name="T63" fmla="*/ 41 h 53"/>
                  <a:gd name="T64" fmla="*/ 8 w 52"/>
                  <a:gd name="T65" fmla="*/ 45 h 53"/>
                  <a:gd name="T66" fmla="*/ 12 w 52"/>
                  <a:gd name="T67" fmla="*/ 48 h 53"/>
                  <a:gd name="T68" fmla="*/ 15 w 52"/>
                  <a:gd name="T69" fmla="*/ 49 h 53"/>
                  <a:gd name="T70" fmla="*/ 20 w 52"/>
                  <a:gd name="T71" fmla="*/ 51 h 53"/>
                  <a:gd name="T72" fmla="*/ 27 w 52"/>
                  <a:gd name="T73" fmla="*/ 53 h 53"/>
                  <a:gd name="T74" fmla="*/ 27 w 52"/>
                  <a:gd name="T75" fmla="*/ 53 h 53"/>
                  <a:gd name="T76" fmla="*/ 27 w 52"/>
                  <a:gd name="T77" fmla="*/ 19 h 53"/>
                  <a:gd name="T78" fmla="*/ 27 w 52"/>
                  <a:gd name="T79" fmla="*/ 19 h 53"/>
                  <a:gd name="T80" fmla="*/ 28 w 52"/>
                  <a:gd name="T81" fmla="*/ 19 h 53"/>
                  <a:gd name="T82" fmla="*/ 31 w 52"/>
                  <a:gd name="T83" fmla="*/ 21 h 53"/>
                  <a:gd name="T84" fmla="*/ 33 w 52"/>
                  <a:gd name="T85" fmla="*/ 24 h 53"/>
                  <a:gd name="T86" fmla="*/ 33 w 52"/>
                  <a:gd name="T87" fmla="*/ 25 h 53"/>
                  <a:gd name="T88" fmla="*/ 33 w 52"/>
                  <a:gd name="T89" fmla="*/ 25 h 53"/>
                  <a:gd name="T90" fmla="*/ 33 w 52"/>
                  <a:gd name="T91" fmla="*/ 29 h 53"/>
                  <a:gd name="T92" fmla="*/ 31 w 52"/>
                  <a:gd name="T93" fmla="*/ 32 h 53"/>
                  <a:gd name="T94" fmla="*/ 28 w 52"/>
                  <a:gd name="T95" fmla="*/ 32 h 53"/>
                  <a:gd name="T96" fmla="*/ 27 w 52"/>
                  <a:gd name="T97" fmla="*/ 33 h 53"/>
                  <a:gd name="T98" fmla="*/ 27 w 52"/>
                  <a:gd name="T99" fmla="*/ 33 h 53"/>
                  <a:gd name="T100" fmla="*/ 23 w 52"/>
                  <a:gd name="T101" fmla="*/ 32 h 53"/>
                  <a:gd name="T102" fmla="*/ 22 w 52"/>
                  <a:gd name="T103" fmla="*/ 32 h 53"/>
                  <a:gd name="T104" fmla="*/ 20 w 52"/>
                  <a:gd name="T105" fmla="*/ 29 h 53"/>
                  <a:gd name="T106" fmla="*/ 19 w 52"/>
                  <a:gd name="T107" fmla="*/ 25 h 53"/>
                  <a:gd name="T108" fmla="*/ 19 w 52"/>
                  <a:gd name="T109" fmla="*/ 25 h 53"/>
                  <a:gd name="T110" fmla="*/ 20 w 52"/>
                  <a:gd name="T111" fmla="*/ 24 h 53"/>
                  <a:gd name="T112" fmla="*/ 22 w 52"/>
                  <a:gd name="T113" fmla="*/ 21 h 53"/>
                  <a:gd name="T114" fmla="*/ 23 w 52"/>
                  <a:gd name="T115" fmla="*/ 19 h 53"/>
                  <a:gd name="T116" fmla="*/ 27 w 52"/>
                  <a:gd name="T117" fmla="*/ 19 h 53"/>
                  <a:gd name="T118" fmla="*/ 27 w 52"/>
                  <a:gd name="T119"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 h="53">
                    <a:moveTo>
                      <a:pt x="27" y="53"/>
                    </a:moveTo>
                    <a:lnTo>
                      <a:pt x="27" y="53"/>
                    </a:lnTo>
                    <a:lnTo>
                      <a:pt x="31" y="51"/>
                    </a:lnTo>
                    <a:lnTo>
                      <a:pt x="36" y="49"/>
                    </a:lnTo>
                    <a:lnTo>
                      <a:pt x="41" y="48"/>
                    </a:lnTo>
                    <a:lnTo>
                      <a:pt x="44" y="45"/>
                    </a:lnTo>
                    <a:lnTo>
                      <a:pt x="47" y="41"/>
                    </a:lnTo>
                    <a:lnTo>
                      <a:pt x="51" y="37"/>
                    </a:lnTo>
                    <a:lnTo>
                      <a:pt x="52" y="32"/>
                    </a:lnTo>
                    <a:lnTo>
                      <a:pt x="52" y="25"/>
                    </a:lnTo>
                    <a:lnTo>
                      <a:pt x="52" y="25"/>
                    </a:lnTo>
                    <a:lnTo>
                      <a:pt x="52" y="21"/>
                    </a:lnTo>
                    <a:lnTo>
                      <a:pt x="51" y="16"/>
                    </a:lnTo>
                    <a:lnTo>
                      <a:pt x="47" y="11"/>
                    </a:lnTo>
                    <a:lnTo>
                      <a:pt x="44" y="8"/>
                    </a:lnTo>
                    <a:lnTo>
                      <a:pt x="41" y="5"/>
                    </a:lnTo>
                    <a:lnTo>
                      <a:pt x="36" y="1"/>
                    </a:lnTo>
                    <a:lnTo>
                      <a:pt x="31" y="0"/>
                    </a:lnTo>
                    <a:lnTo>
                      <a:pt x="27" y="0"/>
                    </a:lnTo>
                    <a:lnTo>
                      <a:pt x="27" y="0"/>
                    </a:lnTo>
                    <a:lnTo>
                      <a:pt x="20" y="0"/>
                    </a:lnTo>
                    <a:lnTo>
                      <a:pt x="15" y="1"/>
                    </a:lnTo>
                    <a:lnTo>
                      <a:pt x="12" y="5"/>
                    </a:lnTo>
                    <a:lnTo>
                      <a:pt x="8" y="8"/>
                    </a:lnTo>
                    <a:lnTo>
                      <a:pt x="4" y="11"/>
                    </a:lnTo>
                    <a:lnTo>
                      <a:pt x="3" y="16"/>
                    </a:lnTo>
                    <a:lnTo>
                      <a:pt x="1" y="21"/>
                    </a:lnTo>
                    <a:lnTo>
                      <a:pt x="0" y="25"/>
                    </a:lnTo>
                    <a:lnTo>
                      <a:pt x="0" y="25"/>
                    </a:lnTo>
                    <a:lnTo>
                      <a:pt x="1" y="32"/>
                    </a:lnTo>
                    <a:lnTo>
                      <a:pt x="3" y="37"/>
                    </a:lnTo>
                    <a:lnTo>
                      <a:pt x="4" y="41"/>
                    </a:lnTo>
                    <a:lnTo>
                      <a:pt x="8" y="45"/>
                    </a:lnTo>
                    <a:lnTo>
                      <a:pt x="12" y="48"/>
                    </a:lnTo>
                    <a:lnTo>
                      <a:pt x="15" y="49"/>
                    </a:lnTo>
                    <a:lnTo>
                      <a:pt x="20" y="51"/>
                    </a:lnTo>
                    <a:lnTo>
                      <a:pt x="27" y="53"/>
                    </a:lnTo>
                    <a:lnTo>
                      <a:pt x="27" y="53"/>
                    </a:lnTo>
                    <a:close/>
                    <a:moveTo>
                      <a:pt x="27" y="19"/>
                    </a:moveTo>
                    <a:lnTo>
                      <a:pt x="27" y="19"/>
                    </a:lnTo>
                    <a:lnTo>
                      <a:pt x="28" y="19"/>
                    </a:lnTo>
                    <a:lnTo>
                      <a:pt x="31" y="21"/>
                    </a:lnTo>
                    <a:lnTo>
                      <a:pt x="33" y="24"/>
                    </a:lnTo>
                    <a:lnTo>
                      <a:pt x="33" y="25"/>
                    </a:lnTo>
                    <a:lnTo>
                      <a:pt x="33" y="25"/>
                    </a:lnTo>
                    <a:lnTo>
                      <a:pt x="33" y="29"/>
                    </a:lnTo>
                    <a:lnTo>
                      <a:pt x="31" y="32"/>
                    </a:lnTo>
                    <a:lnTo>
                      <a:pt x="28" y="32"/>
                    </a:lnTo>
                    <a:lnTo>
                      <a:pt x="27" y="33"/>
                    </a:lnTo>
                    <a:lnTo>
                      <a:pt x="27" y="33"/>
                    </a:lnTo>
                    <a:lnTo>
                      <a:pt x="23" y="32"/>
                    </a:lnTo>
                    <a:lnTo>
                      <a:pt x="22" y="32"/>
                    </a:lnTo>
                    <a:lnTo>
                      <a:pt x="20" y="29"/>
                    </a:lnTo>
                    <a:lnTo>
                      <a:pt x="19" y="25"/>
                    </a:lnTo>
                    <a:lnTo>
                      <a:pt x="19" y="25"/>
                    </a:lnTo>
                    <a:lnTo>
                      <a:pt x="20" y="24"/>
                    </a:lnTo>
                    <a:lnTo>
                      <a:pt x="22" y="21"/>
                    </a:lnTo>
                    <a:lnTo>
                      <a:pt x="23" y="19"/>
                    </a:lnTo>
                    <a:lnTo>
                      <a:pt x="27" y="19"/>
                    </a:lnTo>
                    <a:lnTo>
                      <a:pt x="27"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sp>
          <p:nvSpPr>
            <p:cNvPr id="333" name="Oval 332"/>
            <p:cNvSpPr/>
            <p:nvPr/>
          </p:nvSpPr>
          <p:spPr>
            <a:xfrm>
              <a:off x="7891021" y="4256418"/>
              <a:ext cx="231277" cy="228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334" name="Oval 333"/>
            <p:cNvSpPr/>
            <p:nvPr/>
          </p:nvSpPr>
          <p:spPr>
            <a:xfrm>
              <a:off x="3479003" y="4238758"/>
              <a:ext cx="231277" cy="228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335" name="Group 334"/>
            <p:cNvGrpSpPr/>
            <p:nvPr/>
          </p:nvGrpSpPr>
          <p:grpSpPr>
            <a:xfrm>
              <a:off x="3525841" y="4279357"/>
              <a:ext cx="150673" cy="142281"/>
              <a:chOff x="3011488" y="955675"/>
              <a:chExt cx="357188" cy="371475"/>
            </a:xfrm>
            <a:solidFill>
              <a:schemeClr val="bg1"/>
            </a:solidFill>
          </p:grpSpPr>
          <p:sp>
            <p:nvSpPr>
              <p:cNvPr id="359" name="Freeform 175"/>
              <p:cNvSpPr>
                <a:spLocks/>
              </p:cNvSpPr>
              <p:nvPr/>
            </p:nvSpPr>
            <p:spPr bwMode="auto">
              <a:xfrm>
                <a:off x="3121026" y="1187450"/>
                <a:ext cx="17463" cy="38100"/>
              </a:xfrm>
              <a:custGeom>
                <a:avLst/>
                <a:gdLst>
                  <a:gd name="T0" fmla="*/ 10 w 21"/>
                  <a:gd name="T1" fmla="*/ 50 h 50"/>
                  <a:gd name="T2" fmla="*/ 12 w 21"/>
                  <a:gd name="T3" fmla="*/ 50 h 50"/>
                  <a:gd name="T4" fmla="*/ 12 w 21"/>
                  <a:gd name="T5" fmla="*/ 50 h 50"/>
                  <a:gd name="T6" fmla="*/ 16 w 21"/>
                  <a:gd name="T7" fmla="*/ 48 h 50"/>
                  <a:gd name="T8" fmla="*/ 18 w 21"/>
                  <a:gd name="T9" fmla="*/ 47 h 50"/>
                  <a:gd name="T10" fmla="*/ 21 w 21"/>
                  <a:gd name="T11" fmla="*/ 43 h 50"/>
                  <a:gd name="T12" fmla="*/ 21 w 21"/>
                  <a:gd name="T13" fmla="*/ 40 h 50"/>
                  <a:gd name="T14" fmla="*/ 21 w 21"/>
                  <a:gd name="T15" fmla="*/ 10 h 50"/>
                  <a:gd name="T16" fmla="*/ 21 w 21"/>
                  <a:gd name="T17" fmla="*/ 10 h 50"/>
                  <a:gd name="T18" fmla="*/ 21 w 21"/>
                  <a:gd name="T19" fmla="*/ 7 h 50"/>
                  <a:gd name="T20" fmla="*/ 18 w 21"/>
                  <a:gd name="T21" fmla="*/ 3 h 50"/>
                  <a:gd name="T22" fmla="*/ 16 w 21"/>
                  <a:gd name="T23" fmla="*/ 2 h 50"/>
                  <a:gd name="T24" fmla="*/ 12 w 21"/>
                  <a:gd name="T25" fmla="*/ 0 h 50"/>
                  <a:gd name="T26" fmla="*/ 10 w 21"/>
                  <a:gd name="T27" fmla="*/ 0 h 50"/>
                  <a:gd name="T28" fmla="*/ 10 w 21"/>
                  <a:gd name="T29" fmla="*/ 0 h 50"/>
                  <a:gd name="T30" fmla="*/ 7 w 21"/>
                  <a:gd name="T31" fmla="*/ 2 h 50"/>
                  <a:gd name="T32" fmla="*/ 4 w 21"/>
                  <a:gd name="T33" fmla="*/ 3 h 50"/>
                  <a:gd name="T34" fmla="*/ 2 w 21"/>
                  <a:gd name="T35" fmla="*/ 7 h 50"/>
                  <a:gd name="T36" fmla="*/ 0 w 21"/>
                  <a:gd name="T37" fmla="*/ 10 h 50"/>
                  <a:gd name="T38" fmla="*/ 0 w 21"/>
                  <a:gd name="T39" fmla="*/ 40 h 50"/>
                  <a:gd name="T40" fmla="*/ 0 w 21"/>
                  <a:gd name="T41" fmla="*/ 40 h 50"/>
                  <a:gd name="T42" fmla="*/ 2 w 21"/>
                  <a:gd name="T43" fmla="*/ 43 h 50"/>
                  <a:gd name="T44" fmla="*/ 4 w 21"/>
                  <a:gd name="T45" fmla="*/ 47 h 50"/>
                  <a:gd name="T46" fmla="*/ 7 w 21"/>
                  <a:gd name="T47" fmla="*/ 48 h 50"/>
                  <a:gd name="T48" fmla="*/ 10 w 21"/>
                  <a:gd name="T49" fmla="*/ 50 h 50"/>
                  <a:gd name="T50" fmla="*/ 10 w 21"/>
                  <a:gd name="T5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50">
                    <a:moveTo>
                      <a:pt x="10" y="50"/>
                    </a:moveTo>
                    <a:lnTo>
                      <a:pt x="12" y="50"/>
                    </a:lnTo>
                    <a:lnTo>
                      <a:pt x="12" y="50"/>
                    </a:lnTo>
                    <a:lnTo>
                      <a:pt x="16" y="48"/>
                    </a:lnTo>
                    <a:lnTo>
                      <a:pt x="18" y="47"/>
                    </a:lnTo>
                    <a:lnTo>
                      <a:pt x="21" y="43"/>
                    </a:lnTo>
                    <a:lnTo>
                      <a:pt x="21" y="40"/>
                    </a:lnTo>
                    <a:lnTo>
                      <a:pt x="21" y="10"/>
                    </a:lnTo>
                    <a:lnTo>
                      <a:pt x="21" y="10"/>
                    </a:lnTo>
                    <a:lnTo>
                      <a:pt x="21" y="7"/>
                    </a:lnTo>
                    <a:lnTo>
                      <a:pt x="18" y="3"/>
                    </a:lnTo>
                    <a:lnTo>
                      <a:pt x="16" y="2"/>
                    </a:lnTo>
                    <a:lnTo>
                      <a:pt x="12" y="0"/>
                    </a:lnTo>
                    <a:lnTo>
                      <a:pt x="10" y="0"/>
                    </a:lnTo>
                    <a:lnTo>
                      <a:pt x="10" y="0"/>
                    </a:lnTo>
                    <a:lnTo>
                      <a:pt x="7" y="2"/>
                    </a:lnTo>
                    <a:lnTo>
                      <a:pt x="4" y="3"/>
                    </a:lnTo>
                    <a:lnTo>
                      <a:pt x="2" y="7"/>
                    </a:lnTo>
                    <a:lnTo>
                      <a:pt x="0" y="10"/>
                    </a:lnTo>
                    <a:lnTo>
                      <a:pt x="0" y="40"/>
                    </a:lnTo>
                    <a:lnTo>
                      <a:pt x="0" y="40"/>
                    </a:lnTo>
                    <a:lnTo>
                      <a:pt x="2" y="43"/>
                    </a:lnTo>
                    <a:lnTo>
                      <a:pt x="4" y="47"/>
                    </a:lnTo>
                    <a:lnTo>
                      <a:pt x="7" y="48"/>
                    </a:lnTo>
                    <a:lnTo>
                      <a:pt x="10" y="50"/>
                    </a:lnTo>
                    <a:lnTo>
                      <a:pt x="1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60" name="Freeform 176"/>
              <p:cNvSpPr>
                <a:spLocks/>
              </p:cNvSpPr>
              <p:nvPr/>
            </p:nvSpPr>
            <p:spPr bwMode="auto">
              <a:xfrm>
                <a:off x="3214688" y="1187450"/>
                <a:ext cx="15875" cy="38100"/>
              </a:xfrm>
              <a:custGeom>
                <a:avLst/>
                <a:gdLst>
                  <a:gd name="T0" fmla="*/ 9 w 19"/>
                  <a:gd name="T1" fmla="*/ 0 h 50"/>
                  <a:gd name="T2" fmla="*/ 9 w 19"/>
                  <a:gd name="T3" fmla="*/ 0 h 50"/>
                  <a:gd name="T4" fmla="*/ 9 w 19"/>
                  <a:gd name="T5" fmla="*/ 0 h 50"/>
                  <a:gd name="T6" fmla="*/ 4 w 19"/>
                  <a:gd name="T7" fmla="*/ 2 h 50"/>
                  <a:gd name="T8" fmla="*/ 1 w 19"/>
                  <a:gd name="T9" fmla="*/ 3 h 50"/>
                  <a:gd name="T10" fmla="*/ 0 w 19"/>
                  <a:gd name="T11" fmla="*/ 7 h 50"/>
                  <a:gd name="T12" fmla="*/ 0 w 19"/>
                  <a:gd name="T13" fmla="*/ 10 h 50"/>
                  <a:gd name="T14" fmla="*/ 0 w 19"/>
                  <a:gd name="T15" fmla="*/ 40 h 50"/>
                  <a:gd name="T16" fmla="*/ 0 w 19"/>
                  <a:gd name="T17" fmla="*/ 40 h 50"/>
                  <a:gd name="T18" fmla="*/ 0 w 19"/>
                  <a:gd name="T19" fmla="*/ 43 h 50"/>
                  <a:gd name="T20" fmla="*/ 1 w 19"/>
                  <a:gd name="T21" fmla="*/ 47 h 50"/>
                  <a:gd name="T22" fmla="*/ 4 w 19"/>
                  <a:gd name="T23" fmla="*/ 48 h 50"/>
                  <a:gd name="T24" fmla="*/ 9 w 19"/>
                  <a:gd name="T25" fmla="*/ 50 h 50"/>
                  <a:gd name="T26" fmla="*/ 9 w 19"/>
                  <a:gd name="T27" fmla="*/ 50 h 50"/>
                  <a:gd name="T28" fmla="*/ 9 w 19"/>
                  <a:gd name="T29" fmla="*/ 50 h 50"/>
                  <a:gd name="T30" fmla="*/ 14 w 19"/>
                  <a:gd name="T31" fmla="*/ 48 h 50"/>
                  <a:gd name="T32" fmla="*/ 17 w 19"/>
                  <a:gd name="T33" fmla="*/ 47 h 50"/>
                  <a:gd name="T34" fmla="*/ 19 w 19"/>
                  <a:gd name="T35" fmla="*/ 43 h 50"/>
                  <a:gd name="T36" fmla="*/ 19 w 19"/>
                  <a:gd name="T37" fmla="*/ 40 h 50"/>
                  <a:gd name="T38" fmla="*/ 19 w 19"/>
                  <a:gd name="T39" fmla="*/ 10 h 50"/>
                  <a:gd name="T40" fmla="*/ 19 w 19"/>
                  <a:gd name="T41" fmla="*/ 10 h 50"/>
                  <a:gd name="T42" fmla="*/ 19 w 19"/>
                  <a:gd name="T43" fmla="*/ 7 h 50"/>
                  <a:gd name="T44" fmla="*/ 17 w 19"/>
                  <a:gd name="T45" fmla="*/ 3 h 50"/>
                  <a:gd name="T46" fmla="*/ 14 w 19"/>
                  <a:gd name="T47" fmla="*/ 2 h 50"/>
                  <a:gd name="T48" fmla="*/ 9 w 19"/>
                  <a:gd name="T49" fmla="*/ 0 h 50"/>
                  <a:gd name="T50" fmla="*/ 9 w 19"/>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50">
                    <a:moveTo>
                      <a:pt x="9" y="0"/>
                    </a:moveTo>
                    <a:lnTo>
                      <a:pt x="9" y="0"/>
                    </a:lnTo>
                    <a:lnTo>
                      <a:pt x="9" y="0"/>
                    </a:lnTo>
                    <a:lnTo>
                      <a:pt x="4" y="2"/>
                    </a:lnTo>
                    <a:lnTo>
                      <a:pt x="1" y="3"/>
                    </a:lnTo>
                    <a:lnTo>
                      <a:pt x="0" y="7"/>
                    </a:lnTo>
                    <a:lnTo>
                      <a:pt x="0" y="10"/>
                    </a:lnTo>
                    <a:lnTo>
                      <a:pt x="0" y="40"/>
                    </a:lnTo>
                    <a:lnTo>
                      <a:pt x="0" y="40"/>
                    </a:lnTo>
                    <a:lnTo>
                      <a:pt x="0" y="43"/>
                    </a:lnTo>
                    <a:lnTo>
                      <a:pt x="1" y="47"/>
                    </a:lnTo>
                    <a:lnTo>
                      <a:pt x="4" y="48"/>
                    </a:lnTo>
                    <a:lnTo>
                      <a:pt x="9" y="50"/>
                    </a:lnTo>
                    <a:lnTo>
                      <a:pt x="9" y="50"/>
                    </a:lnTo>
                    <a:lnTo>
                      <a:pt x="9" y="50"/>
                    </a:lnTo>
                    <a:lnTo>
                      <a:pt x="14" y="48"/>
                    </a:lnTo>
                    <a:lnTo>
                      <a:pt x="17" y="47"/>
                    </a:lnTo>
                    <a:lnTo>
                      <a:pt x="19" y="43"/>
                    </a:lnTo>
                    <a:lnTo>
                      <a:pt x="19" y="40"/>
                    </a:lnTo>
                    <a:lnTo>
                      <a:pt x="19" y="10"/>
                    </a:lnTo>
                    <a:lnTo>
                      <a:pt x="19" y="10"/>
                    </a:lnTo>
                    <a:lnTo>
                      <a:pt x="19" y="7"/>
                    </a:lnTo>
                    <a:lnTo>
                      <a:pt x="17" y="3"/>
                    </a:lnTo>
                    <a:lnTo>
                      <a:pt x="14" y="2"/>
                    </a:lnTo>
                    <a:lnTo>
                      <a:pt x="9"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61" name="Freeform 177"/>
              <p:cNvSpPr>
                <a:spLocks/>
              </p:cNvSpPr>
              <p:nvPr/>
            </p:nvSpPr>
            <p:spPr bwMode="auto">
              <a:xfrm>
                <a:off x="3306763" y="1187450"/>
                <a:ext cx="15875" cy="38100"/>
              </a:xfrm>
              <a:custGeom>
                <a:avLst/>
                <a:gdLst>
                  <a:gd name="T0" fmla="*/ 9 w 20"/>
                  <a:gd name="T1" fmla="*/ 50 h 50"/>
                  <a:gd name="T2" fmla="*/ 11 w 20"/>
                  <a:gd name="T3" fmla="*/ 50 h 50"/>
                  <a:gd name="T4" fmla="*/ 11 w 20"/>
                  <a:gd name="T5" fmla="*/ 50 h 50"/>
                  <a:gd name="T6" fmla="*/ 14 w 20"/>
                  <a:gd name="T7" fmla="*/ 48 h 50"/>
                  <a:gd name="T8" fmla="*/ 17 w 20"/>
                  <a:gd name="T9" fmla="*/ 47 h 50"/>
                  <a:gd name="T10" fmla="*/ 20 w 20"/>
                  <a:gd name="T11" fmla="*/ 43 h 50"/>
                  <a:gd name="T12" fmla="*/ 20 w 20"/>
                  <a:gd name="T13" fmla="*/ 40 h 50"/>
                  <a:gd name="T14" fmla="*/ 20 w 20"/>
                  <a:gd name="T15" fmla="*/ 10 h 50"/>
                  <a:gd name="T16" fmla="*/ 20 w 20"/>
                  <a:gd name="T17" fmla="*/ 10 h 50"/>
                  <a:gd name="T18" fmla="*/ 20 w 20"/>
                  <a:gd name="T19" fmla="*/ 7 h 50"/>
                  <a:gd name="T20" fmla="*/ 17 w 20"/>
                  <a:gd name="T21" fmla="*/ 3 h 50"/>
                  <a:gd name="T22" fmla="*/ 14 w 20"/>
                  <a:gd name="T23" fmla="*/ 2 h 50"/>
                  <a:gd name="T24" fmla="*/ 11 w 20"/>
                  <a:gd name="T25" fmla="*/ 0 h 50"/>
                  <a:gd name="T26" fmla="*/ 9 w 20"/>
                  <a:gd name="T27" fmla="*/ 0 h 50"/>
                  <a:gd name="T28" fmla="*/ 9 w 20"/>
                  <a:gd name="T29" fmla="*/ 0 h 50"/>
                  <a:gd name="T30" fmla="*/ 6 w 20"/>
                  <a:gd name="T31" fmla="*/ 2 h 50"/>
                  <a:gd name="T32" fmla="*/ 3 w 20"/>
                  <a:gd name="T33" fmla="*/ 3 h 50"/>
                  <a:gd name="T34" fmla="*/ 1 w 20"/>
                  <a:gd name="T35" fmla="*/ 7 h 50"/>
                  <a:gd name="T36" fmla="*/ 0 w 20"/>
                  <a:gd name="T37" fmla="*/ 10 h 50"/>
                  <a:gd name="T38" fmla="*/ 0 w 20"/>
                  <a:gd name="T39" fmla="*/ 40 h 50"/>
                  <a:gd name="T40" fmla="*/ 0 w 20"/>
                  <a:gd name="T41" fmla="*/ 40 h 50"/>
                  <a:gd name="T42" fmla="*/ 1 w 20"/>
                  <a:gd name="T43" fmla="*/ 43 h 50"/>
                  <a:gd name="T44" fmla="*/ 3 w 20"/>
                  <a:gd name="T45" fmla="*/ 47 h 50"/>
                  <a:gd name="T46" fmla="*/ 6 w 20"/>
                  <a:gd name="T47" fmla="*/ 48 h 50"/>
                  <a:gd name="T48" fmla="*/ 9 w 20"/>
                  <a:gd name="T49" fmla="*/ 50 h 50"/>
                  <a:gd name="T50" fmla="*/ 9 w 20"/>
                  <a:gd name="T5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50">
                    <a:moveTo>
                      <a:pt x="9" y="50"/>
                    </a:moveTo>
                    <a:lnTo>
                      <a:pt x="11" y="50"/>
                    </a:lnTo>
                    <a:lnTo>
                      <a:pt x="11" y="50"/>
                    </a:lnTo>
                    <a:lnTo>
                      <a:pt x="14" y="48"/>
                    </a:lnTo>
                    <a:lnTo>
                      <a:pt x="17" y="47"/>
                    </a:lnTo>
                    <a:lnTo>
                      <a:pt x="20" y="43"/>
                    </a:lnTo>
                    <a:lnTo>
                      <a:pt x="20" y="40"/>
                    </a:lnTo>
                    <a:lnTo>
                      <a:pt x="20" y="10"/>
                    </a:lnTo>
                    <a:lnTo>
                      <a:pt x="20" y="10"/>
                    </a:lnTo>
                    <a:lnTo>
                      <a:pt x="20" y="7"/>
                    </a:lnTo>
                    <a:lnTo>
                      <a:pt x="17" y="3"/>
                    </a:lnTo>
                    <a:lnTo>
                      <a:pt x="14" y="2"/>
                    </a:lnTo>
                    <a:lnTo>
                      <a:pt x="11" y="0"/>
                    </a:lnTo>
                    <a:lnTo>
                      <a:pt x="9" y="0"/>
                    </a:lnTo>
                    <a:lnTo>
                      <a:pt x="9" y="0"/>
                    </a:lnTo>
                    <a:lnTo>
                      <a:pt x="6" y="2"/>
                    </a:lnTo>
                    <a:lnTo>
                      <a:pt x="3" y="3"/>
                    </a:lnTo>
                    <a:lnTo>
                      <a:pt x="1" y="7"/>
                    </a:lnTo>
                    <a:lnTo>
                      <a:pt x="0" y="10"/>
                    </a:lnTo>
                    <a:lnTo>
                      <a:pt x="0" y="40"/>
                    </a:lnTo>
                    <a:lnTo>
                      <a:pt x="0" y="40"/>
                    </a:lnTo>
                    <a:lnTo>
                      <a:pt x="1" y="43"/>
                    </a:lnTo>
                    <a:lnTo>
                      <a:pt x="3" y="47"/>
                    </a:lnTo>
                    <a:lnTo>
                      <a:pt x="6" y="48"/>
                    </a:lnTo>
                    <a:lnTo>
                      <a:pt x="9" y="50"/>
                    </a:lnTo>
                    <a:lnTo>
                      <a:pt x="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62" name="Freeform 178"/>
              <p:cNvSpPr>
                <a:spLocks noEditPoints="1"/>
              </p:cNvSpPr>
              <p:nvPr/>
            </p:nvSpPr>
            <p:spPr bwMode="auto">
              <a:xfrm>
                <a:off x="3011488" y="955675"/>
                <a:ext cx="357188" cy="371475"/>
              </a:xfrm>
              <a:custGeom>
                <a:avLst/>
                <a:gdLst>
                  <a:gd name="T0" fmla="*/ 446 w 451"/>
                  <a:gd name="T1" fmla="*/ 193 h 467"/>
                  <a:gd name="T2" fmla="*/ 436 w 451"/>
                  <a:gd name="T3" fmla="*/ 193 h 467"/>
                  <a:gd name="T4" fmla="*/ 334 w 451"/>
                  <a:gd name="T5" fmla="*/ 201 h 467"/>
                  <a:gd name="T6" fmla="*/ 333 w 451"/>
                  <a:gd name="T7" fmla="*/ 196 h 467"/>
                  <a:gd name="T8" fmla="*/ 329 w 451"/>
                  <a:gd name="T9" fmla="*/ 193 h 467"/>
                  <a:gd name="T10" fmla="*/ 320 w 451"/>
                  <a:gd name="T11" fmla="*/ 193 h 467"/>
                  <a:gd name="T12" fmla="*/ 218 w 451"/>
                  <a:gd name="T13" fmla="*/ 201 h 467"/>
                  <a:gd name="T14" fmla="*/ 216 w 451"/>
                  <a:gd name="T15" fmla="*/ 196 h 467"/>
                  <a:gd name="T16" fmla="*/ 213 w 451"/>
                  <a:gd name="T17" fmla="*/ 193 h 467"/>
                  <a:gd name="T18" fmla="*/ 203 w 451"/>
                  <a:gd name="T19" fmla="*/ 193 h 467"/>
                  <a:gd name="T20" fmla="*/ 88 w 451"/>
                  <a:gd name="T21" fmla="*/ 9 h 467"/>
                  <a:gd name="T22" fmla="*/ 87 w 451"/>
                  <a:gd name="T23" fmla="*/ 6 h 467"/>
                  <a:gd name="T24" fmla="*/ 82 w 451"/>
                  <a:gd name="T25" fmla="*/ 1 h 467"/>
                  <a:gd name="T26" fmla="*/ 24 w 451"/>
                  <a:gd name="T27" fmla="*/ 0 h 467"/>
                  <a:gd name="T28" fmla="*/ 24 w 451"/>
                  <a:gd name="T29" fmla="*/ 0 h 467"/>
                  <a:gd name="T30" fmla="*/ 20 w 451"/>
                  <a:gd name="T31" fmla="*/ 1 h 467"/>
                  <a:gd name="T32" fmla="*/ 15 w 451"/>
                  <a:gd name="T33" fmla="*/ 6 h 467"/>
                  <a:gd name="T34" fmla="*/ 0 w 451"/>
                  <a:gd name="T35" fmla="*/ 458 h 467"/>
                  <a:gd name="T36" fmla="*/ 2 w 451"/>
                  <a:gd name="T37" fmla="*/ 461 h 467"/>
                  <a:gd name="T38" fmla="*/ 4 w 451"/>
                  <a:gd name="T39" fmla="*/ 464 h 467"/>
                  <a:gd name="T40" fmla="*/ 10 w 451"/>
                  <a:gd name="T41" fmla="*/ 467 h 467"/>
                  <a:gd name="T42" fmla="*/ 91 w 451"/>
                  <a:gd name="T43" fmla="*/ 467 h 467"/>
                  <a:gd name="T44" fmla="*/ 91 w 451"/>
                  <a:gd name="T45" fmla="*/ 467 h 467"/>
                  <a:gd name="T46" fmla="*/ 208 w 451"/>
                  <a:gd name="T47" fmla="*/ 467 h 467"/>
                  <a:gd name="T48" fmla="*/ 441 w 451"/>
                  <a:gd name="T49" fmla="*/ 467 h 467"/>
                  <a:gd name="T50" fmla="*/ 446 w 451"/>
                  <a:gd name="T51" fmla="*/ 467 h 467"/>
                  <a:gd name="T52" fmla="*/ 451 w 451"/>
                  <a:gd name="T53" fmla="*/ 463 h 467"/>
                  <a:gd name="T54" fmla="*/ 451 w 451"/>
                  <a:gd name="T55" fmla="*/ 201 h 467"/>
                  <a:gd name="T56" fmla="*/ 449 w 451"/>
                  <a:gd name="T57" fmla="*/ 196 h 467"/>
                  <a:gd name="T58" fmla="*/ 446 w 451"/>
                  <a:gd name="T59" fmla="*/ 193 h 467"/>
                  <a:gd name="T60" fmla="*/ 198 w 451"/>
                  <a:gd name="T61" fmla="*/ 218 h 467"/>
                  <a:gd name="T62" fmla="*/ 198 w 451"/>
                  <a:gd name="T63" fmla="*/ 448 h 467"/>
                  <a:gd name="T64" fmla="*/ 101 w 451"/>
                  <a:gd name="T65" fmla="*/ 437 h 467"/>
                  <a:gd name="T66" fmla="*/ 32 w 451"/>
                  <a:gd name="T67" fmla="*/ 19 h 467"/>
                  <a:gd name="T68" fmla="*/ 82 w 451"/>
                  <a:gd name="T69" fmla="*/ 437 h 467"/>
                  <a:gd name="T70" fmla="*/ 20 w 451"/>
                  <a:gd name="T71" fmla="*/ 448 h 467"/>
                  <a:gd name="T72" fmla="*/ 218 w 451"/>
                  <a:gd name="T73" fmla="*/ 277 h 467"/>
                  <a:gd name="T74" fmla="*/ 315 w 451"/>
                  <a:gd name="T75" fmla="*/ 273 h 467"/>
                  <a:gd name="T76" fmla="*/ 218 w 451"/>
                  <a:gd name="T77" fmla="*/ 448 h 467"/>
                  <a:gd name="T78" fmla="*/ 432 w 451"/>
                  <a:gd name="T79" fmla="*/ 448 h 467"/>
                  <a:gd name="T80" fmla="*/ 334 w 451"/>
                  <a:gd name="T81" fmla="*/ 277 h 467"/>
                  <a:gd name="T82" fmla="*/ 432 w 451"/>
                  <a:gd name="T83" fmla="*/ 448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1" h="467">
                    <a:moveTo>
                      <a:pt x="446" y="193"/>
                    </a:moveTo>
                    <a:lnTo>
                      <a:pt x="446" y="193"/>
                    </a:lnTo>
                    <a:lnTo>
                      <a:pt x="441" y="191"/>
                    </a:lnTo>
                    <a:lnTo>
                      <a:pt x="436" y="193"/>
                    </a:lnTo>
                    <a:lnTo>
                      <a:pt x="334" y="255"/>
                    </a:lnTo>
                    <a:lnTo>
                      <a:pt x="334" y="201"/>
                    </a:lnTo>
                    <a:lnTo>
                      <a:pt x="334" y="201"/>
                    </a:lnTo>
                    <a:lnTo>
                      <a:pt x="333" y="196"/>
                    </a:lnTo>
                    <a:lnTo>
                      <a:pt x="329" y="193"/>
                    </a:lnTo>
                    <a:lnTo>
                      <a:pt x="329" y="193"/>
                    </a:lnTo>
                    <a:lnTo>
                      <a:pt x="325" y="191"/>
                    </a:lnTo>
                    <a:lnTo>
                      <a:pt x="320" y="193"/>
                    </a:lnTo>
                    <a:lnTo>
                      <a:pt x="218" y="255"/>
                    </a:lnTo>
                    <a:lnTo>
                      <a:pt x="218" y="201"/>
                    </a:lnTo>
                    <a:lnTo>
                      <a:pt x="218" y="201"/>
                    </a:lnTo>
                    <a:lnTo>
                      <a:pt x="216" y="196"/>
                    </a:lnTo>
                    <a:lnTo>
                      <a:pt x="213" y="193"/>
                    </a:lnTo>
                    <a:lnTo>
                      <a:pt x="213" y="193"/>
                    </a:lnTo>
                    <a:lnTo>
                      <a:pt x="208" y="191"/>
                    </a:lnTo>
                    <a:lnTo>
                      <a:pt x="203" y="193"/>
                    </a:lnTo>
                    <a:lnTo>
                      <a:pt x="95" y="258"/>
                    </a:lnTo>
                    <a:lnTo>
                      <a:pt x="88" y="9"/>
                    </a:lnTo>
                    <a:lnTo>
                      <a:pt x="88" y="9"/>
                    </a:lnTo>
                    <a:lnTo>
                      <a:pt x="87" y="6"/>
                    </a:lnTo>
                    <a:lnTo>
                      <a:pt x="85" y="3"/>
                    </a:lnTo>
                    <a:lnTo>
                      <a:pt x="82" y="1"/>
                    </a:lnTo>
                    <a:lnTo>
                      <a:pt x="79" y="1"/>
                    </a:lnTo>
                    <a:lnTo>
                      <a:pt x="24" y="0"/>
                    </a:lnTo>
                    <a:lnTo>
                      <a:pt x="24" y="0"/>
                    </a:lnTo>
                    <a:lnTo>
                      <a:pt x="24" y="0"/>
                    </a:lnTo>
                    <a:lnTo>
                      <a:pt x="24" y="0"/>
                    </a:lnTo>
                    <a:lnTo>
                      <a:pt x="20" y="1"/>
                    </a:lnTo>
                    <a:lnTo>
                      <a:pt x="16" y="3"/>
                    </a:lnTo>
                    <a:lnTo>
                      <a:pt x="15" y="6"/>
                    </a:lnTo>
                    <a:lnTo>
                      <a:pt x="15" y="9"/>
                    </a:lnTo>
                    <a:lnTo>
                      <a:pt x="0" y="458"/>
                    </a:lnTo>
                    <a:lnTo>
                      <a:pt x="0" y="458"/>
                    </a:lnTo>
                    <a:lnTo>
                      <a:pt x="2" y="461"/>
                    </a:lnTo>
                    <a:lnTo>
                      <a:pt x="4" y="464"/>
                    </a:lnTo>
                    <a:lnTo>
                      <a:pt x="4" y="464"/>
                    </a:lnTo>
                    <a:lnTo>
                      <a:pt x="7" y="467"/>
                    </a:lnTo>
                    <a:lnTo>
                      <a:pt x="10" y="467"/>
                    </a:lnTo>
                    <a:lnTo>
                      <a:pt x="91" y="467"/>
                    </a:lnTo>
                    <a:lnTo>
                      <a:pt x="91" y="467"/>
                    </a:lnTo>
                    <a:lnTo>
                      <a:pt x="91" y="467"/>
                    </a:lnTo>
                    <a:lnTo>
                      <a:pt x="91" y="467"/>
                    </a:lnTo>
                    <a:lnTo>
                      <a:pt x="91" y="467"/>
                    </a:lnTo>
                    <a:lnTo>
                      <a:pt x="208" y="467"/>
                    </a:lnTo>
                    <a:lnTo>
                      <a:pt x="325" y="467"/>
                    </a:lnTo>
                    <a:lnTo>
                      <a:pt x="441" y="467"/>
                    </a:lnTo>
                    <a:lnTo>
                      <a:pt x="441" y="467"/>
                    </a:lnTo>
                    <a:lnTo>
                      <a:pt x="446" y="467"/>
                    </a:lnTo>
                    <a:lnTo>
                      <a:pt x="448" y="464"/>
                    </a:lnTo>
                    <a:lnTo>
                      <a:pt x="451" y="463"/>
                    </a:lnTo>
                    <a:lnTo>
                      <a:pt x="451" y="458"/>
                    </a:lnTo>
                    <a:lnTo>
                      <a:pt x="451" y="201"/>
                    </a:lnTo>
                    <a:lnTo>
                      <a:pt x="451" y="201"/>
                    </a:lnTo>
                    <a:lnTo>
                      <a:pt x="449" y="196"/>
                    </a:lnTo>
                    <a:lnTo>
                      <a:pt x="446" y="193"/>
                    </a:lnTo>
                    <a:lnTo>
                      <a:pt x="446" y="193"/>
                    </a:lnTo>
                    <a:close/>
                    <a:moveTo>
                      <a:pt x="101" y="277"/>
                    </a:moveTo>
                    <a:lnTo>
                      <a:pt x="198" y="218"/>
                    </a:lnTo>
                    <a:lnTo>
                      <a:pt x="198" y="273"/>
                    </a:lnTo>
                    <a:lnTo>
                      <a:pt x="198" y="448"/>
                    </a:lnTo>
                    <a:lnTo>
                      <a:pt x="101" y="448"/>
                    </a:lnTo>
                    <a:lnTo>
                      <a:pt x="101" y="437"/>
                    </a:lnTo>
                    <a:lnTo>
                      <a:pt x="101" y="277"/>
                    </a:lnTo>
                    <a:close/>
                    <a:moveTo>
                      <a:pt x="32" y="19"/>
                    </a:moveTo>
                    <a:lnTo>
                      <a:pt x="69" y="19"/>
                    </a:lnTo>
                    <a:lnTo>
                      <a:pt x="82" y="437"/>
                    </a:lnTo>
                    <a:lnTo>
                      <a:pt x="82" y="448"/>
                    </a:lnTo>
                    <a:lnTo>
                      <a:pt x="20" y="448"/>
                    </a:lnTo>
                    <a:lnTo>
                      <a:pt x="32" y="19"/>
                    </a:lnTo>
                    <a:close/>
                    <a:moveTo>
                      <a:pt x="218" y="277"/>
                    </a:moveTo>
                    <a:lnTo>
                      <a:pt x="315" y="218"/>
                    </a:lnTo>
                    <a:lnTo>
                      <a:pt x="315" y="273"/>
                    </a:lnTo>
                    <a:lnTo>
                      <a:pt x="315" y="448"/>
                    </a:lnTo>
                    <a:lnTo>
                      <a:pt x="218" y="448"/>
                    </a:lnTo>
                    <a:lnTo>
                      <a:pt x="218" y="277"/>
                    </a:lnTo>
                    <a:close/>
                    <a:moveTo>
                      <a:pt x="432" y="448"/>
                    </a:moveTo>
                    <a:lnTo>
                      <a:pt x="334" y="448"/>
                    </a:lnTo>
                    <a:lnTo>
                      <a:pt x="334" y="277"/>
                    </a:lnTo>
                    <a:lnTo>
                      <a:pt x="432" y="218"/>
                    </a:lnTo>
                    <a:lnTo>
                      <a:pt x="432" y="4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cxnSp>
          <p:nvCxnSpPr>
            <p:cNvPr id="336" name="Straight Connector 335"/>
            <p:cNvCxnSpPr>
              <a:stCxn id="377" idx="4"/>
            </p:cNvCxnSpPr>
            <p:nvPr/>
          </p:nvCxnSpPr>
          <p:spPr>
            <a:xfrm flipH="1">
              <a:off x="3594642" y="4048468"/>
              <a:ext cx="485" cy="19029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37" name="Oval 336"/>
            <p:cNvSpPr/>
            <p:nvPr/>
          </p:nvSpPr>
          <p:spPr>
            <a:xfrm>
              <a:off x="2141499" y="4273516"/>
              <a:ext cx="231277"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338" name="Group 337"/>
            <p:cNvGrpSpPr/>
            <p:nvPr/>
          </p:nvGrpSpPr>
          <p:grpSpPr>
            <a:xfrm>
              <a:off x="2180506" y="4308053"/>
              <a:ext cx="153578" cy="145680"/>
              <a:chOff x="3003551" y="166688"/>
              <a:chExt cx="373063" cy="373063"/>
            </a:xfrm>
            <a:solidFill>
              <a:schemeClr val="bg1"/>
            </a:solidFill>
          </p:grpSpPr>
          <p:sp>
            <p:nvSpPr>
              <p:cNvPr id="356" name="Freeform 197"/>
              <p:cNvSpPr>
                <a:spLocks noEditPoints="1"/>
              </p:cNvSpPr>
              <p:nvPr/>
            </p:nvSpPr>
            <p:spPr bwMode="auto">
              <a:xfrm>
                <a:off x="3003551" y="166688"/>
                <a:ext cx="373063" cy="373063"/>
              </a:xfrm>
              <a:custGeom>
                <a:avLst/>
                <a:gdLst>
                  <a:gd name="T0" fmla="*/ 45 w 469"/>
                  <a:gd name="T1" fmla="*/ 1 h 471"/>
                  <a:gd name="T2" fmla="*/ 9 w 469"/>
                  <a:gd name="T3" fmla="*/ 25 h 471"/>
                  <a:gd name="T4" fmla="*/ 0 w 469"/>
                  <a:gd name="T5" fmla="*/ 413 h 471"/>
                  <a:gd name="T6" fmla="*/ 9 w 469"/>
                  <a:gd name="T7" fmla="*/ 445 h 471"/>
                  <a:gd name="T8" fmla="*/ 45 w 469"/>
                  <a:gd name="T9" fmla="*/ 469 h 471"/>
                  <a:gd name="T10" fmla="*/ 425 w 469"/>
                  <a:gd name="T11" fmla="*/ 469 h 471"/>
                  <a:gd name="T12" fmla="*/ 460 w 469"/>
                  <a:gd name="T13" fmla="*/ 445 h 471"/>
                  <a:gd name="T14" fmla="*/ 469 w 469"/>
                  <a:gd name="T15" fmla="*/ 55 h 471"/>
                  <a:gd name="T16" fmla="*/ 460 w 469"/>
                  <a:gd name="T17" fmla="*/ 25 h 471"/>
                  <a:gd name="T18" fmla="*/ 425 w 469"/>
                  <a:gd name="T19" fmla="*/ 1 h 471"/>
                  <a:gd name="T20" fmla="*/ 414 w 469"/>
                  <a:gd name="T21" fmla="*/ 19 h 471"/>
                  <a:gd name="T22" fmla="*/ 434 w 469"/>
                  <a:gd name="T23" fmla="*/ 25 h 471"/>
                  <a:gd name="T24" fmla="*/ 450 w 469"/>
                  <a:gd name="T25" fmla="*/ 47 h 471"/>
                  <a:gd name="T26" fmla="*/ 378 w 469"/>
                  <a:gd name="T27" fmla="*/ 127 h 471"/>
                  <a:gd name="T28" fmla="*/ 292 w 469"/>
                  <a:gd name="T29" fmla="*/ 127 h 471"/>
                  <a:gd name="T30" fmla="*/ 206 w 469"/>
                  <a:gd name="T31" fmla="*/ 127 h 471"/>
                  <a:gd name="T32" fmla="*/ 110 w 469"/>
                  <a:gd name="T33" fmla="*/ 127 h 471"/>
                  <a:gd name="T34" fmla="*/ 19 w 469"/>
                  <a:gd name="T35" fmla="*/ 55 h 471"/>
                  <a:gd name="T36" fmla="*/ 25 w 469"/>
                  <a:gd name="T37" fmla="*/ 35 h 471"/>
                  <a:gd name="T38" fmla="*/ 49 w 469"/>
                  <a:gd name="T39" fmla="*/ 19 h 471"/>
                  <a:gd name="T40" fmla="*/ 206 w 469"/>
                  <a:gd name="T41" fmla="*/ 231 h 471"/>
                  <a:gd name="T42" fmla="*/ 273 w 469"/>
                  <a:gd name="T43" fmla="*/ 306 h 471"/>
                  <a:gd name="T44" fmla="*/ 273 w 469"/>
                  <a:gd name="T45" fmla="*/ 306 h 471"/>
                  <a:gd name="T46" fmla="*/ 187 w 469"/>
                  <a:gd name="T47" fmla="*/ 231 h 471"/>
                  <a:gd name="T48" fmla="*/ 359 w 469"/>
                  <a:gd name="T49" fmla="*/ 287 h 471"/>
                  <a:gd name="T50" fmla="*/ 292 w 469"/>
                  <a:gd name="T51" fmla="*/ 145 h 471"/>
                  <a:gd name="T52" fmla="*/ 273 w 469"/>
                  <a:gd name="T53" fmla="*/ 212 h 471"/>
                  <a:gd name="T54" fmla="*/ 273 w 469"/>
                  <a:gd name="T55" fmla="*/ 212 h 471"/>
                  <a:gd name="T56" fmla="*/ 187 w 469"/>
                  <a:gd name="T57" fmla="*/ 145 h 471"/>
                  <a:gd name="T58" fmla="*/ 19 w 469"/>
                  <a:gd name="T59" fmla="*/ 145 h 471"/>
                  <a:gd name="T60" fmla="*/ 92 w 469"/>
                  <a:gd name="T61" fmla="*/ 287 h 471"/>
                  <a:gd name="T62" fmla="*/ 92 w 469"/>
                  <a:gd name="T63" fmla="*/ 306 h 471"/>
                  <a:gd name="T64" fmla="*/ 92 w 469"/>
                  <a:gd name="T65" fmla="*/ 306 h 471"/>
                  <a:gd name="T66" fmla="*/ 110 w 469"/>
                  <a:gd name="T67" fmla="*/ 370 h 471"/>
                  <a:gd name="T68" fmla="*/ 110 w 469"/>
                  <a:gd name="T69" fmla="*/ 452 h 471"/>
                  <a:gd name="T70" fmla="*/ 273 w 469"/>
                  <a:gd name="T71" fmla="*/ 389 h 471"/>
                  <a:gd name="T72" fmla="*/ 292 w 469"/>
                  <a:gd name="T73" fmla="*/ 389 h 471"/>
                  <a:gd name="T74" fmla="*/ 292 w 469"/>
                  <a:gd name="T75" fmla="*/ 389 h 471"/>
                  <a:gd name="T76" fmla="*/ 359 w 469"/>
                  <a:gd name="T77" fmla="*/ 370 h 471"/>
                  <a:gd name="T78" fmla="*/ 450 w 469"/>
                  <a:gd name="T79" fmla="*/ 370 h 471"/>
                  <a:gd name="T80" fmla="*/ 378 w 469"/>
                  <a:gd name="T81" fmla="*/ 231 h 471"/>
                  <a:gd name="T82" fmla="*/ 378 w 469"/>
                  <a:gd name="T83" fmla="*/ 212 h 471"/>
                  <a:gd name="T84" fmla="*/ 378 w 469"/>
                  <a:gd name="T85" fmla="*/ 212 h 471"/>
                  <a:gd name="T86" fmla="*/ 92 w 469"/>
                  <a:gd name="T87" fmla="*/ 452 h 471"/>
                  <a:gd name="T88" fmla="*/ 41 w 469"/>
                  <a:gd name="T89" fmla="*/ 448 h 471"/>
                  <a:gd name="T90" fmla="*/ 22 w 469"/>
                  <a:gd name="T91" fmla="*/ 428 h 471"/>
                  <a:gd name="T92" fmla="*/ 414 w 469"/>
                  <a:gd name="T93" fmla="*/ 452 h 471"/>
                  <a:gd name="T94" fmla="*/ 450 w 469"/>
                  <a:gd name="T95" fmla="*/ 413 h 471"/>
                  <a:gd name="T96" fmla="*/ 444 w 469"/>
                  <a:gd name="T97" fmla="*/ 434 h 471"/>
                  <a:gd name="T98" fmla="*/ 422 w 469"/>
                  <a:gd name="T99" fmla="*/ 45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471">
                    <a:moveTo>
                      <a:pt x="414" y="0"/>
                    </a:moveTo>
                    <a:lnTo>
                      <a:pt x="56" y="0"/>
                    </a:lnTo>
                    <a:lnTo>
                      <a:pt x="56" y="0"/>
                    </a:lnTo>
                    <a:lnTo>
                      <a:pt x="45" y="1"/>
                    </a:lnTo>
                    <a:lnTo>
                      <a:pt x="35" y="4"/>
                    </a:lnTo>
                    <a:lnTo>
                      <a:pt x="25" y="9"/>
                    </a:lnTo>
                    <a:lnTo>
                      <a:pt x="17" y="16"/>
                    </a:lnTo>
                    <a:lnTo>
                      <a:pt x="9" y="25"/>
                    </a:lnTo>
                    <a:lnTo>
                      <a:pt x="5" y="35"/>
                    </a:lnTo>
                    <a:lnTo>
                      <a:pt x="1" y="44"/>
                    </a:lnTo>
                    <a:lnTo>
                      <a:pt x="0" y="55"/>
                    </a:lnTo>
                    <a:lnTo>
                      <a:pt x="0" y="413"/>
                    </a:lnTo>
                    <a:lnTo>
                      <a:pt x="0" y="413"/>
                    </a:lnTo>
                    <a:lnTo>
                      <a:pt x="1" y="424"/>
                    </a:lnTo>
                    <a:lnTo>
                      <a:pt x="5" y="436"/>
                    </a:lnTo>
                    <a:lnTo>
                      <a:pt x="9" y="445"/>
                    </a:lnTo>
                    <a:lnTo>
                      <a:pt x="17" y="453"/>
                    </a:lnTo>
                    <a:lnTo>
                      <a:pt x="25" y="461"/>
                    </a:lnTo>
                    <a:lnTo>
                      <a:pt x="35" y="466"/>
                    </a:lnTo>
                    <a:lnTo>
                      <a:pt x="45" y="469"/>
                    </a:lnTo>
                    <a:lnTo>
                      <a:pt x="56" y="471"/>
                    </a:lnTo>
                    <a:lnTo>
                      <a:pt x="414" y="471"/>
                    </a:lnTo>
                    <a:lnTo>
                      <a:pt x="414" y="471"/>
                    </a:lnTo>
                    <a:lnTo>
                      <a:pt x="425" y="469"/>
                    </a:lnTo>
                    <a:lnTo>
                      <a:pt x="436" y="466"/>
                    </a:lnTo>
                    <a:lnTo>
                      <a:pt x="445" y="461"/>
                    </a:lnTo>
                    <a:lnTo>
                      <a:pt x="453" y="453"/>
                    </a:lnTo>
                    <a:lnTo>
                      <a:pt x="460" y="445"/>
                    </a:lnTo>
                    <a:lnTo>
                      <a:pt x="466" y="436"/>
                    </a:lnTo>
                    <a:lnTo>
                      <a:pt x="469" y="424"/>
                    </a:lnTo>
                    <a:lnTo>
                      <a:pt x="469" y="413"/>
                    </a:lnTo>
                    <a:lnTo>
                      <a:pt x="469" y="55"/>
                    </a:lnTo>
                    <a:lnTo>
                      <a:pt x="469" y="55"/>
                    </a:lnTo>
                    <a:lnTo>
                      <a:pt x="469" y="44"/>
                    </a:lnTo>
                    <a:lnTo>
                      <a:pt x="466" y="35"/>
                    </a:lnTo>
                    <a:lnTo>
                      <a:pt x="460" y="25"/>
                    </a:lnTo>
                    <a:lnTo>
                      <a:pt x="453" y="16"/>
                    </a:lnTo>
                    <a:lnTo>
                      <a:pt x="445" y="9"/>
                    </a:lnTo>
                    <a:lnTo>
                      <a:pt x="436" y="4"/>
                    </a:lnTo>
                    <a:lnTo>
                      <a:pt x="425" y="1"/>
                    </a:lnTo>
                    <a:lnTo>
                      <a:pt x="414" y="0"/>
                    </a:lnTo>
                    <a:lnTo>
                      <a:pt x="414" y="0"/>
                    </a:lnTo>
                    <a:close/>
                    <a:moveTo>
                      <a:pt x="56" y="19"/>
                    </a:moveTo>
                    <a:lnTo>
                      <a:pt x="414" y="19"/>
                    </a:lnTo>
                    <a:lnTo>
                      <a:pt x="414" y="19"/>
                    </a:lnTo>
                    <a:lnTo>
                      <a:pt x="422" y="19"/>
                    </a:lnTo>
                    <a:lnTo>
                      <a:pt x="428" y="22"/>
                    </a:lnTo>
                    <a:lnTo>
                      <a:pt x="434" y="25"/>
                    </a:lnTo>
                    <a:lnTo>
                      <a:pt x="441" y="30"/>
                    </a:lnTo>
                    <a:lnTo>
                      <a:pt x="444" y="35"/>
                    </a:lnTo>
                    <a:lnTo>
                      <a:pt x="449" y="41"/>
                    </a:lnTo>
                    <a:lnTo>
                      <a:pt x="450" y="47"/>
                    </a:lnTo>
                    <a:lnTo>
                      <a:pt x="450" y="55"/>
                    </a:lnTo>
                    <a:lnTo>
                      <a:pt x="450" y="127"/>
                    </a:lnTo>
                    <a:lnTo>
                      <a:pt x="378" y="127"/>
                    </a:lnTo>
                    <a:lnTo>
                      <a:pt x="378" y="127"/>
                    </a:lnTo>
                    <a:lnTo>
                      <a:pt x="359" y="127"/>
                    </a:lnTo>
                    <a:lnTo>
                      <a:pt x="359" y="127"/>
                    </a:lnTo>
                    <a:lnTo>
                      <a:pt x="292" y="127"/>
                    </a:lnTo>
                    <a:lnTo>
                      <a:pt x="292" y="127"/>
                    </a:lnTo>
                    <a:lnTo>
                      <a:pt x="273" y="127"/>
                    </a:lnTo>
                    <a:lnTo>
                      <a:pt x="273" y="127"/>
                    </a:lnTo>
                    <a:lnTo>
                      <a:pt x="206" y="127"/>
                    </a:lnTo>
                    <a:lnTo>
                      <a:pt x="206" y="127"/>
                    </a:lnTo>
                    <a:lnTo>
                      <a:pt x="187" y="127"/>
                    </a:lnTo>
                    <a:lnTo>
                      <a:pt x="187" y="127"/>
                    </a:lnTo>
                    <a:lnTo>
                      <a:pt x="110" y="127"/>
                    </a:lnTo>
                    <a:lnTo>
                      <a:pt x="110" y="127"/>
                    </a:lnTo>
                    <a:lnTo>
                      <a:pt x="92" y="127"/>
                    </a:lnTo>
                    <a:lnTo>
                      <a:pt x="92" y="127"/>
                    </a:lnTo>
                    <a:lnTo>
                      <a:pt x="19" y="127"/>
                    </a:lnTo>
                    <a:lnTo>
                      <a:pt x="19" y="55"/>
                    </a:lnTo>
                    <a:lnTo>
                      <a:pt x="19" y="55"/>
                    </a:lnTo>
                    <a:lnTo>
                      <a:pt x="21" y="47"/>
                    </a:lnTo>
                    <a:lnTo>
                      <a:pt x="22" y="41"/>
                    </a:lnTo>
                    <a:lnTo>
                      <a:pt x="25" y="35"/>
                    </a:lnTo>
                    <a:lnTo>
                      <a:pt x="30" y="30"/>
                    </a:lnTo>
                    <a:lnTo>
                      <a:pt x="35" y="25"/>
                    </a:lnTo>
                    <a:lnTo>
                      <a:pt x="41" y="22"/>
                    </a:lnTo>
                    <a:lnTo>
                      <a:pt x="49" y="19"/>
                    </a:lnTo>
                    <a:lnTo>
                      <a:pt x="56" y="19"/>
                    </a:lnTo>
                    <a:lnTo>
                      <a:pt x="56" y="19"/>
                    </a:lnTo>
                    <a:close/>
                    <a:moveTo>
                      <a:pt x="206" y="287"/>
                    </a:moveTo>
                    <a:lnTo>
                      <a:pt x="206" y="231"/>
                    </a:lnTo>
                    <a:lnTo>
                      <a:pt x="273" y="231"/>
                    </a:lnTo>
                    <a:lnTo>
                      <a:pt x="273" y="287"/>
                    </a:lnTo>
                    <a:lnTo>
                      <a:pt x="206" y="287"/>
                    </a:lnTo>
                    <a:close/>
                    <a:moveTo>
                      <a:pt x="273" y="306"/>
                    </a:moveTo>
                    <a:lnTo>
                      <a:pt x="273" y="370"/>
                    </a:lnTo>
                    <a:lnTo>
                      <a:pt x="206" y="370"/>
                    </a:lnTo>
                    <a:lnTo>
                      <a:pt x="206" y="306"/>
                    </a:lnTo>
                    <a:lnTo>
                      <a:pt x="273" y="306"/>
                    </a:lnTo>
                    <a:close/>
                    <a:moveTo>
                      <a:pt x="187" y="287"/>
                    </a:moveTo>
                    <a:lnTo>
                      <a:pt x="110" y="287"/>
                    </a:lnTo>
                    <a:lnTo>
                      <a:pt x="110" y="231"/>
                    </a:lnTo>
                    <a:lnTo>
                      <a:pt x="187" y="231"/>
                    </a:lnTo>
                    <a:lnTo>
                      <a:pt x="187" y="287"/>
                    </a:lnTo>
                    <a:close/>
                    <a:moveTo>
                      <a:pt x="292" y="231"/>
                    </a:moveTo>
                    <a:lnTo>
                      <a:pt x="359" y="231"/>
                    </a:lnTo>
                    <a:lnTo>
                      <a:pt x="359" y="287"/>
                    </a:lnTo>
                    <a:lnTo>
                      <a:pt x="292" y="287"/>
                    </a:lnTo>
                    <a:lnTo>
                      <a:pt x="292" y="231"/>
                    </a:lnTo>
                    <a:close/>
                    <a:moveTo>
                      <a:pt x="292" y="212"/>
                    </a:moveTo>
                    <a:lnTo>
                      <a:pt x="292" y="145"/>
                    </a:lnTo>
                    <a:lnTo>
                      <a:pt x="359" y="145"/>
                    </a:lnTo>
                    <a:lnTo>
                      <a:pt x="359" y="212"/>
                    </a:lnTo>
                    <a:lnTo>
                      <a:pt x="292" y="212"/>
                    </a:lnTo>
                    <a:close/>
                    <a:moveTo>
                      <a:pt x="273" y="212"/>
                    </a:moveTo>
                    <a:lnTo>
                      <a:pt x="206" y="212"/>
                    </a:lnTo>
                    <a:lnTo>
                      <a:pt x="206" y="145"/>
                    </a:lnTo>
                    <a:lnTo>
                      <a:pt x="273" y="145"/>
                    </a:lnTo>
                    <a:lnTo>
                      <a:pt x="273" y="212"/>
                    </a:lnTo>
                    <a:close/>
                    <a:moveTo>
                      <a:pt x="187" y="212"/>
                    </a:moveTo>
                    <a:lnTo>
                      <a:pt x="110" y="212"/>
                    </a:lnTo>
                    <a:lnTo>
                      <a:pt x="110" y="145"/>
                    </a:lnTo>
                    <a:lnTo>
                      <a:pt x="187" y="145"/>
                    </a:lnTo>
                    <a:lnTo>
                      <a:pt x="187" y="212"/>
                    </a:lnTo>
                    <a:close/>
                    <a:moveTo>
                      <a:pt x="92" y="212"/>
                    </a:moveTo>
                    <a:lnTo>
                      <a:pt x="19" y="212"/>
                    </a:lnTo>
                    <a:lnTo>
                      <a:pt x="19" y="145"/>
                    </a:lnTo>
                    <a:lnTo>
                      <a:pt x="92" y="145"/>
                    </a:lnTo>
                    <a:lnTo>
                      <a:pt x="92" y="212"/>
                    </a:lnTo>
                    <a:close/>
                    <a:moveTo>
                      <a:pt x="92" y="231"/>
                    </a:moveTo>
                    <a:lnTo>
                      <a:pt x="92" y="287"/>
                    </a:lnTo>
                    <a:lnTo>
                      <a:pt x="19" y="287"/>
                    </a:lnTo>
                    <a:lnTo>
                      <a:pt x="19" y="231"/>
                    </a:lnTo>
                    <a:lnTo>
                      <a:pt x="92" y="231"/>
                    </a:lnTo>
                    <a:close/>
                    <a:moveTo>
                      <a:pt x="92" y="306"/>
                    </a:moveTo>
                    <a:lnTo>
                      <a:pt x="92" y="370"/>
                    </a:lnTo>
                    <a:lnTo>
                      <a:pt x="19" y="370"/>
                    </a:lnTo>
                    <a:lnTo>
                      <a:pt x="19" y="306"/>
                    </a:lnTo>
                    <a:lnTo>
                      <a:pt x="92" y="306"/>
                    </a:lnTo>
                    <a:close/>
                    <a:moveTo>
                      <a:pt x="110" y="306"/>
                    </a:moveTo>
                    <a:lnTo>
                      <a:pt x="187" y="306"/>
                    </a:lnTo>
                    <a:lnTo>
                      <a:pt x="187" y="370"/>
                    </a:lnTo>
                    <a:lnTo>
                      <a:pt x="110" y="370"/>
                    </a:lnTo>
                    <a:lnTo>
                      <a:pt x="110" y="306"/>
                    </a:lnTo>
                    <a:close/>
                    <a:moveTo>
                      <a:pt x="187" y="389"/>
                    </a:moveTo>
                    <a:lnTo>
                      <a:pt x="187" y="452"/>
                    </a:lnTo>
                    <a:lnTo>
                      <a:pt x="110" y="452"/>
                    </a:lnTo>
                    <a:lnTo>
                      <a:pt x="110" y="389"/>
                    </a:lnTo>
                    <a:lnTo>
                      <a:pt x="187" y="389"/>
                    </a:lnTo>
                    <a:close/>
                    <a:moveTo>
                      <a:pt x="206" y="389"/>
                    </a:moveTo>
                    <a:lnTo>
                      <a:pt x="273" y="389"/>
                    </a:lnTo>
                    <a:lnTo>
                      <a:pt x="273" y="452"/>
                    </a:lnTo>
                    <a:lnTo>
                      <a:pt x="206" y="452"/>
                    </a:lnTo>
                    <a:lnTo>
                      <a:pt x="206" y="389"/>
                    </a:lnTo>
                    <a:close/>
                    <a:moveTo>
                      <a:pt x="292" y="389"/>
                    </a:moveTo>
                    <a:lnTo>
                      <a:pt x="359" y="389"/>
                    </a:lnTo>
                    <a:lnTo>
                      <a:pt x="359" y="452"/>
                    </a:lnTo>
                    <a:lnTo>
                      <a:pt x="292" y="452"/>
                    </a:lnTo>
                    <a:lnTo>
                      <a:pt x="292" y="389"/>
                    </a:lnTo>
                    <a:close/>
                    <a:moveTo>
                      <a:pt x="292" y="370"/>
                    </a:moveTo>
                    <a:lnTo>
                      <a:pt x="292" y="306"/>
                    </a:lnTo>
                    <a:lnTo>
                      <a:pt x="359" y="306"/>
                    </a:lnTo>
                    <a:lnTo>
                      <a:pt x="359" y="370"/>
                    </a:lnTo>
                    <a:lnTo>
                      <a:pt x="292" y="370"/>
                    </a:lnTo>
                    <a:close/>
                    <a:moveTo>
                      <a:pt x="378" y="306"/>
                    </a:moveTo>
                    <a:lnTo>
                      <a:pt x="450" y="306"/>
                    </a:lnTo>
                    <a:lnTo>
                      <a:pt x="450" y="370"/>
                    </a:lnTo>
                    <a:lnTo>
                      <a:pt x="378" y="370"/>
                    </a:lnTo>
                    <a:lnTo>
                      <a:pt x="378" y="306"/>
                    </a:lnTo>
                    <a:close/>
                    <a:moveTo>
                      <a:pt x="378" y="287"/>
                    </a:moveTo>
                    <a:lnTo>
                      <a:pt x="378" y="231"/>
                    </a:lnTo>
                    <a:lnTo>
                      <a:pt x="450" y="231"/>
                    </a:lnTo>
                    <a:lnTo>
                      <a:pt x="450" y="287"/>
                    </a:lnTo>
                    <a:lnTo>
                      <a:pt x="378" y="287"/>
                    </a:lnTo>
                    <a:close/>
                    <a:moveTo>
                      <a:pt x="378" y="212"/>
                    </a:moveTo>
                    <a:lnTo>
                      <a:pt x="378" y="145"/>
                    </a:lnTo>
                    <a:lnTo>
                      <a:pt x="450" y="145"/>
                    </a:lnTo>
                    <a:lnTo>
                      <a:pt x="450" y="212"/>
                    </a:lnTo>
                    <a:lnTo>
                      <a:pt x="378" y="212"/>
                    </a:lnTo>
                    <a:close/>
                    <a:moveTo>
                      <a:pt x="19" y="413"/>
                    </a:moveTo>
                    <a:lnTo>
                      <a:pt x="19" y="389"/>
                    </a:lnTo>
                    <a:lnTo>
                      <a:pt x="92" y="389"/>
                    </a:lnTo>
                    <a:lnTo>
                      <a:pt x="92" y="452"/>
                    </a:lnTo>
                    <a:lnTo>
                      <a:pt x="56" y="452"/>
                    </a:lnTo>
                    <a:lnTo>
                      <a:pt x="56" y="452"/>
                    </a:lnTo>
                    <a:lnTo>
                      <a:pt x="49" y="450"/>
                    </a:lnTo>
                    <a:lnTo>
                      <a:pt x="41" y="448"/>
                    </a:lnTo>
                    <a:lnTo>
                      <a:pt x="35" y="445"/>
                    </a:lnTo>
                    <a:lnTo>
                      <a:pt x="30" y="440"/>
                    </a:lnTo>
                    <a:lnTo>
                      <a:pt x="25" y="434"/>
                    </a:lnTo>
                    <a:lnTo>
                      <a:pt x="22" y="428"/>
                    </a:lnTo>
                    <a:lnTo>
                      <a:pt x="21" y="421"/>
                    </a:lnTo>
                    <a:lnTo>
                      <a:pt x="19" y="413"/>
                    </a:lnTo>
                    <a:lnTo>
                      <a:pt x="19" y="413"/>
                    </a:lnTo>
                    <a:close/>
                    <a:moveTo>
                      <a:pt x="414" y="452"/>
                    </a:moveTo>
                    <a:lnTo>
                      <a:pt x="378" y="452"/>
                    </a:lnTo>
                    <a:lnTo>
                      <a:pt x="378" y="389"/>
                    </a:lnTo>
                    <a:lnTo>
                      <a:pt x="450" y="389"/>
                    </a:lnTo>
                    <a:lnTo>
                      <a:pt x="450" y="413"/>
                    </a:lnTo>
                    <a:lnTo>
                      <a:pt x="450" y="413"/>
                    </a:lnTo>
                    <a:lnTo>
                      <a:pt x="450" y="421"/>
                    </a:lnTo>
                    <a:lnTo>
                      <a:pt x="449" y="428"/>
                    </a:lnTo>
                    <a:lnTo>
                      <a:pt x="444" y="434"/>
                    </a:lnTo>
                    <a:lnTo>
                      <a:pt x="441" y="440"/>
                    </a:lnTo>
                    <a:lnTo>
                      <a:pt x="434" y="445"/>
                    </a:lnTo>
                    <a:lnTo>
                      <a:pt x="428" y="448"/>
                    </a:lnTo>
                    <a:lnTo>
                      <a:pt x="422" y="450"/>
                    </a:lnTo>
                    <a:lnTo>
                      <a:pt x="414" y="452"/>
                    </a:lnTo>
                    <a:lnTo>
                      <a:pt x="414"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57" name="Freeform 198"/>
              <p:cNvSpPr>
                <a:spLocks noEditPoints="1"/>
              </p:cNvSpPr>
              <p:nvPr/>
            </p:nvSpPr>
            <p:spPr bwMode="auto">
              <a:xfrm>
                <a:off x="3086101" y="203200"/>
                <a:ext cx="41275" cy="41275"/>
              </a:xfrm>
              <a:custGeom>
                <a:avLst/>
                <a:gdLst>
                  <a:gd name="T0" fmla="*/ 25 w 52"/>
                  <a:gd name="T1" fmla="*/ 53 h 53"/>
                  <a:gd name="T2" fmla="*/ 25 w 52"/>
                  <a:gd name="T3" fmla="*/ 53 h 53"/>
                  <a:gd name="T4" fmla="*/ 32 w 52"/>
                  <a:gd name="T5" fmla="*/ 51 h 53"/>
                  <a:gd name="T6" fmla="*/ 36 w 52"/>
                  <a:gd name="T7" fmla="*/ 49 h 53"/>
                  <a:gd name="T8" fmla="*/ 41 w 52"/>
                  <a:gd name="T9" fmla="*/ 48 h 53"/>
                  <a:gd name="T10" fmla="*/ 44 w 52"/>
                  <a:gd name="T11" fmla="*/ 45 h 53"/>
                  <a:gd name="T12" fmla="*/ 48 w 52"/>
                  <a:gd name="T13" fmla="*/ 41 h 53"/>
                  <a:gd name="T14" fmla="*/ 49 w 52"/>
                  <a:gd name="T15" fmla="*/ 37 h 53"/>
                  <a:gd name="T16" fmla="*/ 51 w 52"/>
                  <a:gd name="T17" fmla="*/ 32 h 53"/>
                  <a:gd name="T18" fmla="*/ 52 w 52"/>
                  <a:gd name="T19" fmla="*/ 25 h 53"/>
                  <a:gd name="T20" fmla="*/ 52 w 52"/>
                  <a:gd name="T21" fmla="*/ 25 h 53"/>
                  <a:gd name="T22" fmla="*/ 51 w 52"/>
                  <a:gd name="T23" fmla="*/ 21 h 53"/>
                  <a:gd name="T24" fmla="*/ 49 w 52"/>
                  <a:gd name="T25" fmla="*/ 16 h 53"/>
                  <a:gd name="T26" fmla="*/ 48 w 52"/>
                  <a:gd name="T27" fmla="*/ 11 h 53"/>
                  <a:gd name="T28" fmla="*/ 44 w 52"/>
                  <a:gd name="T29" fmla="*/ 8 h 53"/>
                  <a:gd name="T30" fmla="*/ 41 w 52"/>
                  <a:gd name="T31" fmla="*/ 5 h 53"/>
                  <a:gd name="T32" fmla="*/ 36 w 52"/>
                  <a:gd name="T33" fmla="*/ 1 h 53"/>
                  <a:gd name="T34" fmla="*/ 32 w 52"/>
                  <a:gd name="T35" fmla="*/ 0 h 53"/>
                  <a:gd name="T36" fmla="*/ 25 w 52"/>
                  <a:gd name="T37" fmla="*/ 0 h 53"/>
                  <a:gd name="T38" fmla="*/ 25 w 52"/>
                  <a:gd name="T39" fmla="*/ 0 h 53"/>
                  <a:gd name="T40" fmla="*/ 20 w 52"/>
                  <a:gd name="T41" fmla="*/ 0 h 53"/>
                  <a:gd name="T42" fmla="*/ 16 w 52"/>
                  <a:gd name="T43" fmla="*/ 1 h 53"/>
                  <a:gd name="T44" fmla="*/ 11 w 52"/>
                  <a:gd name="T45" fmla="*/ 5 h 53"/>
                  <a:gd name="T46" fmla="*/ 8 w 52"/>
                  <a:gd name="T47" fmla="*/ 8 h 53"/>
                  <a:gd name="T48" fmla="*/ 4 w 52"/>
                  <a:gd name="T49" fmla="*/ 11 h 53"/>
                  <a:gd name="T50" fmla="*/ 1 w 52"/>
                  <a:gd name="T51" fmla="*/ 16 h 53"/>
                  <a:gd name="T52" fmla="*/ 0 w 52"/>
                  <a:gd name="T53" fmla="*/ 21 h 53"/>
                  <a:gd name="T54" fmla="*/ 0 w 52"/>
                  <a:gd name="T55" fmla="*/ 25 h 53"/>
                  <a:gd name="T56" fmla="*/ 0 w 52"/>
                  <a:gd name="T57" fmla="*/ 25 h 53"/>
                  <a:gd name="T58" fmla="*/ 0 w 52"/>
                  <a:gd name="T59" fmla="*/ 32 h 53"/>
                  <a:gd name="T60" fmla="*/ 1 w 52"/>
                  <a:gd name="T61" fmla="*/ 37 h 53"/>
                  <a:gd name="T62" fmla="*/ 4 w 52"/>
                  <a:gd name="T63" fmla="*/ 41 h 53"/>
                  <a:gd name="T64" fmla="*/ 8 w 52"/>
                  <a:gd name="T65" fmla="*/ 45 h 53"/>
                  <a:gd name="T66" fmla="*/ 11 w 52"/>
                  <a:gd name="T67" fmla="*/ 48 h 53"/>
                  <a:gd name="T68" fmla="*/ 16 w 52"/>
                  <a:gd name="T69" fmla="*/ 49 h 53"/>
                  <a:gd name="T70" fmla="*/ 20 w 52"/>
                  <a:gd name="T71" fmla="*/ 51 h 53"/>
                  <a:gd name="T72" fmla="*/ 25 w 52"/>
                  <a:gd name="T73" fmla="*/ 53 h 53"/>
                  <a:gd name="T74" fmla="*/ 25 w 52"/>
                  <a:gd name="T75" fmla="*/ 53 h 53"/>
                  <a:gd name="T76" fmla="*/ 25 w 52"/>
                  <a:gd name="T77" fmla="*/ 19 h 53"/>
                  <a:gd name="T78" fmla="*/ 25 w 52"/>
                  <a:gd name="T79" fmla="*/ 19 h 53"/>
                  <a:gd name="T80" fmla="*/ 28 w 52"/>
                  <a:gd name="T81" fmla="*/ 19 h 53"/>
                  <a:gd name="T82" fmla="*/ 32 w 52"/>
                  <a:gd name="T83" fmla="*/ 21 h 53"/>
                  <a:gd name="T84" fmla="*/ 33 w 52"/>
                  <a:gd name="T85" fmla="*/ 24 h 53"/>
                  <a:gd name="T86" fmla="*/ 33 w 52"/>
                  <a:gd name="T87" fmla="*/ 25 h 53"/>
                  <a:gd name="T88" fmla="*/ 33 w 52"/>
                  <a:gd name="T89" fmla="*/ 25 h 53"/>
                  <a:gd name="T90" fmla="*/ 33 w 52"/>
                  <a:gd name="T91" fmla="*/ 29 h 53"/>
                  <a:gd name="T92" fmla="*/ 32 w 52"/>
                  <a:gd name="T93" fmla="*/ 32 h 53"/>
                  <a:gd name="T94" fmla="*/ 28 w 52"/>
                  <a:gd name="T95" fmla="*/ 32 h 53"/>
                  <a:gd name="T96" fmla="*/ 25 w 52"/>
                  <a:gd name="T97" fmla="*/ 33 h 53"/>
                  <a:gd name="T98" fmla="*/ 25 w 52"/>
                  <a:gd name="T99" fmla="*/ 33 h 53"/>
                  <a:gd name="T100" fmla="*/ 24 w 52"/>
                  <a:gd name="T101" fmla="*/ 32 h 53"/>
                  <a:gd name="T102" fmla="*/ 20 w 52"/>
                  <a:gd name="T103" fmla="*/ 32 h 53"/>
                  <a:gd name="T104" fmla="*/ 19 w 52"/>
                  <a:gd name="T105" fmla="*/ 29 h 53"/>
                  <a:gd name="T106" fmla="*/ 19 w 52"/>
                  <a:gd name="T107" fmla="*/ 25 h 53"/>
                  <a:gd name="T108" fmla="*/ 19 w 52"/>
                  <a:gd name="T109" fmla="*/ 25 h 53"/>
                  <a:gd name="T110" fmla="*/ 19 w 52"/>
                  <a:gd name="T111" fmla="*/ 24 h 53"/>
                  <a:gd name="T112" fmla="*/ 20 w 52"/>
                  <a:gd name="T113" fmla="*/ 21 h 53"/>
                  <a:gd name="T114" fmla="*/ 24 w 52"/>
                  <a:gd name="T115" fmla="*/ 19 h 53"/>
                  <a:gd name="T116" fmla="*/ 25 w 52"/>
                  <a:gd name="T117" fmla="*/ 19 h 53"/>
                  <a:gd name="T118" fmla="*/ 25 w 52"/>
                  <a:gd name="T119"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 h="53">
                    <a:moveTo>
                      <a:pt x="25" y="53"/>
                    </a:moveTo>
                    <a:lnTo>
                      <a:pt x="25" y="53"/>
                    </a:lnTo>
                    <a:lnTo>
                      <a:pt x="32" y="51"/>
                    </a:lnTo>
                    <a:lnTo>
                      <a:pt x="36" y="49"/>
                    </a:lnTo>
                    <a:lnTo>
                      <a:pt x="41" y="48"/>
                    </a:lnTo>
                    <a:lnTo>
                      <a:pt x="44" y="45"/>
                    </a:lnTo>
                    <a:lnTo>
                      <a:pt x="48" y="41"/>
                    </a:lnTo>
                    <a:lnTo>
                      <a:pt x="49" y="37"/>
                    </a:lnTo>
                    <a:lnTo>
                      <a:pt x="51" y="32"/>
                    </a:lnTo>
                    <a:lnTo>
                      <a:pt x="52" y="25"/>
                    </a:lnTo>
                    <a:lnTo>
                      <a:pt x="52" y="25"/>
                    </a:lnTo>
                    <a:lnTo>
                      <a:pt x="51" y="21"/>
                    </a:lnTo>
                    <a:lnTo>
                      <a:pt x="49" y="16"/>
                    </a:lnTo>
                    <a:lnTo>
                      <a:pt x="48" y="11"/>
                    </a:lnTo>
                    <a:lnTo>
                      <a:pt x="44" y="8"/>
                    </a:lnTo>
                    <a:lnTo>
                      <a:pt x="41" y="5"/>
                    </a:lnTo>
                    <a:lnTo>
                      <a:pt x="36" y="1"/>
                    </a:lnTo>
                    <a:lnTo>
                      <a:pt x="32" y="0"/>
                    </a:lnTo>
                    <a:lnTo>
                      <a:pt x="25" y="0"/>
                    </a:lnTo>
                    <a:lnTo>
                      <a:pt x="25" y="0"/>
                    </a:lnTo>
                    <a:lnTo>
                      <a:pt x="20" y="0"/>
                    </a:lnTo>
                    <a:lnTo>
                      <a:pt x="16" y="1"/>
                    </a:lnTo>
                    <a:lnTo>
                      <a:pt x="11" y="5"/>
                    </a:lnTo>
                    <a:lnTo>
                      <a:pt x="8" y="8"/>
                    </a:lnTo>
                    <a:lnTo>
                      <a:pt x="4" y="11"/>
                    </a:lnTo>
                    <a:lnTo>
                      <a:pt x="1" y="16"/>
                    </a:lnTo>
                    <a:lnTo>
                      <a:pt x="0" y="21"/>
                    </a:lnTo>
                    <a:lnTo>
                      <a:pt x="0" y="25"/>
                    </a:lnTo>
                    <a:lnTo>
                      <a:pt x="0" y="25"/>
                    </a:lnTo>
                    <a:lnTo>
                      <a:pt x="0" y="32"/>
                    </a:lnTo>
                    <a:lnTo>
                      <a:pt x="1" y="37"/>
                    </a:lnTo>
                    <a:lnTo>
                      <a:pt x="4" y="41"/>
                    </a:lnTo>
                    <a:lnTo>
                      <a:pt x="8" y="45"/>
                    </a:lnTo>
                    <a:lnTo>
                      <a:pt x="11" y="48"/>
                    </a:lnTo>
                    <a:lnTo>
                      <a:pt x="16" y="49"/>
                    </a:lnTo>
                    <a:lnTo>
                      <a:pt x="20" y="51"/>
                    </a:lnTo>
                    <a:lnTo>
                      <a:pt x="25" y="53"/>
                    </a:lnTo>
                    <a:lnTo>
                      <a:pt x="25" y="53"/>
                    </a:lnTo>
                    <a:close/>
                    <a:moveTo>
                      <a:pt x="25" y="19"/>
                    </a:moveTo>
                    <a:lnTo>
                      <a:pt x="25" y="19"/>
                    </a:lnTo>
                    <a:lnTo>
                      <a:pt x="28" y="19"/>
                    </a:lnTo>
                    <a:lnTo>
                      <a:pt x="32" y="21"/>
                    </a:lnTo>
                    <a:lnTo>
                      <a:pt x="33" y="24"/>
                    </a:lnTo>
                    <a:lnTo>
                      <a:pt x="33" y="25"/>
                    </a:lnTo>
                    <a:lnTo>
                      <a:pt x="33" y="25"/>
                    </a:lnTo>
                    <a:lnTo>
                      <a:pt x="33" y="29"/>
                    </a:lnTo>
                    <a:lnTo>
                      <a:pt x="32" y="32"/>
                    </a:lnTo>
                    <a:lnTo>
                      <a:pt x="28" y="32"/>
                    </a:lnTo>
                    <a:lnTo>
                      <a:pt x="25" y="33"/>
                    </a:lnTo>
                    <a:lnTo>
                      <a:pt x="25" y="33"/>
                    </a:lnTo>
                    <a:lnTo>
                      <a:pt x="24" y="32"/>
                    </a:lnTo>
                    <a:lnTo>
                      <a:pt x="20" y="32"/>
                    </a:lnTo>
                    <a:lnTo>
                      <a:pt x="19" y="29"/>
                    </a:lnTo>
                    <a:lnTo>
                      <a:pt x="19" y="25"/>
                    </a:lnTo>
                    <a:lnTo>
                      <a:pt x="19" y="25"/>
                    </a:lnTo>
                    <a:lnTo>
                      <a:pt x="19" y="24"/>
                    </a:lnTo>
                    <a:lnTo>
                      <a:pt x="20" y="21"/>
                    </a:lnTo>
                    <a:lnTo>
                      <a:pt x="24" y="19"/>
                    </a:lnTo>
                    <a:lnTo>
                      <a:pt x="25" y="19"/>
                    </a:lnTo>
                    <a:lnTo>
                      <a:pt x="2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58" name="Freeform 199"/>
              <p:cNvSpPr>
                <a:spLocks noEditPoints="1"/>
              </p:cNvSpPr>
              <p:nvPr/>
            </p:nvSpPr>
            <p:spPr bwMode="auto">
              <a:xfrm>
                <a:off x="3252788" y="203200"/>
                <a:ext cx="42863" cy="41275"/>
              </a:xfrm>
              <a:custGeom>
                <a:avLst/>
                <a:gdLst>
                  <a:gd name="T0" fmla="*/ 27 w 52"/>
                  <a:gd name="T1" fmla="*/ 53 h 53"/>
                  <a:gd name="T2" fmla="*/ 27 w 52"/>
                  <a:gd name="T3" fmla="*/ 53 h 53"/>
                  <a:gd name="T4" fmla="*/ 31 w 52"/>
                  <a:gd name="T5" fmla="*/ 51 h 53"/>
                  <a:gd name="T6" fmla="*/ 36 w 52"/>
                  <a:gd name="T7" fmla="*/ 49 h 53"/>
                  <a:gd name="T8" fmla="*/ 41 w 52"/>
                  <a:gd name="T9" fmla="*/ 48 h 53"/>
                  <a:gd name="T10" fmla="*/ 44 w 52"/>
                  <a:gd name="T11" fmla="*/ 45 h 53"/>
                  <a:gd name="T12" fmla="*/ 47 w 52"/>
                  <a:gd name="T13" fmla="*/ 41 h 53"/>
                  <a:gd name="T14" fmla="*/ 51 w 52"/>
                  <a:gd name="T15" fmla="*/ 37 h 53"/>
                  <a:gd name="T16" fmla="*/ 52 w 52"/>
                  <a:gd name="T17" fmla="*/ 32 h 53"/>
                  <a:gd name="T18" fmla="*/ 52 w 52"/>
                  <a:gd name="T19" fmla="*/ 25 h 53"/>
                  <a:gd name="T20" fmla="*/ 52 w 52"/>
                  <a:gd name="T21" fmla="*/ 25 h 53"/>
                  <a:gd name="T22" fmla="*/ 52 w 52"/>
                  <a:gd name="T23" fmla="*/ 21 h 53"/>
                  <a:gd name="T24" fmla="*/ 51 w 52"/>
                  <a:gd name="T25" fmla="*/ 16 h 53"/>
                  <a:gd name="T26" fmla="*/ 47 w 52"/>
                  <a:gd name="T27" fmla="*/ 11 h 53"/>
                  <a:gd name="T28" fmla="*/ 44 w 52"/>
                  <a:gd name="T29" fmla="*/ 8 h 53"/>
                  <a:gd name="T30" fmla="*/ 41 w 52"/>
                  <a:gd name="T31" fmla="*/ 5 h 53"/>
                  <a:gd name="T32" fmla="*/ 36 w 52"/>
                  <a:gd name="T33" fmla="*/ 1 h 53"/>
                  <a:gd name="T34" fmla="*/ 31 w 52"/>
                  <a:gd name="T35" fmla="*/ 0 h 53"/>
                  <a:gd name="T36" fmla="*/ 27 w 52"/>
                  <a:gd name="T37" fmla="*/ 0 h 53"/>
                  <a:gd name="T38" fmla="*/ 27 w 52"/>
                  <a:gd name="T39" fmla="*/ 0 h 53"/>
                  <a:gd name="T40" fmla="*/ 20 w 52"/>
                  <a:gd name="T41" fmla="*/ 0 h 53"/>
                  <a:gd name="T42" fmla="*/ 15 w 52"/>
                  <a:gd name="T43" fmla="*/ 1 h 53"/>
                  <a:gd name="T44" fmla="*/ 12 w 52"/>
                  <a:gd name="T45" fmla="*/ 5 h 53"/>
                  <a:gd name="T46" fmla="*/ 8 w 52"/>
                  <a:gd name="T47" fmla="*/ 8 h 53"/>
                  <a:gd name="T48" fmla="*/ 4 w 52"/>
                  <a:gd name="T49" fmla="*/ 11 h 53"/>
                  <a:gd name="T50" fmla="*/ 3 w 52"/>
                  <a:gd name="T51" fmla="*/ 16 h 53"/>
                  <a:gd name="T52" fmla="*/ 1 w 52"/>
                  <a:gd name="T53" fmla="*/ 21 h 53"/>
                  <a:gd name="T54" fmla="*/ 0 w 52"/>
                  <a:gd name="T55" fmla="*/ 25 h 53"/>
                  <a:gd name="T56" fmla="*/ 0 w 52"/>
                  <a:gd name="T57" fmla="*/ 25 h 53"/>
                  <a:gd name="T58" fmla="*/ 1 w 52"/>
                  <a:gd name="T59" fmla="*/ 32 h 53"/>
                  <a:gd name="T60" fmla="*/ 3 w 52"/>
                  <a:gd name="T61" fmla="*/ 37 h 53"/>
                  <a:gd name="T62" fmla="*/ 4 w 52"/>
                  <a:gd name="T63" fmla="*/ 41 h 53"/>
                  <a:gd name="T64" fmla="*/ 8 w 52"/>
                  <a:gd name="T65" fmla="*/ 45 h 53"/>
                  <a:gd name="T66" fmla="*/ 12 w 52"/>
                  <a:gd name="T67" fmla="*/ 48 h 53"/>
                  <a:gd name="T68" fmla="*/ 15 w 52"/>
                  <a:gd name="T69" fmla="*/ 49 h 53"/>
                  <a:gd name="T70" fmla="*/ 20 w 52"/>
                  <a:gd name="T71" fmla="*/ 51 h 53"/>
                  <a:gd name="T72" fmla="*/ 27 w 52"/>
                  <a:gd name="T73" fmla="*/ 53 h 53"/>
                  <a:gd name="T74" fmla="*/ 27 w 52"/>
                  <a:gd name="T75" fmla="*/ 53 h 53"/>
                  <a:gd name="T76" fmla="*/ 27 w 52"/>
                  <a:gd name="T77" fmla="*/ 19 h 53"/>
                  <a:gd name="T78" fmla="*/ 27 w 52"/>
                  <a:gd name="T79" fmla="*/ 19 h 53"/>
                  <a:gd name="T80" fmla="*/ 28 w 52"/>
                  <a:gd name="T81" fmla="*/ 19 h 53"/>
                  <a:gd name="T82" fmla="*/ 31 w 52"/>
                  <a:gd name="T83" fmla="*/ 21 h 53"/>
                  <a:gd name="T84" fmla="*/ 33 w 52"/>
                  <a:gd name="T85" fmla="*/ 24 h 53"/>
                  <a:gd name="T86" fmla="*/ 33 w 52"/>
                  <a:gd name="T87" fmla="*/ 25 h 53"/>
                  <a:gd name="T88" fmla="*/ 33 w 52"/>
                  <a:gd name="T89" fmla="*/ 25 h 53"/>
                  <a:gd name="T90" fmla="*/ 33 w 52"/>
                  <a:gd name="T91" fmla="*/ 29 h 53"/>
                  <a:gd name="T92" fmla="*/ 31 w 52"/>
                  <a:gd name="T93" fmla="*/ 32 h 53"/>
                  <a:gd name="T94" fmla="*/ 28 w 52"/>
                  <a:gd name="T95" fmla="*/ 32 h 53"/>
                  <a:gd name="T96" fmla="*/ 27 w 52"/>
                  <a:gd name="T97" fmla="*/ 33 h 53"/>
                  <a:gd name="T98" fmla="*/ 27 w 52"/>
                  <a:gd name="T99" fmla="*/ 33 h 53"/>
                  <a:gd name="T100" fmla="*/ 23 w 52"/>
                  <a:gd name="T101" fmla="*/ 32 h 53"/>
                  <a:gd name="T102" fmla="*/ 22 w 52"/>
                  <a:gd name="T103" fmla="*/ 32 h 53"/>
                  <a:gd name="T104" fmla="*/ 20 w 52"/>
                  <a:gd name="T105" fmla="*/ 29 h 53"/>
                  <a:gd name="T106" fmla="*/ 19 w 52"/>
                  <a:gd name="T107" fmla="*/ 25 h 53"/>
                  <a:gd name="T108" fmla="*/ 19 w 52"/>
                  <a:gd name="T109" fmla="*/ 25 h 53"/>
                  <a:gd name="T110" fmla="*/ 20 w 52"/>
                  <a:gd name="T111" fmla="*/ 24 h 53"/>
                  <a:gd name="T112" fmla="*/ 22 w 52"/>
                  <a:gd name="T113" fmla="*/ 21 h 53"/>
                  <a:gd name="T114" fmla="*/ 23 w 52"/>
                  <a:gd name="T115" fmla="*/ 19 h 53"/>
                  <a:gd name="T116" fmla="*/ 27 w 52"/>
                  <a:gd name="T117" fmla="*/ 19 h 53"/>
                  <a:gd name="T118" fmla="*/ 27 w 52"/>
                  <a:gd name="T119"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 h="53">
                    <a:moveTo>
                      <a:pt x="27" y="53"/>
                    </a:moveTo>
                    <a:lnTo>
                      <a:pt x="27" y="53"/>
                    </a:lnTo>
                    <a:lnTo>
                      <a:pt x="31" y="51"/>
                    </a:lnTo>
                    <a:lnTo>
                      <a:pt x="36" y="49"/>
                    </a:lnTo>
                    <a:lnTo>
                      <a:pt x="41" y="48"/>
                    </a:lnTo>
                    <a:lnTo>
                      <a:pt x="44" y="45"/>
                    </a:lnTo>
                    <a:lnTo>
                      <a:pt x="47" y="41"/>
                    </a:lnTo>
                    <a:lnTo>
                      <a:pt x="51" y="37"/>
                    </a:lnTo>
                    <a:lnTo>
                      <a:pt x="52" y="32"/>
                    </a:lnTo>
                    <a:lnTo>
                      <a:pt x="52" y="25"/>
                    </a:lnTo>
                    <a:lnTo>
                      <a:pt x="52" y="25"/>
                    </a:lnTo>
                    <a:lnTo>
                      <a:pt x="52" y="21"/>
                    </a:lnTo>
                    <a:lnTo>
                      <a:pt x="51" y="16"/>
                    </a:lnTo>
                    <a:lnTo>
                      <a:pt x="47" y="11"/>
                    </a:lnTo>
                    <a:lnTo>
                      <a:pt x="44" y="8"/>
                    </a:lnTo>
                    <a:lnTo>
                      <a:pt x="41" y="5"/>
                    </a:lnTo>
                    <a:lnTo>
                      <a:pt x="36" y="1"/>
                    </a:lnTo>
                    <a:lnTo>
                      <a:pt x="31" y="0"/>
                    </a:lnTo>
                    <a:lnTo>
                      <a:pt x="27" y="0"/>
                    </a:lnTo>
                    <a:lnTo>
                      <a:pt x="27" y="0"/>
                    </a:lnTo>
                    <a:lnTo>
                      <a:pt x="20" y="0"/>
                    </a:lnTo>
                    <a:lnTo>
                      <a:pt x="15" y="1"/>
                    </a:lnTo>
                    <a:lnTo>
                      <a:pt x="12" y="5"/>
                    </a:lnTo>
                    <a:lnTo>
                      <a:pt x="8" y="8"/>
                    </a:lnTo>
                    <a:lnTo>
                      <a:pt x="4" y="11"/>
                    </a:lnTo>
                    <a:lnTo>
                      <a:pt x="3" y="16"/>
                    </a:lnTo>
                    <a:lnTo>
                      <a:pt x="1" y="21"/>
                    </a:lnTo>
                    <a:lnTo>
                      <a:pt x="0" y="25"/>
                    </a:lnTo>
                    <a:lnTo>
                      <a:pt x="0" y="25"/>
                    </a:lnTo>
                    <a:lnTo>
                      <a:pt x="1" y="32"/>
                    </a:lnTo>
                    <a:lnTo>
                      <a:pt x="3" y="37"/>
                    </a:lnTo>
                    <a:lnTo>
                      <a:pt x="4" y="41"/>
                    </a:lnTo>
                    <a:lnTo>
                      <a:pt x="8" y="45"/>
                    </a:lnTo>
                    <a:lnTo>
                      <a:pt x="12" y="48"/>
                    </a:lnTo>
                    <a:lnTo>
                      <a:pt x="15" y="49"/>
                    </a:lnTo>
                    <a:lnTo>
                      <a:pt x="20" y="51"/>
                    </a:lnTo>
                    <a:lnTo>
                      <a:pt x="27" y="53"/>
                    </a:lnTo>
                    <a:lnTo>
                      <a:pt x="27" y="53"/>
                    </a:lnTo>
                    <a:close/>
                    <a:moveTo>
                      <a:pt x="27" y="19"/>
                    </a:moveTo>
                    <a:lnTo>
                      <a:pt x="27" y="19"/>
                    </a:lnTo>
                    <a:lnTo>
                      <a:pt x="28" y="19"/>
                    </a:lnTo>
                    <a:lnTo>
                      <a:pt x="31" y="21"/>
                    </a:lnTo>
                    <a:lnTo>
                      <a:pt x="33" y="24"/>
                    </a:lnTo>
                    <a:lnTo>
                      <a:pt x="33" y="25"/>
                    </a:lnTo>
                    <a:lnTo>
                      <a:pt x="33" y="25"/>
                    </a:lnTo>
                    <a:lnTo>
                      <a:pt x="33" y="29"/>
                    </a:lnTo>
                    <a:lnTo>
                      <a:pt x="31" y="32"/>
                    </a:lnTo>
                    <a:lnTo>
                      <a:pt x="28" y="32"/>
                    </a:lnTo>
                    <a:lnTo>
                      <a:pt x="27" y="33"/>
                    </a:lnTo>
                    <a:lnTo>
                      <a:pt x="27" y="33"/>
                    </a:lnTo>
                    <a:lnTo>
                      <a:pt x="23" y="32"/>
                    </a:lnTo>
                    <a:lnTo>
                      <a:pt x="22" y="32"/>
                    </a:lnTo>
                    <a:lnTo>
                      <a:pt x="20" y="29"/>
                    </a:lnTo>
                    <a:lnTo>
                      <a:pt x="19" y="25"/>
                    </a:lnTo>
                    <a:lnTo>
                      <a:pt x="19" y="25"/>
                    </a:lnTo>
                    <a:lnTo>
                      <a:pt x="20" y="24"/>
                    </a:lnTo>
                    <a:lnTo>
                      <a:pt x="22" y="21"/>
                    </a:lnTo>
                    <a:lnTo>
                      <a:pt x="23" y="19"/>
                    </a:lnTo>
                    <a:lnTo>
                      <a:pt x="27" y="19"/>
                    </a:lnTo>
                    <a:lnTo>
                      <a:pt x="27"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sp>
          <p:nvSpPr>
            <p:cNvPr id="339" name="Oval 338"/>
            <p:cNvSpPr/>
            <p:nvPr/>
          </p:nvSpPr>
          <p:spPr>
            <a:xfrm>
              <a:off x="2496782" y="4265086"/>
              <a:ext cx="231277"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340" name="Group 339"/>
            <p:cNvGrpSpPr/>
            <p:nvPr/>
          </p:nvGrpSpPr>
          <p:grpSpPr>
            <a:xfrm>
              <a:off x="2547796" y="4310594"/>
              <a:ext cx="132657" cy="137160"/>
              <a:chOff x="1101726" y="1752600"/>
              <a:chExt cx="371475" cy="371475"/>
            </a:xfrm>
            <a:solidFill>
              <a:schemeClr val="bg1"/>
            </a:solidFill>
          </p:grpSpPr>
          <p:sp>
            <p:nvSpPr>
              <p:cNvPr id="353" name="Freeform 52"/>
              <p:cNvSpPr>
                <a:spLocks noEditPoints="1"/>
              </p:cNvSpPr>
              <p:nvPr/>
            </p:nvSpPr>
            <p:spPr bwMode="auto">
              <a:xfrm>
                <a:off x="1101726" y="1752600"/>
                <a:ext cx="371475" cy="371475"/>
              </a:xfrm>
              <a:custGeom>
                <a:avLst/>
                <a:gdLst>
                  <a:gd name="T0" fmla="*/ 211 w 468"/>
                  <a:gd name="T1" fmla="*/ 2 h 468"/>
                  <a:gd name="T2" fmla="*/ 142 w 468"/>
                  <a:gd name="T3" fmla="*/ 20 h 468"/>
                  <a:gd name="T4" fmla="*/ 85 w 468"/>
                  <a:gd name="T5" fmla="*/ 55 h 468"/>
                  <a:gd name="T6" fmla="*/ 40 w 468"/>
                  <a:gd name="T7" fmla="*/ 104 h 468"/>
                  <a:gd name="T8" fmla="*/ 11 w 468"/>
                  <a:gd name="T9" fmla="*/ 165 h 468"/>
                  <a:gd name="T10" fmla="*/ 0 w 468"/>
                  <a:gd name="T11" fmla="*/ 235 h 468"/>
                  <a:gd name="T12" fmla="*/ 5 w 468"/>
                  <a:gd name="T13" fmla="*/ 282 h 468"/>
                  <a:gd name="T14" fmla="*/ 29 w 468"/>
                  <a:gd name="T15" fmla="*/ 345 h 468"/>
                  <a:gd name="T16" fmla="*/ 69 w 468"/>
                  <a:gd name="T17" fmla="*/ 400 h 468"/>
                  <a:gd name="T18" fmla="*/ 123 w 468"/>
                  <a:gd name="T19" fmla="*/ 440 h 468"/>
                  <a:gd name="T20" fmla="*/ 187 w 468"/>
                  <a:gd name="T21" fmla="*/ 464 h 468"/>
                  <a:gd name="T22" fmla="*/ 233 w 468"/>
                  <a:gd name="T23" fmla="*/ 468 h 468"/>
                  <a:gd name="T24" fmla="*/ 303 w 468"/>
                  <a:gd name="T25" fmla="*/ 459 h 468"/>
                  <a:gd name="T26" fmla="*/ 364 w 468"/>
                  <a:gd name="T27" fmla="*/ 428 h 468"/>
                  <a:gd name="T28" fmla="*/ 415 w 468"/>
                  <a:gd name="T29" fmla="*/ 384 h 468"/>
                  <a:gd name="T30" fmla="*/ 449 w 468"/>
                  <a:gd name="T31" fmla="*/ 326 h 468"/>
                  <a:gd name="T32" fmla="*/ 466 w 468"/>
                  <a:gd name="T33" fmla="*/ 259 h 468"/>
                  <a:gd name="T34" fmla="*/ 466 w 468"/>
                  <a:gd name="T35" fmla="*/ 211 h 468"/>
                  <a:gd name="T36" fmla="*/ 449 w 468"/>
                  <a:gd name="T37" fmla="*/ 144 h 468"/>
                  <a:gd name="T38" fmla="*/ 415 w 468"/>
                  <a:gd name="T39" fmla="*/ 85 h 468"/>
                  <a:gd name="T40" fmla="*/ 364 w 468"/>
                  <a:gd name="T41" fmla="*/ 40 h 468"/>
                  <a:gd name="T42" fmla="*/ 303 w 468"/>
                  <a:gd name="T43" fmla="*/ 12 h 468"/>
                  <a:gd name="T44" fmla="*/ 233 w 468"/>
                  <a:gd name="T45" fmla="*/ 0 h 468"/>
                  <a:gd name="T46" fmla="*/ 233 w 468"/>
                  <a:gd name="T47" fmla="*/ 449 h 468"/>
                  <a:gd name="T48" fmla="*/ 169 w 468"/>
                  <a:gd name="T49" fmla="*/ 440 h 468"/>
                  <a:gd name="T50" fmla="*/ 113 w 468"/>
                  <a:gd name="T51" fmla="*/ 413 h 468"/>
                  <a:gd name="T52" fmla="*/ 69 w 468"/>
                  <a:gd name="T53" fmla="*/ 371 h 468"/>
                  <a:gd name="T54" fmla="*/ 35 w 468"/>
                  <a:gd name="T55" fmla="*/ 318 h 468"/>
                  <a:gd name="T56" fmla="*/ 19 w 468"/>
                  <a:gd name="T57" fmla="*/ 256 h 468"/>
                  <a:gd name="T58" fmla="*/ 19 w 468"/>
                  <a:gd name="T59" fmla="*/ 213 h 468"/>
                  <a:gd name="T60" fmla="*/ 35 w 468"/>
                  <a:gd name="T61" fmla="*/ 151 h 468"/>
                  <a:gd name="T62" fmla="*/ 69 w 468"/>
                  <a:gd name="T63" fmla="*/ 98 h 468"/>
                  <a:gd name="T64" fmla="*/ 113 w 468"/>
                  <a:gd name="T65" fmla="*/ 56 h 468"/>
                  <a:gd name="T66" fmla="*/ 169 w 468"/>
                  <a:gd name="T67" fmla="*/ 29 h 468"/>
                  <a:gd name="T68" fmla="*/ 233 w 468"/>
                  <a:gd name="T69" fmla="*/ 20 h 468"/>
                  <a:gd name="T70" fmla="*/ 278 w 468"/>
                  <a:gd name="T71" fmla="*/ 24 h 468"/>
                  <a:gd name="T72" fmla="*/ 337 w 468"/>
                  <a:gd name="T73" fmla="*/ 45 h 468"/>
                  <a:gd name="T74" fmla="*/ 386 w 468"/>
                  <a:gd name="T75" fmla="*/ 82 h 468"/>
                  <a:gd name="T76" fmla="*/ 423 w 468"/>
                  <a:gd name="T77" fmla="*/ 133 h 468"/>
                  <a:gd name="T78" fmla="*/ 444 w 468"/>
                  <a:gd name="T79" fmla="*/ 192 h 468"/>
                  <a:gd name="T80" fmla="*/ 449 w 468"/>
                  <a:gd name="T81" fmla="*/ 235 h 468"/>
                  <a:gd name="T82" fmla="*/ 439 w 468"/>
                  <a:gd name="T83" fmla="*/ 299 h 468"/>
                  <a:gd name="T84" fmla="*/ 412 w 468"/>
                  <a:gd name="T85" fmla="*/ 355 h 468"/>
                  <a:gd name="T86" fmla="*/ 371 w 468"/>
                  <a:gd name="T87" fmla="*/ 401 h 468"/>
                  <a:gd name="T88" fmla="*/ 318 w 468"/>
                  <a:gd name="T89" fmla="*/ 433 h 468"/>
                  <a:gd name="T90" fmla="*/ 255 w 468"/>
                  <a:gd name="T91" fmla="*/ 44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8" h="468">
                    <a:moveTo>
                      <a:pt x="233" y="0"/>
                    </a:moveTo>
                    <a:lnTo>
                      <a:pt x="233" y="0"/>
                    </a:lnTo>
                    <a:lnTo>
                      <a:pt x="211" y="2"/>
                    </a:lnTo>
                    <a:lnTo>
                      <a:pt x="187" y="5"/>
                    </a:lnTo>
                    <a:lnTo>
                      <a:pt x="164" y="12"/>
                    </a:lnTo>
                    <a:lnTo>
                      <a:pt x="142" y="20"/>
                    </a:lnTo>
                    <a:lnTo>
                      <a:pt x="123" y="29"/>
                    </a:lnTo>
                    <a:lnTo>
                      <a:pt x="104" y="40"/>
                    </a:lnTo>
                    <a:lnTo>
                      <a:pt x="85" y="55"/>
                    </a:lnTo>
                    <a:lnTo>
                      <a:pt x="69" y="69"/>
                    </a:lnTo>
                    <a:lnTo>
                      <a:pt x="53" y="85"/>
                    </a:lnTo>
                    <a:lnTo>
                      <a:pt x="40" y="104"/>
                    </a:lnTo>
                    <a:lnTo>
                      <a:pt x="29" y="123"/>
                    </a:lnTo>
                    <a:lnTo>
                      <a:pt x="18" y="144"/>
                    </a:lnTo>
                    <a:lnTo>
                      <a:pt x="11" y="165"/>
                    </a:lnTo>
                    <a:lnTo>
                      <a:pt x="5" y="187"/>
                    </a:lnTo>
                    <a:lnTo>
                      <a:pt x="2" y="211"/>
                    </a:lnTo>
                    <a:lnTo>
                      <a:pt x="0" y="235"/>
                    </a:lnTo>
                    <a:lnTo>
                      <a:pt x="0" y="235"/>
                    </a:lnTo>
                    <a:lnTo>
                      <a:pt x="2" y="259"/>
                    </a:lnTo>
                    <a:lnTo>
                      <a:pt x="5" y="282"/>
                    </a:lnTo>
                    <a:lnTo>
                      <a:pt x="11" y="304"/>
                    </a:lnTo>
                    <a:lnTo>
                      <a:pt x="18" y="326"/>
                    </a:lnTo>
                    <a:lnTo>
                      <a:pt x="29" y="345"/>
                    </a:lnTo>
                    <a:lnTo>
                      <a:pt x="40" y="366"/>
                    </a:lnTo>
                    <a:lnTo>
                      <a:pt x="53" y="384"/>
                    </a:lnTo>
                    <a:lnTo>
                      <a:pt x="69" y="400"/>
                    </a:lnTo>
                    <a:lnTo>
                      <a:pt x="85" y="416"/>
                    </a:lnTo>
                    <a:lnTo>
                      <a:pt x="104" y="428"/>
                    </a:lnTo>
                    <a:lnTo>
                      <a:pt x="123" y="440"/>
                    </a:lnTo>
                    <a:lnTo>
                      <a:pt x="142" y="451"/>
                    </a:lnTo>
                    <a:lnTo>
                      <a:pt x="164" y="459"/>
                    </a:lnTo>
                    <a:lnTo>
                      <a:pt x="187" y="464"/>
                    </a:lnTo>
                    <a:lnTo>
                      <a:pt x="211" y="467"/>
                    </a:lnTo>
                    <a:lnTo>
                      <a:pt x="233" y="468"/>
                    </a:lnTo>
                    <a:lnTo>
                      <a:pt x="233" y="468"/>
                    </a:lnTo>
                    <a:lnTo>
                      <a:pt x="257" y="467"/>
                    </a:lnTo>
                    <a:lnTo>
                      <a:pt x="281" y="464"/>
                    </a:lnTo>
                    <a:lnTo>
                      <a:pt x="303" y="459"/>
                    </a:lnTo>
                    <a:lnTo>
                      <a:pt x="324" y="451"/>
                    </a:lnTo>
                    <a:lnTo>
                      <a:pt x="345" y="440"/>
                    </a:lnTo>
                    <a:lnTo>
                      <a:pt x="364" y="428"/>
                    </a:lnTo>
                    <a:lnTo>
                      <a:pt x="383" y="416"/>
                    </a:lnTo>
                    <a:lnTo>
                      <a:pt x="399" y="400"/>
                    </a:lnTo>
                    <a:lnTo>
                      <a:pt x="415" y="384"/>
                    </a:lnTo>
                    <a:lnTo>
                      <a:pt x="428" y="366"/>
                    </a:lnTo>
                    <a:lnTo>
                      <a:pt x="439" y="345"/>
                    </a:lnTo>
                    <a:lnTo>
                      <a:pt x="449" y="326"/>
                    </a:lnTo>
                    <a:lnTo>
                      <a:pt x="457" y="304"/>
                    </a:lnTo>
                    <a:lnTo>
                      <a:pt x="463" y="282"/>
                    </a:lnTo>
                    <a:lnTo>
                      <a:pt x="466" y="259"/>
                    </a:lnTo>
                    <a:lnTo>
                      <a:pt x="468" y="235"/>
                    </a:lnTo>
                    <a:lnTo>
                      <a:pt x="468" y="235"/>
                    </a:lnTo>
                    <a:lnTo>
                      <a:pt x="466" y="211"/>
                    </a:lnTo>
                    <a:lnTo>
                      <a:pt x="463" y="187"/>
                    </a:lnTo>
                    <a:lnTo>
                      <a:pt x="457" y="165"/>
                    </a:lnTo>
                    <a:lnTo>
                      <a:pt x="449" y="144"/>
                    </a:lnTo>
                    <a:lnTo>
                      <a:pt x="439" y="123"/>
                    </a:lnTo>
                    <a:lnTo>
                      <a:pt x="428" y="104"/>
                    </a:lnTo>
                    <a:lnTo>
                      <a:pt x="415" y="85"/>
                    </a:lnTo>
                    <a:lnTo>
                      <a:pt x="399" y="69"/>
                    </a:lnTo>
                    <a:lnTo>
                      <a:pt x="383" y="55"/>
                    </a:lnTo>
                    <a:lnTo>
                      <a:pt x="364" y="40"/>
                    </a:lnTo>
                    <a:lnTo>
                      <a:pt x="345" y="29"/>
                    </a:lnTo>
                    <a:lnTo>
                      <a:pt x="324" y="20"/>
                    </a:lnTo>
                    <a:lnTo>
                      <a:pt x="303" y="12"/>
                    </a:lnTo>
                    <a:lnTo>
                      <a:pt x="281" y="5"/>
                    </a:lnTo>
                    <a:lnTo>
                      <a:pt x="257" y="2"/>
                    </a:lnTo>
                    <a:lnTo>
                      <a:pt x="233" y="0"/>
                    </a:lnTo>
                    <a:lnTo>
                      <a:pt x="233" y="0"/>
                    </a:lnTo>
                    <a:close/>
                    <a:moveTo>
                      <a:pt x="233" y="449"/>
                    </a:moveTo>
                    <a:lnTo>
                      <a:pt x="233" y="449"/>
                    </a:lnTo>
                    <a:lnTo>
                      <a:pt x="212" y="449"/>
                    </a:lnTo>
                    <a:lnTo>
                      <a:pt x="190" y="446"/>
                    </a:lnTo>
                    <a:lnTo>
                      <a:pt x="169" y="440"/>
                    </a:lnTo>
                    <a:lnTo>
                      <a:pt x="150" y="433"/>
                    </a:lnTo>
                    <a:lnTo>
                      <a:pt x="131" y="424"/>
                    </a:lnTo>
                    <a:lnTo>
                      <a:pt x="113" y="413"/>
                    </a:lnTo>
                    <a:lnTo>
                      <a:pt x="97" y="401"/>
                    </a:lnTo>
                    <a:lnTo>
                      <a:pt x="81" y="387"/>
                    </a:lnTo>
                    <a:lnTo>
                      <a:pt x="69" y="371"/>
                    </a:lnTo>
                    <a:lnTo>
                      <a:pt x="56" y="355"/>
                    </a:lnTo>
                    <a:lnTo>
                      <a:pt x="45" y="337"/>
                    </a:lnTo>
                    <a:lnTo>
                      <a:pt x="35" y="318"/>
                    </a:lnTo>
                    <a:lnTo>
                      <a:pt x="29" y="299"/>
                    </a:lnTo>
                    <a:lnTo>
                      <a:pt x="24" y="278"/>
                    </a:lnTo>
                    <a:lnTo>
                      <a:pt x="19" y="256"/>
                    </a:lnTo>
                    <a:lnTo>
                      <a:pt x="19" y="235"/>
                    </a:lnTo>
                    <a:lnTo>
                      <a:pt x="19" y="235"/>
                    </a:lnTo>
                    <a:lnTo>
                      <a:pt x="19" y="213"/>
                    </a:lnTo>
                    <a:lnTo>
                      <a:pt x="24" y="192"/>
                    </a:lnTo>
                    <a:lnTo>
                      <a:pt x="29" y="171"/>
                    </a:lnTo>
                    <a:lnTo>
                      <a:pt x="35" y="151"/>
                    </a:lnTo>
                    <a:lnTo>
                      <a:pt x="45" y="133"/>
                    </a:lnTo>
                    <a:lnTo>
                      <a:pt x="56" y="114"/>
                    </a:lnTo>
                    <a:lnTo>
                      <a:pt x="69" y="98"/>
                    </a:lnTo>
                    <a:lnTo>
                      <a:pt x="81" y="82"/>
                    </a:lnTo>
                    <a:lnTo>
                      <a:pt x="97" y="69"/>
                    </a:lnTo>
                    <a:lnTo>
                      <a:pt x="113" y="56"/>
                    </a:lnTo>
                    <a:lnTo>
                      <a:pt x="131" y="45"/>
                    </a:lnTo>
                    <a:lnTo>
                      <a:pt x="150" y="37"/>
                    </a:lnTo>
                    <a:lnTo>
                      <a:pt x="169" y="29"/>
                    </a:lnTo>
                    <a:lnTo>
                      <a:pt x="190" y="24"/>
                    </a:lnTo>
                    <a:lnTo>
                      <a:pt x="212" y="21"/>
                    </a:lnTo>
                    <a:lnTo>
                      <a:pt x="233" y="20"/>
                    </a:lnTo>
                    <a:lnTo>
                      <a:pt x="233" y="20"/>
                    </a:lnTo>
                    <a:lnTo>
                      <a:pt x="255" y="21"/>
                    </a:lnTo>
                    <a:lnTo>
                      <a:pt x="278" y="24"/>
                    </a:lnTo>
                    <a:lnTo>
                      <a:pt x="297" y="29"/>
                    </a:lnTo>
                    <a:lnTo>
                      <a:pt x="318" y="37"/>
                    </a:lnTo>
                    <a:lnTo>
                      <a:pt x="337" y="45"/>
                    </a:lnTo>
                    <a:lnTo>
                      <a:pt x="355" y="56"/>
                    </a:lnTo>
                    <a:lnTo>
                      <a:pt x="371" y="69"/>
                    </a:lnTo>
                    <a:lnTo>
                      <a:pt x="386" y="82"/>
                    </a:lnTo>
                    <a:lnTo>
                      <a:pt x="399" y="98"/>
                    </a:lnTo>
                    <a:lnTo>
                      <a:pt x="412" y="114"/>
                    </a:lnTo>
                    <a:lnTo>
                      <a:pt x="423" y="133"/>
                    </a:lnTo>
                    <a:lnTo>
                      <a:pt x="433" y="151"/>
                    </a:lnTo>
                    <a:lnTo>
                      <a:pt x="439" y="171"/>
                    </a:lnTo>
                    <a:lnTo>
                      <a:pt x="444" y="192"/>
                    </a:lnTo>
                    <a:lnTo>
                      <a:pt x="447" y="213"/>
                    </a:lnTo>
                    <a:lnTo>
                      <a:pt x="449" y="235"/>
                    </a:lnTo>
                    <a:lnTo>
                      <a:pt x="449" y="235"/>
                    </a:lnTo>
                    <a:lnTo>
                      <a:pt x="447" y="256"/>
                    </a:lnTo>
                    <a:lnTo>
                      <a:pt x="444" y="278"/>
                    </a:lnTo>
                    <a:lnTo>
                      <a:pt x="439" y="299"/>
                    </a:lnTo>
                    <a:lnTo>
                      <a:pt x="433" y="318"/>
                    </a:lnTo>
                    <a:lnTo>
                      <a:pt x="423" y="337"/>
                    </a:lnTo>
                    <a:lnTo>
                      <a:pt x="412" y="355"/>
                    </a:lnTo>
                    <a:lnTo>
                      <a:pt x="399" y="371"/>
                    </a:lnTo>
                    <a:lnTo>
                      <a:pt x="386" y="387"/>
                    </a:lnTo>
                    <a:lnTo>
                      <a:pt x="371" y="401"/>
                    </a:lnTo>
                    <a:lnTo>
                      <a:pt x="355" y="413"/>
                    </a:lnTo>
                    <a:lnTo>
                      <a:pt x="337" y="424"/>
                    </a:lnTo>
                    <a:lnTo>
                      <a:pt x="318" y="433"/>
                    </a:lnTo>
                    <a:lnTo>
                      <a:pt x="297" y="440"/>
                    </a:lnTo>
                    <a:lnTo>
                      <a:pt x="278" y="446"/>
                    </a:lnTo>
                    <a:lnTo>
                      <a:pt x="255" y="449"/>
                    </a:lnTo>
                    <a:lnTo>
                      <a:pt x="233" y="449"/>
                    </a:lnTo>
                    <a:lnTo>
                      <a:pt x="233" y="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54" name="Freeform 53"/>
              <p:cNvSpPr>
                <a:spLocks/>
              </p:cNvSpPr>
              <p:nvPr/>
            </p:nvSpPr>
            <p:spPr bwMode="auto">
              <a:xfrm>
                <a:off x="1155701" y="1825625"/>
                <a:ext cx="284163" cy="222250"/>
              </a:xfrm>
              <a:custGeom>
                <a:avLst/>
                <a:gdLst>
                  <a:gd name="T0" fmla="*/ 342 w 359"/>
                  <a:gd name="T1" fmla="*/ 64 h 280"/>
                  <a:gd name="T2" fmla="*/ 339 w 359"/>
                  <a:gd name="T3" fmla="*/ 77 h 280"/>
                  <a:gd name="T4" fmla="*/ 313 w 359"/>
                  <a:gd name="T5" fmla="*/ 99 h 280"/>
                  <a:gd name="T6" fmla="*/ 294 w 359"/>
                  <a:gd name="T7" fmla="*/ 120 h 280"/>
                  <a:gd name="T8" fmla="*/ 300 w 359"/>
                  <a:gd name="T9" fmla="*/ 153 h 280"/>
                  <a:gd name="T10" fmla="*/ 292 w 359"/>
                  <a:gd name="T11" fmla="*/ 193 h 280"/>
                  <a:gd name="T12" fmla="*/ 256 w 359"/>
                  <a:gd name="T13" fmla="*/ 252 h 280"/>
                  <a:gd name="T14" fmla="*/ 243 w 359"/>
                  <a:gd name="T15" fmla="*/ 230 h 280"/>
                  <a:gd name="T16" fmla="*/ 238 w 359"/>
                  <a:gd name="T17" fmla="*/ 174 h 280"/>
                  <a:gd name="T18" fmla="*/ 230 w 359"/>
                  <a:gd name="T19" fmla="*/ 144 h 280"/>
                  <a:gd name="T20" fmla="*/ 206 w 359"/>
                  <a:gd name="T21" fmla="*/ 118 h 280"/>
                  <a:gd name="T22" fmla="*/ 145 w 359"/>
                  <a:gd name="T23" fmla="*/ 98 h 280"/>
                  <a:gd name="T24" fmla="*/ 142 w 359"/>
                  <a:gd name="T25" fmla="*/ 86 h 280"/>
                  <a:gd name="T26" fmla="*/ 153 w 359"/>
                  <a:gd name="T27" fmla="*/ 69 h 280"/>
                  <a:gd name="T28" fmla="*/ 171 w 359"/>
                  <a:gd name="T29" fmla="*/ 67 h 280"/>
                  <a:gd name="T30" fmla="*/ 181 w 359"/>
                  <a:gd name="T31" fmla="*/ 59 h 280"/>
                  <a:gd name="T32" fmla="*/ 181 w 359"/>
                  <a:gd name="T33" fmla="*/ 26 h 280"/>
                  <a:gd name="T34" fmla="*/ 169 w 359"/>
                  <a:gd name="T35" fmla="*/ 6 h 280"/>
                  <a:gd name="T36" fmla="*/ 141 w 359"/>
                  <a:gd name="T37" fmla="*/ 0 h 280"/>
                  <a:gd name="T38" fmla="*/ 123 w 359"/>
                  <a:gd name="T39" fmla="*/ 2 h 280"/>
                  <a:gd name="T40" fmla="*/ 101 w 359"/>
                  <a:gd name="T41" fmla="*/ 14 h 280"/>
                  <a:gd name="T42" fmla="*/ 89 w 359"/>
                  <a:gd name="T43" fmla="*/ 61 h 280"/>
                  <a:gd name="T44" fmla="*/ 86 w 359"/>
                  <a:gd name="T45" fmla="*/ 61 h 280"/>
                  <a:gd name="T46" fmla="*/ 81 w 359"/>
                  <a:gd name="T47" fmla="*/ 19 h 280"/>
                  <a:gd name="T48" fmla="*/ 73 w 359"/>
                  <a:gd name="T49" fmla="*/ 11 h 280"/>
                  <a:gd name="T50" fmla="*/ 66 w 359"/>
                  <a:gd name="T51" fmla="*/ 13 h 280"/>
                  <a:gd name="T52" fmla="*/ 46 w 359"/>
                  <a:gd name="T53" fmla="*/ 45 h 280"/>
                  <a:gd name="T54" fmla="*/ 24 w 359"/>
                  <a:gd name="T55" fmla="*/ 59 h 280"/>
                  <a:gd name="T56" fmla="*/ 18 w 359"/>
                  <a:gd name="T57" fmla="*/ 54 h 280"/>
                  <a:gd name="T58" fmla="*/ 29 w 359"/>
                  <a:gd name="T59" fmla="*/ 16 h 280"/>
                  <a:gd name="T60" fmla="*/ 24 w 359"/>
                  <a:gd name="T61" fmla="*/ 3 h 280"/>
                  <a:gd name="T62" fmla="*/ 14 w 359"/>
                  <a:gd name="T63" fmla="*/ 5 h 280"/>
                  <a:gd name="T64" fmla="*/ 2 w 359"/>
                  <a:gd name="T65" fmla="*/ 42 h 280"/>
                  <a:gd name="T66" fmla="*/ 5 w 359"/>
                  <a:gd name="T67" fmla="*/ 74 h 280"/>
                  <a:gd name="T68" fmla="*/ 21 w 359"/>
                  <a:gd name="T69" fmla="*/ 80 h 280"/>
                  <a:gd name="T70" fmla="*/ 56 w 359"/>
                  <a:gd name="T71" fmla="*/ 62 h 280"/>
                  <a:gd name="T72" fmla="*/ 66 w 359"/>
                  <a:gd name="T73" fmla="*/ 51 h 280"/>
                  <a:gd name="T74" fmla="*/ 72 w 359"/>
                  <a:gd name="T75" fmla="*/ 74 h 280"/>
                  <a:gd name="T76" fmla="*/ 93 w 359"/>
                  <a:gd name="T77" fmla="*/ 85 h 280"/>
                  <a:gd name="T78" fmla="*/ 105 w 359"/>
                  <a:gd name="T79" fmla="*/ 74 h 280"/>
                  <a:gd name="T80" fmla="*/ 113 w 359"/>
                  <a:gd name="T81" fmla="*/ 38 h 280"/>
                  <a:gd name="T82" fmla="*/ 123 w 359"/>
                  <a:gd name="T83" fmla="*/ 21 h 280"/>
                  <a:gd name="T84" fmla="*/ 153 w 359"/>
                  <a:gd name="T85" fmla="*/ 19 h 280"/>
                  <a:gd name="T86" fmla="*/ 163 w 359"/>
                  <a:gd name="T87" fmla="*/ 37 h 280"/>
                  <a:gd name="T88" fmla="*/ 155 w 359"/>
                  <a:gd name="T89" fmla="*/ 48 h 280"/>
                  <a:gd name="T90" fmla="*/ 134 w 359"/>
                  <a:gd name="T91" fmla="*/ 59 h 280"/>
                  <a:gd name="T92" fmla="*/ 123 w 359"/>
                  <a:gd name="T93" fmla="*/ 94 h 280"/>
                  <a:gd name="T94" fmla="*/ 134 w 359"/>
                  <a:gd name="T95" fmla="*/ 113 h 280"/>
                  <a:gd name="T96" fmla="*/ 171 w 359"/>
                  <a:gd name="T97" fmla="*/ 126 h 280"/>
                  <a:gd name="T98" fmla="*/ 220 w 359"/>
                  <a:gd name="T99" fmla="*/ 177 h 280"/>
                  <a:gd name="T100" fmla="*/ 224 w 359"/>
                  <a:gd name="T101" fmla="*/ 241 h 280"/>
                  <a:gd name="T102" fmla="*/ 235 w 359"/>
                  <a:gd name="T103" fmla="*/ 273 h 280"/>
                  <a:gd name="T104" fmla="*/ 248 w 359"/>
                  <a:gd name="T105" fmla="*/ 280 h 280"/>
                  <a:gd name="T106" fmla="*/ 257 w 359"/>
                  <a:gd name="T107" fmla="*/ 276 h 280"/>
                  <a:gd name="T108" fmla="*/ 300 w 359"/>
                  <a:gd name="T109" fmla="*/ 220 h 280"/>
                  <a:gd name="T110" fmla="*/ 321 w 359"/>
                  <a:gd name="T111" fmla="*/ 161 h 280"/>
                  <a:gd name="T112" fmla="*/ 313 w 359"/>
                  <a:gd name="T113" fmla="*/ 133 h 280"/>
                  <a:gd name="T114" fmla="*/ 323 w 359"/>
                  <a:gd name="T115" fmla="*/ 115 h 280"/>
                  <a:gd name="T116" fmla="*/ 350 w 359"/>
                  <a:gd name="T117" fmla="*/ 93 h 280"/>
                  <a:gd name="T118" fmla="*/ 359 w 359"/>
                  <a:gd name="T119" fmla="*/ 69 h 280"/>
                  <a:gd name="T120" fmla="*/ 353 w 359"/>
                  <a:gd name="T121" fmla="*/ 6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9" h="280">
                    <a:moveTo>
                      <a:pt x="348" y="61"/>
                    </a:moveTo>
                    <a:lnTo>
                      <a:pt x="348" y="61"/>
                    </a:lnTo>
                    <a:lnTo>
                      <a:pt x="345" y="61"/>
                    </a:lnTo>
                    <a:lnTo>
                      <a:pt x="342" y="64"/>
                    </a:lnTo>
                    <a:lnTo>
                      <a:pt x="340" y="67"/>
                    </a:lnTo>
                    <a:lnTo>
                      <a:pt x="340" y="70"/>
                    </a:lnTo>
                    <a:lnTo>
                      <a:pt x="340" y="70"/>
                    </a:lnTo>
                    <a:lnTo>
                      <a:pt x="339" y="77"/>
                    </a:lnTo>
                    <a:lnTo>
                      <a:pt x="334" y="85"/>
                    </a:lnTo>
                    <a:lnTo>
                      <a:pt x="324" y="91"/>
                    </a:lnTo>
                    <a:lnTo>
                      <a:pt x="313" y="99"/>
                    </a:lnTo>
                    <a:lnTo>
                      <a:pt x="313" y="99"/>
                    </a:lnTo>
                    <a:lnTo>
                      <a:pt x="305" y="104"/>
                    </a:lnTo>
                    <a:lnTo>
                      <a:pt x="299" y="109"/>
                    </a:lnTo>
                    <a:lnTo>
                      <a:pt x="296" y="115"/>
                    </a:lnTo>
                    <a:lnTo>
                      <a:pt x="294" y="120"/>
                    </a:lnTo>
                    <a:lnTo>
                      <a:pt x="294" y="126"/>
                    </a:lnTo>
                    <a:lnTo>
                      <a:pt x="294" y="134"/>
                    </a:lnTo>
                    <a:lnTo>
                      <a:pt x="300" y="153"/>
                    </a:lnTo>
                    <a:lnTo>
                      <a:pt x="300" y="153"/>
                    </a:lnTo>
                    <a:lnTo>
                      <a:pt x="302" y="158"/>
                    </a:lnTo>
                    <a:lnTo>
                      <a:pt x="302" y="163"/>
                    </a:lnTo>
                    <a:lnTo>
                      <a:pt x="299" y="177"/>
                    </a:lnTo>
                    <a:lnTo>
                      <a:pt x="292" y="193"/>
                    </a:lnTo>
                    <a:lnTo>
                      <a:pt x="284" y="209"/>
                    </a:lnTo>
                    <a:lnTo>
                      <a:pt x="275" y="225"/>
                    </a:lnTo>
                    <a:lnTo>
                      <a:pt x="265" y="240"/>
                    </a:lnTo>
                    <a:lnTo>
                      <a:pt x="256" y="252"/>
                    </a:lnTo>
                    <a:lnTo>
                      <a:pt x="248" y="259"/>
                    </a:lnTo>
                    <a:lnTo>
                      <a:pt x="248" y="259"/>
                    </a:lnTo>
                    <a:lnTo>
                      <a:pt x="244" y="248"/>
                    </a:lnTo>
                    <a:lnTo>
                      <a:pt x="243" y="230"/>
                    </a:lnTo>
                    <a:lnTo>
                      <a:pt x="243" y="205"/>
                    </a:lnTo>
                    <a:lnTo>
                      <a:pt x="243" y="205"/>
                    </a:lnTo>
                    <a:lnTo>
                      <a:pt x="238" y="174"/>
                    </a:lnTo>
                    <a:lnTo>
                      <a:pt x="238" y="174"/>
                    </a:lnTo>
                    <a:lnTo>
                      <a:pt x="238" y="173"/>
                    </a:lnTo>
                    <a:lnTo>
                      <a:pt x="232" y="149"/>
                    </a:lnTo>
                    <a:lnTo>
                      <a:pt x="232" y="149"/>
                    </a:lnTo>
                    <a:lnTo>
                      <a:pt x="230" y="144"/>
                    </a:lnTo>
                    <a:lnTo>
                      <a:pt x="209" y="121"/>
                    </a:lnTo>
                    <a:lnTo>
                      <a:pt x="209" y="121"/>
                    </a:lnTo>
                    <a:lnTo>
                      <a:pt x="206" y="118"/>
                    </a:lnTo>
                    <a:lnTo>
                      <a:pt x="206" y="118"/>
                    </a:lnTo>
                    <a:lnTo>
                      <a:pt x="182" y="109"/>
                    </a:lnTo>
                    <a:lnTo>
                      <a:pt x="163" y="102"/>
                    </a:lnTo>
                    <a:lnTo>
                      <a:pt x="145" y="98"/>
                    </a:lnTo>
                    <a:lnTo>
                      <a:pt x="145" y="98"/>
                    </a:lnTo>
                    <a:lnTo>
                      <a:pt x="144" y="96"/>
                    </a:lnTo>
                    <a:lnTo>
                      <a:pt x="141" y="91"/>
                    </a:lnTo>
                    <a:lnTo>
                      <a:pt x="141" y="91"/>
                    </a:lnTo>
                    <a:lnTo>
                      <a:pt x="142" y="86"/>
                    </a:lnTo>
                    <a:lnTo>
                      <a:pt x="144" y="78"/>
                    </a:lnTo>
                    <a:lnTo>
                      <a:pt x="149" y="74"/>
                    </a:lnTo>
                    <a:lnTo>
                      <a:pt x="153" y="69"/>
                    </a:lnTo>
                    <a:lnTo>
                      <a:pt x="153" y="69"/>
                    </a:lnTo>
                    <a:lnTo>
                      <a:pt x="160" y="67"/>
                    </a:lnTo>
                    <a:lnTo>
                      <a:pt x="165" y="67"/>
                    </a:lnTo>
                    <a:lnTo>
                      <a:pt x="165" y="67"/>
                    </a:lnTo>
                    <a:lnTo>
                      <a:pt x="171" y="67"/>
                    </a:lnTo>
                    <a:lnTo>
                      <a:pt x="174" y="67"/>
                    </a:lnTo>
                    <a:lnTo>
                      <a:pt x="177" y="64"/>
                    </a:lnTo>
                    <a:lnTo>
                      <a:pt x="177" y="64"/>
                    </a:lnTo>
                    <a:lnTo>
                      <a:pt x="181" y="59"/>
                    </a:lnTo>
                    <a:lnTo>
                      <a:pt x="182" y="54"/>
                    </a:lnTo>
                    <a:lnTo>
                      <a:pt x="182" y="35"/>
                    </a:lnTo>
                    <a:lnTo>
                      <a:pt x="182" y="35"/>
                    </a:lnTo>
                    <a:lnTo>
                      <a:pt x="181" y="26"/>
                    </a:lnTo>
                    <a:lnTo>
                      <a:pt x="177" y="19"/>
                    </a:lnTo>
                    <a:lnTo>
                      <a:pt x="174" y="13"/>
                    </a:lnTo>
                    <a:lnTo>
                      <a:pt x="169" y="6"/>
                    </a:lnTo>
                    <a:lnTo>
                      <a:pt x="169" y="6"/>
                    </a:lnTo>
                    <a:lnTo>
                      <a:pt x="165" y="5"/>
                    </a:lnTo>
                    <a:lnTo>
                      <a:pt x="160" y="2"/>
                    </a:lnTo>
                    <a:lnTo>
                      <a:pt x="150" y="0"/>
                    </a:lnTo>
                    <a:lnTo>
                      <a:pt x="141" y="0"/>
                    </a:lnTo>
                    <a:lnTo>
                      <a:pt x="131" y="2"/>
                    </a:lnTo>
                    <a:lnTo>
                      <a:pt x="131" y="2"/>
                    </a:lnTo>
                    <a:lnTo>
                      <a:pt x="123" y="2"/>
                    </a:lnTo>
                    <a:lnTo>
                      <a:pt x="123" y="2"/>
                    </a:lnTo>
                    <a:lnTo>
                      <a:pt x="117" y="3"/>
                    </a:lnTo>
                    <a:lnTo>
                      <a:pt x="110" y="5"/>
                    </a:lnTo>
                    <a:lnTo>
                      <a:pt x="105" y="10"/>
                    </a:lnTo>
                    <a:lnTo>
                      <a:pt x="101" y="14"/>
                    </a:lnTo>
                    <a:lnTo>
                      <a:pt x="99" y="22"/>
                    </a:lnTo>
                    <a:lnTo>
                      <a:pt x="96" y="30"/>
                    </a:lnTo>
                    <a:lnTo>
                      <a:pt x="89" y="54"/>
                    </a:lnTo>
                    <a:lnTo>
                      <a:pt x="89" y="61"/>
                    </a:lnTo>
                    <a:lnTo>
                      <a:pt x="89" y="61"/>
                    </a:lnTo>
                    <a:lnTo>
                      <a:pt x="88" y="64"/>
                    </a:lnTo>
                    <a:lnTo>
                      <a:pt x="88" y="64"/>
                    </a:lnTo>
                    <a:lnTo>
                      <a:pt x="86" y="61"/>
                    </a:lnTo>
                    <a:lnTo>
                      <a:pt x="86" y="61"/>
                    </a:lnTo>
                    <a:lnTo>
                      <a:pt x="83" y="45"/>
                    </a:lnTo>
                    <a:lnTo>
                      <a:pt x="81" y="19"/>
                    </a:lnTo>
                    <a:lnTo>
                      <a:pt x="81" y="19"/>
                    </a:lnTo>
                    <a:lnTo>
                      <a:pt x="81" y="16"/>
                    </a:lnTo>
                    <a:lnTo>
                      <a:pt x="80" y="14"/>
                    </a:lnTo>
                    <a:lnTo>
                      <a:pt x="77" y="11"/>
                    </a:lnTo>
                    <a:lnTo>
                      <a:pt x="73" y="11"/>
                    </a:lnTo>
                    <a:lnTo>
                      <a:pt x="73" y="11"/>
                    </a:lnTo>
                    <a:lnTo>
                      <a:pt x="70" y="11"/>
                    </a:lnTo>
                    <a:lnTo>
                      <a:pt x="69" y="11"/>
                    </a:lnTo>
                    <a:lnTo>
                      <a:pt x="66" y="13"/>
                    </a:lnTo>
                    <a:lnTo>
                      <a:pt x="64" y="16"/>
                    </a:lnTo>
                    <a:lnTo>
                      <a:pt x="48" y="43"/>
                    </a:lnTo>
                    <a:lnTo>
                      <a:pt x="48" y="43"/>
                    </a:lnTo>
                    <a:lnTo>
                      <a:pt x="46" y="45"/>
                    </a:lnTo>
                    <a:lnTo>
                      <a:pt x="46" y="45"/>
                    </a:lnTo>
                    <a:lnTo>
                      <a:pt x="43" y="50"/>
                    </a:lnTo>
                    <a:lnTo>
                      <a:pt x="35" y="54"/>
                    </a:lnTo>
                    <a:lnTo>
                      <a:pt x="24" y="59"/>
                    </a:lnTo>
                    <a:lnTo>
                      <a:pt x="24" y="59"/>
                    </a:lnTo>
                    <a:lnTo>
                      <a:pt x="19" y="61"/>
                    </a:lnTo>
                    <a:lnTo>
                      <a:pt x="19" y="61"/>
                    </a:lnTo>
                    <a:lnTo>
                      <a:pt x="18" y="54"/>
                    </a:lnTo>
                    <a:lnTo>
                      <a:pt x="21" y="43"/>
                    </a:lnTo>
                    <a:lnTo>
                      <a:pt x="24" y="30"/>
                    </a:lnTo>
                    <a:lnTo>
                      <a:pt x="29" y="16"/>
                    </a:lnTo>
                    <a:lnTo>
                      <a:pt x="29" y="16"/>
                    </a:lnTo>
                    <a:lnTo>
                      <a:pt x="30" y="13"/>
                    </a:lnTo>
                    <a:lnTo>
                      <a:pt x="29" y="8"/>
                    </a:lnTo>
                    <a:lnTo>
                      <a:pt x="27" y="5"/>
                    </a:lnTo>
                    <a:lnTo>
                      <a:pt x="24" y="3"/>
                    </a:lnTo>
                    <a:lnTo>
                      <a:pt x="24" y="3"/>
                    </a:lnTo>
                    <a:lnTo>
                      <a:pt x="21" y="3"/>
                    </a:lnTo>
                    <a:lnTo>
                      <a:pt x="18" y="3"/>
                    </a:lnTo>
                    <a:lnTo>
                      <a:pt x="14" y="5"/>
                    </a:lnTo>
                    <a:lnTo>
                      <a:pt x="11" y="8"/>
                    </a:lnTo>
                    <a:lnTo>
                      <a:pt x="11" y="8"/>
                    </a:lnTo>
                    <a:lnTo>
                      <a:pt x="6" y="22"/>
                    </a:lnTo>
                    <a:lnTo>
                      <a:pt x="2" y="42"/>
                    </a:lnTo>
                    <a:lnTo>
                      <a:pt x="0" y="51"/>
                    </a:lnTo>
                    <a:lnTo>
                      <a:pt x="0" y="59"/>
                    </a:lnTo>
                    <a:lnTo>
                      <a:pt x="2" y="67"/>
                    </a:lnTo>
                    <a:lnTo>
                      <a:pt x="5" y="74"/>
                    </a:lnTo>
                    <a:lnTo>
                      <a:pt x="5" y="74"/>
                    </a:lnTo>
                    <a:lnTo>
                      <a:pt x="10" y="77"/>
                    </a:lnTo>
                    <a:lnTo>
                      <a:pt x="14" y="78"/>
                    </a:lnTo>
                    <a:lnTo>
                      <a:pt x="21" y="80"/>
                    </a:lnTo>
                    <a:lnTo>
                      <a:pt x="30" y="77"/>
                    </a:lnTo>
                    <a:lnTo>
                      <a:pt x="30" y="77"/>
                    </a:lnTo>
                    <a:lnTo>
                      <a:pt x="46" y="70"/>
                    </a:lnTo>
                    <a:lnTo>
                      <a:pt x="56" y="62"/>
                    </a:lnTo>
                    <a:lnTo>
                      <a:pt x="62" y="56"/>
                    </a:lnTo>
                    <a:lnTo>
                      <a:pt x="66" y="51"/>
                    </a:lnTo>
                    <a:lnTo>
                      <a:pt x="66" y="51"/>
                    </a:lnTo>
                    <a:lnTo>
                      <a:pt x="66" y="51"/>
                    </a:lnTo>
                    <a:lnTo>
                      <a:pt x="67" y="62"/>
                    </a:lnTo>
                    <a:lnTo>
                      <a:pt x="69" y="69"/>
                    </a:lnTo>
                    <a:lnTo>
                      <a:pt x="69" y="69"/>
                    </a:lnTo>
                    <a:lnTo>
                      <a:pt x="72" y="74"/>
                    </a:lnTo>
                    <a:lnTo>
                      <a:pt x="77" y="78"/>
                    </a:lnTo>
                    <a:lnTo>
                      <a:pt x="83" y="83"/>
                    </a:lnTo>
                    <a:lnTo>
                      <a:pt x="88" y="85"/>
                    </a:lnTo>
                    <a:lnTo>
                      <a:pt x="93" y="85"/>
                    </a:lnTo>
                    <a:lnTo>
                      <a:pt x="93" y="85"/>
                    </a:lnTo>
                    <a:lnTo>
                      <a:pt x="97" y="82"/>
                    </a:lnTo>
                    <a:lnTo>
                      <a:pt x="102" y="78"/>
                    </a:lnTo>
                    <a:lnTo>
                      <a:pt x="105" y="74"/>
                    </a:lnTo>
                    <a:lnTo>
                      <a:pt x="107" y="66"/>
                    </a:lnTo>
                    <a:lnTo>
                      <a:pt x="109" y="58"/>
                    </a:lnTo>
                    <a:lnTo>
                      <a:pt x="109" y="58"/>
                    </a:lnTo>
                    <a:lnTo>
                      <a:pt x="113" y="38"/>
                    </a:lnTo>
                    <a:lnTo>
                      <a:pt x="117" y="26"/>
                    </a:lnTo>
                    <a:lnTo>
                      <a:pt x="120" y="22"/>
                    </a:lnTo>
                    <a:lnTo>
                      <a:pt x="123" y="21"/>
                    </a:lnTo>
                    <a:lnTo>
                      <a:pt x="123" y="21"/>
                    </a:lnTo>
                    <a:lnTo>
                      <a:pt x="134" y="19"/>
                    </a:lnTo>
                    <a:lnTo>
                      <a:pt x="134" y="19"/>
                    </a:lnTo>
                    <a:lnTo>
                      <a:pt x="147" y="19"/>
                    </a:lnTo>
                    <a:lnTo>
                      <a:pt x="153" y="19"/>
                    </a:lnTo>
                    <a:lnTo>
                      <a:pt x="157" y="22"/>
                    </a:lnTo>
                    <a:lnTo>
                      <a:pt x="157" y="22"/>
                    </a:lnTo>
                    <a:lnTo>
                      <a:pt x="161" y="27"/>
                    </a:lnTo>
                    <a:lnTo>
                      <a:pt x="163" y="37"/>
                    </a:lnTo>
                    <a:lnTo>
                      <a:pt x="163" y="37"/>
                    </a:lnTo>
                    <a:lnTo>
                      <a:pt x="163" y="48"/>
                    </a:lnTo>
                    <a:lnTo>
                      <a:pt x="163" y="48"/>
                    </a:lnTo>
                    <a:lnTo>
                      <a:pt x="155" y="48"/>
                    </a:lnTo>
                    <a:lnTo>
                      <a:pt x="145" y="51"/>
                    </a:lnTo>
                    <a:lnTo>
                      <a:pt x="145" y="51"/>
                    </a:lnTo>
                    <a:lnTo>
                      <a:pt x="139" y="56"/>
                    </a:lnTo>
                    <a:lnTo>
                      <a:pt x="134" y="59"/>
                    </a:lnTo>
                    <a:lnTo>
                      <a:pt x="129" y="66"/>
                    </a:lnTo>
                    <a:lnTo>
                      <a:pt x="126" y="70"/>
                    </a:lnTo>
                    <a:lnTo>
                      <a:pt x="123" y="83"/>
                    </a:lnTo>
                    <a:lnTo>
                      <a:pt x="123" y="94"/>
                    </a:lnTo>
                    <a:lnTo>
                      <a:pt x="123" y="94"/>
                    </a:lnTo>
                    <a:lnTo>
                      <a:pt x="125" y="102"/>
                    </a:lnTo>
                    <a:lnTo>
                      <a:pt x="128" y="109"/>
                    </a:lnTo>
                    <a:lnTo>
                      <a:pt x="134" y="113"/>
                    </a:lnTo>
                    <a:lnTo>
                      <a:pt x="141" y="117"/>
                    </a:lnTo>
                    <a:lnTo>
                      <a:pt x="141" y="117"/>
                    </a:lnTo>
                    <a:lnTo>
                      <a:pt x="155" y="120"/>
                    </a:lnTo>
                    <a:lnTo>
                      <a:pt x="171" y="126"/>
                    </a:lnTo>
                    <a:lnTo>
                      <a:pt x="196" y="136"/>
                    </a:lnTo>
                    <a:lnTo>
                      <a:pt x="214" y="155"/>
                    </a:lnTo>
                    <a:lnTo>
                      <a:pt x="220" y="177"/>
                    </a:lnTo>
                    <a:lnTo>
                      <a:pt x="220" y="177"/>
                    </a:lnTo>
                    <a:lnTo>
                      <a:pt x="224" y="205"/>
                    </a:lnTo>
                    <a:lnTo>
                      <a:pt x="224" y="230"/>
                    </a:lnTo>
                    <a:lnTo>
                      <a:pt x="224" y="230"/>
                    </a:lnTo>
                    <a:lnTo>
                      <a:pt x="224" y="241"/>
                    </a:lnTo>
                    <a:lnTo>
                      <a:pt x="227" y="256"/>
                    </a:lnTo>
                    <a:lnTo>
                      <a:pt x="228" y="262"/>
                    </a:lnTo>
                    <a:lnTo>
                      <a:pt x="232" y="268"/>
                    </a:lnTo>
                    <a:lnTo>
                      <a:pt x="235" y="273"/>
                    </a:lnTo>
                    <a:lnTo>
                      <a:pt x="240" y="278"/>
                    </a:lnTo>
                    <a:lnTo>
                      <a:pt x="240" y="278"/>
                    </a:lnTo>
                    <a:lnTo>
                      <a:pt x="243" y="278"/>
                    </a:lnTo>
                    <a:lnTo>
                      <a:pt x="248" y="280"/>
                    </a:lnTo>
                    <a:lnTo>
                      <a:pt x="248" y="280"/>
                    </a:lnTo>
                    <a:lnTo>
                      <a:pt x="252" y="278"/>
                    </a:lnTo>
                    <a:lnTo>
                      <a:pt x="257" y="276"/>
                    </a:lnTo>
                    <a:lnTo>
                      <a:pt x="257" y="276"/>
                    </a:lnTo>
                    <a:lnTo>
                      <a:pt x="265" y="268"/>
                    </a:lnTo>
                    <a:lnTo>
                      <a:pt x="276" y="256"/>
                    </a:lnTo>
                    <a:lnTo>
                      <a:pt x="288" y="240"/>
                    </a:lnTo>
                    <a:lnTo>
                      <a:pt x="300" y="220"/>
                    </a:lnTo>
                    <a:lnTo>
                      <a:pt x="310" y="200"/>
                    </a:lnTo>
                    <a:lnTo>
                      <a:pt x="316" y="181"/>
                    </a:lnTo>
                    <a:lnTo>
                      <a:pt x="319" y="171"/>
                    </a:lnTo>
                    <a:lnTo>
                      <a:pt x="321" y="161"/>
                    </a:lnTo>
                    <a:lnTo>
                      <a:pt x="319" y="153"/>
                    </a:lnTo>
                    <a:lnTo>
                      <a:pt x="318" y="147"/>
                    </a:lnTo>
                    <a:lnTo>
                      <a:pt x="318" y="147"/>
                    </a:lnTo>
                    <a:lnTo>
                      <a:pt x="313" y="133"/>
                    </a:lnTo>
                    <a:lnTo>
                      <a:pt x="313" y="125"/>
                    </a:lnTo>
                    <a:lnTo>
                      <a:pt x="313" y="121"/>
                    </a:lnTo>
                    <a:lnTo>
                      <a:pt x="315" y="120"/>
                    </a:lnTo>
                    <a:lnTo>
                      <a:pt x="323" y="115"/>
                    </a:lnTo>
                    <a:lnTo>
                      <a:pt x="323" y="115"/>
                    </a:lnTo>
                    <a:lnTo>
                      <a:pt x="339" y="104"/>
                    </a:lnTo>
                    <a:lnTo>
                      <a:pt x="345" y="99"/>
                    </a:lnTo>
                    <a:lnTo>
                      <a:pt x="350" y="93"/>
                    </a:lnTo>
                    <a:lnTo>
                      <a:pt x="355" y="88"/>
                    </a:lnTo>
                    <a:lnTo>
                      <a:pt x="356" y="82"/>
                    </a:lnTo>
                    <a:lnTo>
                      <a:pt x="358" y="75"/>
                    </a:lnTo>
                    <a:lnTo>
                      <a:pt x="359" y="69"/>
                    </a:lnTo>
                    <a:lnTo>
                      <a:pt x="359" y="69"/>
                    </a:lnTo>
                    <a:lnTo>
                      <a:pt x="358" y="66"/>
                    </a:lnTo>
                    <a:lnTo>
                      <a:pt x="356" y="62"/>
                    </a:lnTo>
                    <a:lnTo>
                      <a:pt x="353" y="61"/>
                    </a:lnTo>
                    <a:lnTo>
                      <a:pt x="348" y="61"/>
                    </a:lnTo>
                    <a:lnTo>
                      <a:pt x="348"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55" name="Freeform 54"/>
              <p:cNvSpPr>
                <a:spLocks/>
              </p:cNvSpPr>
              <p:nvPr/>
            </p:nvSpPr>
            <p:spPr bwMode="auto">
              <a:xfrm>
                <a:off x="1135063" y="1933575"/>
                <a:ext cx="88900" cy="117475"/>
              </a:xfrm>
              <a:custGeom>
                <a:avLst/>
                <a:gdLst>
                  <a:gd name="T0" fmla="*/ 82 w 112"/>
                  <a:gd name="T1" fmla="*/ 33 h 148"/>
                  <a:gd name="T2" fmla="*/ 63 w 112"/>
                  <a:gd name="T3" fmla="*/ 24 h 148"/>
                  <a:gd name="T4" fmla="*/ 53 w 112"/>
                  <a:gd name="T5" fmla="*/ 16 h 148"/>
                  <a:gd name="T6" fmla="*/ 45 w 112"/>
                  <a:gd name="T7" fmla="*/ 11 h 148"/>
                  <a:gd name="T8" fmla="*/ 34 w 112"/>
                  <a:gd name="T9" fmla="*/ 3 h 148"/>
                  <a:gd name="T10" fmla="*/ 28 w 112"/>
                  <a:gd name="T11" fmla="*/ 0 h 148"/>
                  <a:gd name="T12" fmla="*/ 20 w 112"/>
                  <a:gd name="T13" fmla="*/ 0 h 148"/>
                  <a:gd name="T14" fmla="*/ 16 w 112"/>
                  <a:gd name="T15" fmla="*/ 3 h 148"/>
                  <a:gd name="T16" fmla="*/ 10 w 112"/>
                  <a:gd name="T17" fmla="*/ 11 h 148"/>
                  <a:gd name="T18" fmla="*/ 5 w 112"/>
                  <a:gd name="T19" fmla="*/ 29 h 148"/>
                  <a:gd name="T20" fmla="*/ 0 w 112"/>
                  <a:gd name="T21" fmla="*/ 62 h 148"/>
                  <a:gd name="T22" fmla="*/ 0 w 112"/>
                  <a:gd name="T23" fmla="*/ 65 h 148"/>
                  <a:gd name="T24" fmla="*/ 5 w 112"/>
                  <a:gd name="T25" fmla="*/ 70 h 148"/>
                  <a:gd name="T26" fmla="*/ 8 w 112"/>
                  <a:gd name="T27" fmla="*/ 72 h 148"/>
                  <a:gd name="T28" fmla="*/ 15 w 112"/>
                  <a:gd name="T29" fmla="*/ 70 h 148"/>
                  <a:gd name="T30" fmla="*/ 20 w 112"/>
                  <a:gd name="T31" fmla="*/ 64 h 148"/>
                  <a:gd name="T32" fmla="*/ 23 w 112"/>
                  <a:gd name="T33" fmla="*/ 38 h 148"/>
                  <a:gd name="T34" fmla="*/ 26 w 112"/>
                  <a:gd name="T35" fmla="*/ 21 h 148"/>
                  <a:gd name="T36" fmla="*/ 36 w 112"/>
                  <a:gd name="T37" fmla="*/ 27 h 148"/>
                  <a:gd name="T38" fmla="*/ 50 w 112"/>
                  <a:gd name="T39" fmla="*/ 38 h 148"/>
                  <a:gd name="T40" fmla="*/ 55 w 112"/>
                  <a:gd name="T41" fmla="*/ 41 h 148"/>
                  <a:gd name="T42" fmla="*/ 76 w 112"/>
                  <a:gd name="T43" fmla="*/ 51 h 148"/>
                  <a:gd name="T44" fmla="*/ 92 w 112"/>
                  <a:gd name="T45" fmla="*/ 57 h 148"/>
                  <a:gd name="T46" fmla="*/ 90 w 112"/>
                  <a:gd name="T47" fmla="*/ 57 h 148"/>
                  <a:gd name="T48" fmla="*/ 71 w 112"/>
                  <a:gd name="T49" fmla="*/ 80 h 148"/>
                  <a:gd name="T50" fmla="*/ 66 w 112"/>
                  <a:gd name="T51" fmla="*/ 88 h 148"/>
                  <a:gd name="T52" fmla="*/ 47 w 112"/>
                  <a:gd name="T53" fmla="*/ 136 h 148"/>
                  <a:gd name="T54" fmla="*/ 47 w 112"/>
                  <a:gd name="T55" fmla="*/ 140 h 148"/>
                  <a:gd name="T56" fmla="*/ 50 w 112"/>
                  <a:gd name="T57" fmla="*/ 147 h 148"/>
                  <a:gd name="T58" fmla="*/ 53 w 112"/>
                  <a:gd name="T59" fmla="*/ 148 h 148"/>
                  <a:gd name="T60" fmla="*/ 56 w 112"/>
                  <a:gd name="T61" fmla="*/ 148 h 148"/>
                  <a:gd name="T62" fmla="*/ 64 w 112"/>
                  <a:gd name="T63" fmla="*/ 145 h 148"/>
                  <a:gd name="T64" fmla="*/ 64 w 112"/>
                  <a:gd name="T65" fmla="*/ 142 h 148"/>
                  <a:gd name="T66" fmla="*/ 82 w 112"/>
                  <a:gd name="T67" fmla="*/ 97 h 148"/>
                  <a:gd name="T68" fmla="*/ 87 w 112"/>
                  <a:gd name="T69" fmla="*/ 89 h 148"/>
                  <a:gd name="T70" fmla="*/ 103 w 112"/>
                  <a:gd name="T71" fmla="*/ 72 h 148"/>
                  <a:gd name="T72" fmla="*/ 106 w 112"/>
                  <a:gd name="T73" fmla="*/ 70 h 148"/>
                  <a:gd name="T74" fmla="*/ 112 w 112"/>
                  <a:gd name="T75" fmla="*/ 61 h 148"/>
                  <a:gd name="T76" fmla="*/ 112 w 112"/>
                  <a:gd name="T77" fmla="*/ 54 h 148"/>
                  <a:gd name="T78" fmla="*/ 111 w 112"/>
                  <a:gd name="T79" fmla="*/ 51 h 148"/>
                  <a:gd name="T80" fmla="*/ 101 w 112"/>
                  <a:gd name="T81" fmla="*/ 41 h 148"/>
                  <a:gd name="T82" fmla="*/ 82 w 112"/>
                  <a:gd name="T83"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148">
                    <a:moveTo>
                      <a:pt x="82" y="33"/>
                    </a:moveTo>
                    <a:lnTo>
                      <a:pt x="82" y="33"/>
                    </a:lnTo>
                    <a:lnTo>
                      <a:pt x="71" y="29"/>
                    </a:lnTo>
                    <a:lnTo>
                      <a:pt x="63" y="24"/>
                    </a:lnTo>
                    <a:lnTo>
                      <a:pt x="63" y="24"/>
                    </a:lnTo>
                    <a:lnTo>
                      <a:pt x="53" y="16"/>
                    </a:lnTo>
                    <a:lnTo>
                      <a:pt x="45" y="11"/>
                    </a:lnTo>
                    <a:lnTo>
                      <a:pt x="45" y="11"/>
                    </a:lnTo>
                    <a:lnTo>
                      <a:pt x="34" y="3"/>
                    </a:lnTo>
                    <a:lnTo>
                      <a:pt x="34" y="3"/>
                    </a:lnTo>
                    <a:lnTo>
                      <a:pt x="31" y="0"/>
                    </a:lnTo>
                    <a:lnTo>
                      <a:pt x="28" y="0"/>
                    </a:lnTo>
                    <a:lnTo>
                      <a:pt x="23" y="0"/>
                    </a:lnTo>
                    <a:lnTo>
                      <a:pt x="20" y="0"/>
                    </a:lnTo>
                    <a:lnTo>
                      <a:pt x="20" y="0"/>
                    </a:lnTo>
                    <a:lnTo>
                      <a:pt x="16" y="3"/>
                    </a:lnTo>
                    <a:lnTo>
                      <a:pt x="13" y="6"/>
                    </a:lnTo>
                    <a:lnTo>
                      <a:pt x="10" y="11"/>
                    </a:lnTo>
                    <a:lnTo>
                      <a:pt x="7" y="19"/>
                    </a:lnTo>
                    <a:lnTo>
                      <a:pt x="5" y="29"/>
                    </a:lnTo>
                    <a:lnTo>
                      <a:pt x="2" y="43"/>
                    </a:lnTo>
                    <a:lnTo>
                      <a:pt x="0" y="62"/>
                    </a:lnTo>
                    <a:lnTo>
                      <a:pt x="0" y="62"/>
                    </a:lnTo>
                    <a:lnTo>
                      <a:pt x="0" y="65"/>
                    </a:lnTo>
                    <a:lnTo>
                      <a:pt x="2" y="69"/>
                    </a:lnTo>
                    <a:lnTo>
                      <a:pt x="5" y="70"/>
                    </a:lnTo>
                    <a:lnTo>
                      <a:pt x="8" y="72"/>
                    </a:lnTo>
                    <a:lnTo>
                      <a:pt x="8" y="72"/>
                    </a:lnTo>
                    <a:lnTo>
                      <a:pt x="12" y="72"/>
                    </a:lnTo>
                    <a:lnTo>
                      <a:pt x="15" y="70"/>
                    </a:lnTo>
                    <a:lnTo>
                      <a:pt x="18" y="67"/>
                    </a:lnTo>
                    <a:lnTo>
                      <a:pt x="20" y="64"/>
                    </a:lnTo>
                    <a:lnTo>
                      <a:pt x="20" y="64"/>
                    </a:lnTo>
                    <a:lnTo>
                      <a:pt x="23" y="38"/>
                    </a:lnTo>
                    <a:lnTo>
                      <a:pt x="26" y="21"/>
                    </a:lnTo>
                    <a:lnTo>
                      <a:pt x="26" y="21"/>
                    </a:lnTo>
                    <a:lnTo>
                      <a:pt x="36" y="27"/>
                    </a:lnTo>
                    <a:lnTo>
                      <a:pt x="36" y="27"/>
                    </a:lnTo>
                    <a:lnTo>
                      <a:pt x="44" y="32"/>
                    </a:lnTo>
                    <a:lnTo>
                      <a:pt x="50" y="38"/>
                    </a:lnTo>
                    <a:lnTo>
                      <a:pt x="50" y="38"/>
                    </a:lnTo>
                    <a:lnTo>
                      <a:pt x="55" y="41"/>
                    </a:lnTo>
                    <a:lnTo>
                      <a:pt x="61" y="45"/>
                    </a:lnTo>
                    <a:lnTo>
                      <a:pt x="76" y="51"/>
                    </a:lnTo>
                    <a:lnTo>
                      <a:pt x="76" y="51"/>
                    </a:lnTo>
                    <a:lnTo>
                      <a:pt x="92" y="57"/>
                    </a:lnTo>
                    <a:lnTo>
                      <a:pt x="90" y="57"/>
                    </a:lnTo>
                    <a:lnTo>
                      <a:pt x="90" y="57"/>
                    </a:lnTo>
                    <a:lnTo>
                      <a:pt x="76" y="72"/>
                    </a:lnTo>
                    <a:lnTo>
                      <a:pt x="71" y="80"/>
                    </a:lnTo>
                    <a:lnTo>
                      <a:pt x="66" y="88"/>
                    </a:lnTo>
                    <a:lnTo>
                      <a:pt x="66" y="88"/>
                    </a:lnTo>
                    <a:lnTo>
                      <a:pt x="53" y="116"/>
                    </a:lnTo>
                    <a:lnTo>
                      <a:pt x="47" y="136"/>
                    </a:lnTo>
                    <a:lnTo>
                      <a:pt x="47" y="136"/>
                    </a:lnTo>
                    <a:lnTo>
                      <a:pt x="47" y="140"/>
                    </a:lnTo>
                    <a:lnTo>
                      <a:pt x="48" y="144"/>
                    </a:lnTo>
                    <a:lnTo>
                      <a:pt x="50" y="147"/>
                    </a:lnTo>
                    <a:lnTo>
                      <a:pt x="53" y="148"/>
                    </a:lnTo>
                    <a:lnTo>
                      <a:pt x="53" y="148"/>
                    </a:lnTo>
                    <a:lnTo>
                      <a:pt x="56" y="148"/>
                    </a:lnTo>
                    <a:lnTo>
                      <a:pt x="56" y="148"/>
                    </a:lnTo>
                    <a:lnTo>
                      <a:pt x="61" y="147"/>
                    </a:lnTo>
                    <a:lnTo>
                      <a:pt x="64" y="145"/>
                    </a:lnTo>
                    <a:lnTo>
                      <a:pt x="64" y="142"/>
                    </a:lnTo>
                    <a:lnTo>
                      <a:pt x="64" y="142"/>
                    </a:lnTo>
                    <a:lnTo>
                      <a:pt x="71" y="124"/>
                    </a:lnTo>
                    <a:lnTo>
                      <a:pt x="82" y="97"/>
                    </a:lnTo>
                    <a:lnTo>
                      <a:pt x="82" y="97"/>
                    </a:lnTo>
                    <a:lnTo>
                      <a:pt x="87" y="89"/>
                    </a:lnTo>
                    <a:lnTo>
                      <a:pt x="90" y="84"/>
                    </a:lnTo>
                    <a:lnTo>
                      <a:pt x="103" y="72"/>
                    </a:lnTo>
                    <a:lnTo>
                      <a:pt x="106" y="70"/>
                    </a:lnTo>
                    <a:lnTo>
                      <a:pt x="106" y="70"/>
                    </a:lnTo>
                    <a:lnTo>
                      <a:pt x="109" y="65"/>
                    </a:lnTo>
                    <a:lnTo>
                      <a:pt x="112" y="61"/>
                    </a:lnTo>
                    <a:lnTo>
                      <a:pt x="112" y="57"/>
                    </a:lnTo>
                    <a:lnTo>
                      <a:pt x="112" y="54"/>
                    </a:lnTo>
                    <a:lnTo>
                      <a:pt x="112" y="54"/>
                    </a:lnTo>
                    <a:lnTo>
                      <a:pt x="111" y="51"/>
                    </a:lnTo>
                    <a:lnTo>
                      <a:pt x="109" y="48"/>
                    </a:lnTo>
                    <a:lnTo>
                      <a:pt x="101" y="41"/>
                    </a:lnTo>
                    <a:lnTo>
                      <a:pt x="93" y="37"/>
                    </a:lnTo>
                    <a:lnTo>
                      <a:pt x="82" y="33"/>
                    </a:lnTo>
                    <a:lnTo>
                      <a:pt x="8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341" name="Group 340"/>
            <p:cNvGrpSpPr/>
            <p:nvPr/>
          </p:nvGrpSpPr>
          <p:grpSpPr>
            <a:xfrm>
              <a:off x="7951701" y="4297205"/>
              <a:ext cx="118780" cy="150549"/>
              <a:chOff x="3040063" y="2546350"/>
              <a:chExt cx="300038" cy="374650"/>
            </a:xfrm>
            <a:solidFill>
              <a:schemeClr val="bg1"/>
            </a:solidFill>
          </p:grpSpPr>
          <p:sp>
            <p:nvSpPr>
              <p:cNvPr id="348" name="Freeform 64"/>
              <p:cNvSpPr>
                <a:spLocks/>
              </p:cNvSpPr>
              <p:nvPr/>
            </p:nvSpPr>
            <p:spPr bwMode="auto">
              <a:xfrm>
                <a:off x="3100388" y="2822575"/>
                <a:ext cx="174625" cy="15875"/>
              </a:xfrm>
              <a:custGeom>
                <a:avLst/>
                <a:gdLst>
                  <a:gd name="T0" fmla="*/ 211 w 221"/>
                  <a:gd name="T1" fmla="*/ 0 h 19"/>
                  <a:gd name="T2" fmla="*/ 10 w 221"/>
                  <a:gd name="T3" fmla="*/ 0 h 19"/>
                  <a:gd name="T4" fmla="*/ 10 w 221"/>
                  <a:gd name="T5" fmla="*/ 0 h 19"/>
                  <a:gd name="T6" fmla="*/ 5 w 221"/>
                  <a:gd name="T7" fmla="*/ 2 h 19"/>
                  <a:gd name="T8" fmla="*/ 2 w 221"/>
                  <a:gd name="T9" fmla="*/ 3 h 19"/>
                  <a:gd name="T10" fmla="*/ 0 w 221"/>
                  <a:gd name="T11" fmla="*/ 6 h 19"/>
                  <a:gd name="T12" fmla="*/ 0 w 221"/>
                  <a:gd name="T13" fmla="*/ 10 h 19"/>
                  <a:gd name="T14" fmla="*/ 0 w 221"/>
                  <a:gd name="T15" fmla="*/ 10 h 19"/>
                  <a:gd name="T16" fmla="*/ 0 w 221"/>
                  <a:gd name="T17" fmla="*/ 13 h 19"/>
                  <a:gd name="T18" fmla="*/ 2 w 221"/>
                  <a:gd name="T19" fmla="*/ 16 h 19"/>
                  <a:gd name="T20" fmla="*/ 5 w 221"/>
                  <a:gd name="T21" fmla="*/ 18 h 19"/>
                  <a:gd name="T22" fmla="*/ 10 w 221"/>
                  <a:gd name="T23" fmla="*/ 19 h 19"/>
                  <a:gd name="T24" fmla="*/ 211 w 221"/>
                  <a:gd name="T25" fmla="*/ 19 h 19"/>
                  <a:gd name="T26" fmla="*/ 211 w 221"/>
                  <a:gd name="T27" fmla="*/ 19 h 19"/>
                  <a:gd name="T28" fmla="*/ 216 w 221"/>
                  <a:gd name="T29" fmla="*/ 18 h 19"/>
                  <a:gd name="T30" fmla="*/ 219 w 221"/>
                  <a:gd name="T31" fmla="*/ 16 h 19"/>
                  <a:gd name="T32" fmla="*/ 221 w 221"/>
                  <a:gd name="T33" fmla="*/ 13 h 19"/>
                  <a:gd name="T34" fmla="*/ 221 w 221"/>
                  <a:gd name="T35" fmla="*/ 10 h 19"/>
                  <a:gd name="T36" fmla="*/ 221 w 221"/>
                  <a:gd name="T37" fmla="*/ 10 h 19"/>
                  <a:gd name="T38" fmla="*/ 221 w 221"/>
                  <a:gd name="T39" fmla="*/ 6 h 19"/>
                  <a:gd name="T40" fmla="*/ 219 w 221"/>
                  <a:gd name="T41" fmla="*/ 3 h 19"/>
                  <a:gd name="T42" fmla="*/ 216 w 221"/>
                  <a:gd name="T43" fmla="*/ 2 h 19"/>
                  <a:gd name="T44" fmla="*/ 211 w 221"/>
                  <a:gd name="T45" fmla="*/ 0 h 19"/>
                  <a:gd name="T46" fmla="*/ 211 w 221"/>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9">
                    <a:moveTo>
                      <a:pt x="211" y="0"/>
                    </a:moveTo>
                    <a:lnTo>
                      <a:pt x="10" y="0"/>
                    </a:lnTo>
                    <a:lnTo>
                      <a:pt x="10" y="0"/>
                    </a:lnTo>
                    <a:lnTo>
                      <a:pt x="5" y="2"/>
                    </a:lnTo>
                    <a:lnTo>
                      <a:pt x="2" y="3"/>
                    </a:lnTo>
                    <a:lnTo>
                      <a:pt x="0" y="6"/>
                    </a:lnTo>
                    <a:lnTo>
                      <a:pt x="0" y="10"/>
                    </a:lnTo>
                    <a:lnTo>
                      <a:pt x="0" y="10"/>
                    </a:lnTo>
                    <a:lnTo>
                      <a:pt x="0" y="13"/>
                    </a:lnTo>
                    <a:lnTo>
                      <a:pt x="2" y="16"/>
                    </a:lnTo>
                    <a:lnTo>
                      <a:pt x="5" y="18"/>
                    </a:lnTo>
                    <a:lnTo>
                      <a:pt x="10" y="19"/>
                    </a:lnTo>
                    <a:lnTo>
                      <a:pt x="211" y="19"/>
                    </a:lnTo>
                    <a:lnTo>
                      <a:pt x="211" y="19"/>
                    </a:lnTo>
                    <a:lnTo>
                      <a:pt x="216" y="18"/>
                    </a:lnTo>
                    <a:lnTo>
                      <a:pt x="219" y="16"/>
                    </a:lnTo>
                    <a:lnTo>
                      <a:pt x="221" y="13"/>
                    </a:lnTo>
                    <a:lnTo>
                      <a:pt x="221" y="10"/>
                    </a:lnTo>
                    <a:lnTo>
                      <a:pt x="221" y="10"/>
                    </a:lnTo>
                    <a:lnTo>
                      <a:pt x="221" y="6"/>
                    </a:lnTo>
                    <a:lnTo>
                      <a:pt x="219" y="3"/>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49" name="Freeform 65"/>
              <p:cNvSpPr>
                <a:spLocks/>
              </p:cNvSpPr>
              <p:nvPr/>
            </p:nvSpPr>
            <p:spPr bwMode="auto">
              <a:xfrm>
                <a:off x="3100388" y="2771775"/>
                <a:ext cx="174625" cy="14288"/>
              </a:xfrm>
              <a:custGeom>
                <a:avLst/>
                <a:gdLst>
                  <a:gd name="T0" fmla="*/ 211 w 221"/>
                  <a:gd name="T1" fmla="*/ 0 h 17"/>
                  <a:gd name="T2" fmla="*/ 10 w 221"/>
                  <a:gd name="T3" fmla="*/ 0 h 17"/>
                  <a:gd name="T4" fmla="*/ 10 w 221"/>
                  <a:gd name="T5" fmla="*/ 0 h 17"/>
                  <a:gd name="T6" fmla="*/ 5 w 221"/>
                  <a:gd name="T7" fmla="*/ 0 h 17"/>
                  <a:gd name="T8" fmla="*/ 2 w 221"/>
                  <a:gd name="T9" fmla="*/ 1 h 17"/>
                  <a:gd name="T10" fmla="*/ 0 w 221"/>
                  <a:gd name="T11" fmla="*/ 4 h 17"/>
                  <a:gd name="T12" fmla="*/ 0 w 221"/>
                  <a:gd name="T13" fmla="*/ 9 h 17"/>
                  <a:gd name="T14" fmla="*/ 0 w 221"/>
                  <a:gd name="T15" fmla="*/ 9 h 17"/>
                  <a:gd name="T16" fmla="*/ 0 w 221"/>
                  <a:gd name="T17" fmla="*/ 12 h 17"/>
                  <a:gd name="T18" fmla="*/ 2 w 221"/>
                  <a:gd name="T19" fmla="*/ 15 h 17"/>
                  <a:gd name="T20" fmla="*/ 5 w 221"/>
                  <a:gd name="T21" fmla="*/ 17 h 17"/>
                  <a:gd name="T22" fmla="*/ 10 w 221"/>
                  <a:gd name="T23" fmla="*/ 17 h 17"/>
                  <a:gd name="T24" fmla="*/ 211 w 221"/>
                  <a:gd name="T25" fmla="*/ 17 h 17"/>
                  <a:gd name="T26" fmla="*/ 211 w 221"/>
                  <a:gd name="T27" fmla="*/ 17 h 17"/>
                  <a:gd name="T28" fmla="*/ 216 w 221"/>
                  <a:gd name="T29" fmla="*/ 17 h 17"/>
                  <a:gd name="T30" fmla="*/ 219 w 221"/>
                  <a:gd name="T31" fmla="*/ 15 h 17"/>
                  <a:gd name="T32" fmla="*/ 221 w 221"/>
                  <a:gd name="T33" fmla="*/ 12 h 17"/>
                  <a:gd name="T34" fmla="*/ 221 w 221"/>
                  <a:gd name="T35" fmla="*/ 9 h 17"/>
                  <a:gd name="T36" fmla="*/ 221 w 221"/>
                  <a:gd name="T37" fmla="*/ 9 h 17"/>
                  <a:gd name="T38" fmla="*/ 221 w 221"/>
                  <a:gd name="T39" fmla="*/ 4 h 17"/>
                  <a:gd name="T40" fmla="*/ 219 w 221"/>
                  <a:gd name="T41" fmla="*/ 1 h 17"/>
                  <a:gd name="T42" fmla="*/ 216 w 221"/>
                  <a:gd name="T43" fmla="*/ 0 h 17"/>
                  <a:gd name="T44" fmla="*/ 211 w 221"/>
                  <a:gd name="T45" fmla="*/ 0 h 17"/>
                  <a:gd name="T46" fmla="*/ 211 w 22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7">
                    <a:moveTo>
                      <a:pt x="211" y="0"/>
                    </a:moveTo>
                    <a:lnTo>
                      <a:pt x="10" y="0"/>
                    </a:lnTo>
                    <a:lnTo>
                      <a:pt x="10" y="0"/>
                    </a:lnTo>
                    <a:lnTo>
                      <a:pt x="5" y="0"/>
                    </a:lnTo>
                    <a:lnTo>
                      <a:pt x="2" y="1"/>
                    </a:lnTo>
                    <a:lnTo>
                      <a:pt x="0" y="4"/>
                    </a:lnTo>
                    <a:lnTo>
                      <a:pt x="0" y="9"/>
                    </a:lnTo>
                    <a:lnTo>
                      <a:pt x="0" y="9"/>
                    </a:lnTo>
                    <a:lnTo>
                      <a:pt x="0" y="12"/>
                    </a:lnTo>
                    <a:lnTo>
                      <a:pt x="2" y="15"/>
                    </a:lnTo>
                    <a:lnTo>
                      <a:pt x="5" y="17"/>
                    </a:lnTo>
                    <a:lnTo>
                      <a:pt x="10" y="17"/>
                    </a:lnTo>
                    <a:lnTo>
                      <a:pt x="211" y="17"/>
                    </a:lnTo>
                    <a:lnTo>
                      <a:pt x="211" y="17"/>
                    </a:lnTo>
                    <a:lnTo>
                      <a:pt x="216" y="17"/>
                    </a:lnTo>
                    <a:lnTo>
                      <a:pt x="219" y="15"/>
                    </a:lnTo>
                    <a:lnTo>
                      <a:pt x="221" y="12"/>
                    </a:lnTo>
                    <a:lnTo>
                      <a:pt x="221" y="9"/>
                    </a:lnTo>
                    <a:lnTo>
                      <a:pt x="221" y="9"/>
                    </a:lnTo>
                    <a:lnTo>
                      <a:pt x="221" y="4"/>
                    </a:lnTo>
                    <a:lnTo>
                      <a:pt x="219" y="1"/>
                    </a:lnTo>
                    <a:lnTo>
                      <a:pt x="216" y="0"/>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50" name="Freeform 66"/>
              <p:cNvSpPr>
                <a:spLocks/>
              </p:cNvSpPr>
              <p:nvPr/>
            </p:nvSpPr>
            <p:spPr bwMode="auto">
              <a:xfrm>
                <a:off x="3100388" y="2717800"/>
                <a:ext cx="174625" cy="15875"/>
              </a:xfrm>
              <a:custGeom>
                <a:avLst/>
                <a:gdLst>
                  <a:gd name="T0" fmla="*/ 211 w 221"/>
                  <a:gd name="T1" fmla="*/ 0 h 20"/>
                  <a:gd name="T2" fmla="*/ 10 w 221"/>
                  <a:gd name="T3" fmla="*/ 0 h 20"/>
                  <a:gd name="T4" fmla="*/ 10 w 221"/>
                  <a:gd name="T5" fmla="*/ 0 h 20"/>
                  <a:gd name="T6" fmla="*/ 5 w 221"/>
                  <a:gd name="T7" fmla="*/ 2 h 20"/>
                  <a:gd name="T8" fmla="*/ 2 w 221"/>
                  <a:gd name="T9" fmla="*/ 4 h 20"/>
                  <a:gd name="T10" fmla="*/ 0 w 221"/>
                  <a:gd name="T11" fmla="*/ 7 h 20"/>
                  <a:gd name="T12" fmla="*/ 0 w 221"/>
                  <a:gd name="T13" fmla="*/ 10 h 20"/>
                  <a:gd name="T14" fmla="*/ 0 w 221"/>
                  <a:gd name="T15" fmla="*/ 10 h 20"/>
                  <a:gd name="T16" fmla="*/ 0 w 221"/>
                  <a:gd name="T17" fmla="*/ 13 h 20"/>
                  <a:gd name="T18" fmla="*/ 2 w 221"/>
                  <a:gd name="T19" fmla="*/ 16 h 20"/>
                  <a:gd name="T20" fmla="*/ 5 w 221"/>
                  <a:gd name="T21" fmla="*/ 20 h 20"/>
                  <a:gd name="T22" fmla="*/ 10 w 221"/>
                  <a:gd name="T23" fmla="*/ 20 h 20"/>
                  <a:gd name="T24" fmla="*/ 211 w 221"/>
                  <a:gd name="T25" fmla="*/ 20 h 20"/>
                  <a:gd name="T26" fmla="*/ 211 w 221"/>
                  <a:gd name="T27" fmla="*/ 20 h 20"/>
                  <a:gd name="T28" fmla="*/ 216 w 221"/>
                  <a:gd name="T29" fmla="*/ 20 h 20"/>
                  <a:gd name="T30" fmla="*/ 219 w 221"/>
                  <a:gd name="T31" fmla="*/ 16 h 20"/>
                  <a:gd name="T32" fmla="*/ 221 w 221"/>
                  <a:gd name="T33" fmla="*/ 13 h 20"/>
                  <a:gd name="T34" fmla="*/ 221 w 221"/>
                  <a:gd name="T35" fmla="*/ 10 h 20"/>
                  <a:gd name="T36" fmla="*/ 221 w 221"/>
                  <a:gd name="T37" fmla="*/ 10 h 20"/>
                  <a:gd name="T38" fmla="*/ 221 w 221"/>
                  <a:gd name="T39" fmla="*/ 7 h 20"/>
                  <a:gd name="T40" fmla="*/ 219 w 221"/>
                  <a:gd name="T41" fmla="*/ 4 h 20"/>
                  <a:gd name="T42" fmla="*/ 216 w 221"/>
                  <a:gd name="T43" fmla="*/ 2 h 20"/>
                  <a:gd name="T44" fmla="*/ 211 w 221"/>
                  <a:gd name="T45" fmla="*/ 0 h 20"/>
                  <a:gd name="T46" fmla="*/ 211 w 221"/>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20">
                    <a:moveTo>
                      <a:pt x="211" y="0"/>
                    </a:moveTo>
                    <a:lnTo>
                      <a:pt x="10" y="0"/>
                    </a:lnTo>
                    <a:lnTo>
                      <a:pt x="10" y="0"/>
                    </a:lnTo>
                    <a:lnTo>
                      <a:pt x="5" y="2"/>
                    </a:lnTo>
                    <a:lnTo>
                      <a:pt x="2" y="4"/>
                    </a:lnTo>
                    <a:lnTo>
                      <a:pt x="0" y="7"/>
                    </a:lnTo>
                    <a:lnTo>
                      <a:pt x="0" y="10"/>
                    </a:lnTo>
                    <a:lnTo>
                      <a:pt x="0" y="10"/>
                    </a:lnTo>
                    <a:lnTo>
                      <a:pt x="0" y="13"/>
                    </a:lnTo>
                    <a:lnTo>
                      <a:pt x="2" y="16"/>
                    </a:lnTo>
                    <a:lnTo>
                      <a:pt x="5" y="20"/>
                    </a:lnTo>
                    <a:lnTo>
                      <a:pt x="10" y="20"/>
                    </a:lnTo>
                    <a:lnTo>
                      <a:pt x="211" y="20"/>
                    </a:lnTo>
                    <a:lnTo>
                      <a:pt x="211" y="20"/>
                    </a:lnTo>
                    <a:lnTo>
                      <a:pt x="216" y="20"/>
                    </a:lnTo>
                    <a:lnTo>
                      <a:pt x="219" y="16"/>
                    </a:lnTo>
                    <a:lnTo>
                      <a:pt x="221" y="13"/>
                    </a:lnTo>
                    <a:lnTo>
                      <a:pt x="221" y="10"/>
                    </a:lnTo>
                    <a:lnTo>
                      <a:pt x="221" y="10"/>
                    </a:lnTo>
                    <a:lnTo>
                      <a:pt x="221" y="7"/>
                    </a:lnTo>
                    <a:lnTo>
                      <a:pt x="219" y="4"/>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51" name="Freeform 67"/>
              <p:cNvSpPr>
                <a:spLocks/>
              </p:cNvSpPr>
              <p:nvPr/>
            </p:nvSpPr>
            <p:spPr bwMode="auto">
              <a:xfrm>
                <a:off x="3100388" y="2665413"/>
                <a:ext cx="87313" cy="14288"/>
              </a:xfrm>
              <a:custGeom>
                <a:avLst/>
                <a:gdLst>
                  <a:gd name="T0" fmla="*/ 10 w 110"/>
                  <a:gd name="T1" fmla="*/ 18 h 18"/>
                  <a:gd name="T2" fmla="*/ 101 w 110"/>
                  <a:gd name="T3" fmla="*/ 18 h 18"/>
                  <a:gd name="T4" fmla="*/ 101 w 110"/>
                  <a:gd name="T5" fmla="*/ 18 h 18"/>
                  <a:gd name="T6" fmla="*/ 104 w 110"/>
                  <a:gd name="T7" fmla="*/ 18 h 18"/>
                  <a:gd name="T8" fmla="*/ 107 w 110"/>
                  <a:gd name="T9" fmla="*/ 16 h 18"/>
                  <a:gd name="T10" fmla="*/ 109 w 110"/>
                  <a:gd name="T11" fmla="*/ 13 h 18"/>
                  <a:gd name="T12" fmla="*/ 110 w 110"/>
                  <a:gd name="T13" fmla="*/ 10 h 18"/>
                  <a:gd name="T14" fmla="*/ 110 w 110"/>
                  <a:gd name="T15" fmla="*/ 10 h 18"/>
                  <a:gd name="T16" fmla="*/ 109 w 110"/>
                  <a:gd name="T17" fmla="*/ 5 h 18"/>
                  <a:gd name="T18" fmla="*/ 107 w 110"/>
                  <a:gd name="T19" fmla="*/ 2 h 18"/>
                  <a:gd name="T20" fmla="*/ 104 w 110"/>
                  <a:gd name="T21" fmla="*/ 0 h 18"/>
                  <a:gd name="T22" fmla="*/ 101 w 110"/>
                  <a:gd name="T23" fmla="*/ 0 h 18"/>
                  <a:gd name="T24" fmla="*/ 10 w 110"/>
                  <a:gd name="T25" fmla="*/ 0 h 18"/>
                  <a:gd name="T26" fmla="*/ 10 w 110"/>
                  <a:gd name="T27" fmla="*/ 0 h 18"/>
                  <a:gd name="T28" fmla="*/ 5 w 110"/>
                  <a:gd name="T29" fmla="*/ 0 h 18"/>
                  <a:gd name="T30" fmla="*/ 2 w 110"/>
                  <a:gd name="T31" fmla="*/ 2 h 18"/>
                  <a:gd name="T32" fmla="*/ 0 w 110"/>
                  <a:gd name="T33" fmla="*/ 5 h 18"/>
                  <a:gd name="T34" fmla="*/ 0 w 110"/>
                  <a:gd name="T35" fmla="*/ 10 h 18"/>
                  <a:gd name="T36" fmla="*/ 0 w 110"/>
                  <a:gd name="T37" fmla="*/ 10 h 18"/>
                  <a:gd name="T38" fmla="*/ 0 w 110"/>
                  <a:gd name="T39" fmla="*/ 13 h 18"/>
                  <a:gd name="T40" fmla="*/ 2 w 110"/>
                  <a:gd name="T41" fmla="*/ 16 h 18"/>
                  <a:gd name="T42" fmla="*/ 5 w 110"/>
                  <a:gd name="T43" fmla="*/ 18 h 18"/>
                  <a:gd name="T44" fmla="*/ 10 w 110"/>
                  <a:gd name="T45" fmla="*/ 18 h 18"/>
                  <a:gd name="T46" fmla="*/ 10 w 110"/>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8">
                    <a:moveTo>
                      <a:pt x="10" y="18"/>
                    </a:moveTo>
                    <a:lnTo>
                      <a:pt x="101" y="18"/>
                    </a:lnTo>
                    <a:lnTo>
                      <a:pt x="101" y="18"/>
                    </a:lnTo>
                    <a:lnTo>
                      <a:pt x="104" y="18"/>
                    </a:lnTo>
                    <a:lnTo>
                      <a:pt x="107" y="16"/>
                    </a:lnTo>
                    <a:lnTo>
                      <a:pt x="109" y="13"/>
                    </a:lnTo>
                    <a:lnTo>
                      <a:pt x="110" y="10"/>
                    </a:lnTo>
                    <a:lnTo>
                      <a:pt x="110" y="10"/>
                    </a:lnTo>
                    <a:lnTo>
                      <a:pt x="109" y="5"/>
                    </a:lnTo>
                    <a:lnTo>
                      <a:pt x="107" y="2"/>
                    </a:lnTo>
                    <a:lnTo>
                      <a:pt x="104" y="0"/>
                    </a:lnTo>
                    <a:lnTo>
                      <a:pt x="101" y="0"/>
                    </a:lnTo>
                    <a:lnTo>
                      <a:pt x="10" y="0"/>
                    </a:lnTo>
                    <a:lnTo>
                      <a:pt x="10" y="0"/>
                    </a:lnTo>
                    <a:lnTo>
                      <a:pt x="5" y="0"/>
                    </a:lnTo>
                    <a:lnTo>
                      <a:pt x="2" y="2"/>
                    </a:lnTo>
                    <a:lnTo>
                      <a:pt x="0" y="5"/>
                    </a:lnTo>
                    <a:lnTo>
                      <a:pt x="0" y="10"/>
                    </a:lnTo>
                    <a:lnTo>
                      <a:pt x="0" y="10"/>
                    </a:lnTo>
                    <a:lnTo>
                      <a:pt x="0" y="13"/>
                    </a:lnTo>
                    <a:lnTo>
                      <a:pt x="2" y="16"/>
                    </a:lnTo>
                    <a:lnTo>
                      <a:pt x="5" y="18"/>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52" name="Freeform 68"/>
              <p:cNvSpPr>
                <a:spLocks noEditPoints="1"/>
              </p:cNvSpPr>
              <p:nvPr/>
            </p:nvSpPr>
            <p:spPr bwMode="auto">
              <a:xfrm>
                <a:off x="3040063" y="2546350"/>
                <a:ext cx="300038" cy="374650"/>
              </a:xfrm>
              <a:custGeom>
                <a:avLst/>
                <a:gdLst>
                  <a:gd name="T0" fmla="*/ 304 w 377"/>
                  <a:gd name="T1" fmla="*/ 8 h 471"/>
                  <a:gd name="T2" fmla="*/ 300 w 377"/>
                  <a:gd name="T3" fmla="*/ 5 h 471"/>
                  <a:gd name="T4" fmla="*/ 291 w 377"/>
                  <a:gd name="T5" fmla="*/ 0 h 471"/>
                  <a:gd name="T6" fmla="*/ 286 w 377"/>
                  <a:gd name="T7" fmla="*/ 0 h 471"/>
                  <a:gd name="T8" fmla="*/ 26 w 377"/>
                  <a:gd name="T9" fmla="*/ 0 h 471"/>
                  <a:gd name="T10" fmla="*/ 16 w 377"/>
                  <a:gd name="T11" fmla="*/ 1 h 471"/>
                  <a:gd name="T12" fmla="*/ 2 w 377"/>
                  <a:gd name="T13" fmla="*/ 16 h 471"/>
                  <a:gd name="T14" fmla="*/ 0 w 377"/>
                  <a:gd name="T15" fmla="*/ 25 h 471"/>
                  <a:gd name="T16" fmla="*/ 0 w 377"/>
                  <a:gd name="T17" fmla="*/ 445 h 471"/>
                  <a:gd name="T18" fmla="*/ 2 w 377"/>
                  <a:gd name="T19" fmla="*/ 455 h 471"/>
                  <a:gd name="T20" fmla="*/ 16 w 377"/>
                  <a:gd name="T21" fmla="*/ 469 h 471"/>
                  <a:gd name="T22" fmla="*/ 26 w 377"/>
                  <a:gd name="T23" fmla="*/ 471 h 471"/>
                  <a:gd name="T24" fmla="*/ 353 w 377"/>
                  <a:gd name="T25" fmla="*/ 471 h 471"/>
                  <a:gd name="T26" fmla="*/ 363 w 377"/>
                  <a:gd name="T27" fmla="*/ 469 h 471"/>
                  <a:gd name="T28" fmla="*/ 376 w 377"/>
                  <a:gd name="T29" fmla="*/ 455 h 471"/>
                  <a:gd name="T30" fmla="*/ 377 w 377"/>
                  <a:gd name="T31" fmla="*/ 445 h 471"/>
                  <a:gd name="T32" fmla="*/ 377 w 377"/>
                  <a:gd name="T33" fmla="*/ 91 h 471"/>
                  <a:gd name="T34" fmla="*/ 376 w 377"/>
                  <a:gd name="T35" fmla="*/ 80 h 471"/>
                  <a:gd name="T36" fmla="*/ 371 w 377"/>
                  <a:gd name="T37" fmla="*/ 72 h 471"/>
                  <a:gd name="T38" fmla="*/ 352 w 377"/>
                  <a:gd name="T39" fmla="*/ 81 h 471"/>
                  <a:gd name="T40" fmla="*/ 296 w 377"/>
                  <a:gd name="T41" fmla="*/ 25 h 471"/>
                  <a:gd name="T42" fmla="*/ 353 w 377"/>
                  <a:gd name="T43" fmla="*/ 452 h 471"/>
                  <a:gd name="T44" fmla="*/ 26 w 377"/>
                  <a:gd name="T45" fmla="*/ 452 h 471"/>
                  <a:gd name="T46" fmla="*/ 21 w 377"/>
                  <a:gd name="T47" fmla="*/ 450 h 471"/>
                  <a:gd name="T48" fmla="*/ 19 w 377"/>
                  <a:gd name="T49" fmla="*/ 445 h 471"/>
                  <a:gd name="T50" fmla="*/ 19 w 377"/>
                  <a:gd name="T51" fmla="*/ 25 h 471"/>
                  <a:gd name="T52" fmla="*/ 21 w 377"/>
                  <a:gd name="T53" fmla="*/ 21 h 471"/>
                  <a:gd name="T54" fmla="*/ 26 w 377"/>
                  <a:gd name="T55" fmla="*/ 19 h 471"/>
                  <a:gd name="T56" fmla="*/ 277 w 377"/>
                  <a:gd name="T57" fmla="*/ 91 h 471"/>
                  <a:gd name="T58" fmla="*/ 278 w 377"/>
                  <a:gd name="T59" fmla="*/ 94 h 471"/>
                  <a:gd name="T60" fmla="*/ 283 w 377"/>
                  <a:gd name="T61" fmla="*/ 99 h 471"/>
                  <a:gd name="T62" fmla="*/ 360 w 377"/>
                  <a:gd name="T63" fmla="*/ 99 h 471"/>
                  <a:gd name="T64" fmla="*/ 360 w 377"/>
                  <a:gd name="T65" fmla="*/ 445 h 471"/>
                  <a:gd name="T66" fmla="*/ 356 w 377"/>
                  <a:gd name="T67" fmla="*/ 450 h 471"/>
                  <a:gd name="T68" fmla="*/ 353 w 377"/>
                  <a:gd name="T69" fmla="*/ 45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7" h="471">
                    <a:moveTo>
                      <a:pt x="371" y="72"/>
                    </a:moveTo>
                    <a:lnTo>
                      <a:pt x="304" y="8"/>
                    </a:lnTo>
                    <a:lnTo>
                      <a:pt x="304" y="8"/>
                    </a:lnTo>
                    <a:lnTo>
                      <a:pt x="300" y="5"/>
                    </a:lnTo>
                    <a:lnTo>
                      <a:pt x="296" y="1"/>
                    </a:lnTo>
                    <a:lnTo>
                      <a:pt x="291" y="0"/>
                    </a:lnTo>
                    <a:lnTo>
                      <a:pt x="286" y="0"/>
                    </a:lnTo>
                    <a:lnTo>
                      <a:pt x="286" y="0"/>
                    </a:lnTo>
                    <a:lnTo>
                      <a:pt x="26" y="0"/>
                    </a:lnTo>
                    <a:lnTo>
                      <a:pt x="26" y="0"/>
                    </a:lnTo>
                    <a:lnTo>
                      <a:pt x="21" y="0"/>
                    </a:lnTo>
                    <a:lnTo>
                      <a:pt x="16" y="1"/>
                    </a:lnTo>
                    <a:lnTo>
                      <a:pt x="8" y="8"/>
                    </a:lnTo>
                    <a:lnTo>
                      <a:pt x="2" y="16"/>
                    </a:lnTo>
                    <a:lnTo>
                      <a:pt x="0" y="21"/>
                    </a:lnTo>
                    <a:lnTo>
                      <a:pt x="0" y="25"/>
                    </a:lnTo>
                    <a:lnTo>
                      <a:pt x="0" y="445"/>
                    </a:lnTo>
                    <a:lnTo>
                      <a:pt x="0" y="445"/>
                    </a:lnTo>
                    <a:lnTo>
                      <a:pt x="0" y="450"/>
                    </a:lnTo>
                    <a:lnTo>
                      <a:pt x="2" y="455"/>
                    </a:lnTo>
                    <a:lnTo>
                      <a:pt x="8" y="463"/>
                    </a:lnTo>
                    <a:lnTo>
                      <a:pt x="16" y="469"/>
                    </a:lnTo>
                    <a:lnTo>
                      <a:pt x="21" y="471"/>
                    </a:lnTo>
                    <a:lnTo>
                      <a:pt x="26" y="471"/>
                    </a:lnTo>
                    <a:lnTo>
                      <a:pt x="353" y="471"/>
                    </a:lnTo>
                    <a:lnTo>
                      <a:pt x="353" y="471"/>
                    </a:lnTo>
                    <a:lnTo>
                      <a:pt x="358" y="471"/>
                    </a:lnTo>
                    <a:lnTo>
                      <a:pt x="363" y="469"/>
                    </a:lnTo>
                    <a:lnTo>
                      <a:pt x="371" y="463"/>
                    </a:lnTo>
                    <a:lnTo>
                      <a:pt x="376" y="455"/>
                    </a:lnTo>
                    <a:lnTo>
                      <a:pt x="377" y="450"/>
                    </a:lnTo>
                    <a:lnTo>
                      <a:pt x="377" y="445"/>
                    </a:lnTo>
                    <a:lnTo>
                      <a:pt x="377" y="91"/>
                    </a:lnTo>
                    <a:lnTo>
                      <a:pt x="377" y="91"/>
                    </a:lnTo>
                    <a:lnTo>
                      <a:pt x="377" y="84"/>
                    </a:lnTo>
                    <a:lnTo>
                      <a:pt x="376" y="80"/>
                    </a:lnTo>
                    <a:lnTo>
                      <a:pt x="374" y="76"/>
                    </a:lnTo>
                    <a:lnTo>
                      <a:pt x="371" y="72"/>
                    </a:lnTo>
                    <a:lnTo>
                      <a:pt x="371" y="72"/>
                    </a:lnTo>
                    <a:close/>
                    <a:moveTo>
                      <a:pt x="352" y="81"/>
                    </a:moveTo>
                    <a:lnTo>
                      <a:pt x="296" y="81"/>
                    </a:lnTo>
                    <a:lnTo>
                      <a:pt x="296" y="25"/>
                    </a:lnTo>
                    <a:lnTo>
                      <a:pt x="352" y="81"/>
                    </a:lnTo>
                    <a:close/>
                    <a:moveTo>
                      <a:pt x="353" y="452"/>
                    </a:moveTo>
                    <a:lnTo>
                      <a:pt x="26" y="452"/>
                    </a:lnTo>
                    <a:lnTo>
                      <a:pt x="26" y="452"/>
                    </a:lnTo>
                    <a:lnTo>
                      <a:pt x="23" y="452"/>
                    </a:lnTo>
                    <a:lnTo>
                      <a:pt x="21" y="450"/>
                    </a:lnTo>
                    <a:lnTo>
                      <a:pt x="19" y="449"/>
                    </a:lnTo>
                    <a:lnTo>
                      <a:pt x="19" y="445"/>
                    </a:lnTo>
                    <a:lnTo>
                      <a:pt x="19" y="25"/>
                    </a:lnTo>
                    <a:lnTo>
                      <a:pt x="19" y="25"/>
                    </a:lnTo>
                    <a:lnTo>
                      <a:pt x="19" y="22"/>
                    </a:lnTo>
                    <a:lnTo>
                      <a:pt x="21" y="21"/>
                    </a:lnTo>
                    <a:lnTo>
                      <a:pt x="23" y="19"/>
                    </a:lnTo>
                    <a:lnTo>
                      <a:pt x="26" y="19"/>
                    </a:lnTo>
                    <a:lnTo>
                      <a:pt x="277" y="19"/>
                    </a:lnTo>
                    <a:lnTo>
                      <a:pt x="277" y="91"/>
                    </a:lnTo>
                    <a:lnTo>
                      <a:pt x="277" y="91"/>
                    </a:lnTo>
                    <a:lnTo>
                      <a:pt x="278" y="94"/>
                    </a:lnTo>
                    <a:lnTo>
                      <a:pt x="280" y="97"/>
                    </a:lnTo>
                    <a:lnTo>
                      <a:pt x="283" y="99"/>
                    </a:lnTo>
                    <a:lnTo>
                      <a:pt x="286" y="99"/>
                    </a:lnTo>
                    <a:lnTo>
                      <a:pt x="360" y="99"/>
                    </a:lnTo>
                    <a:lnTo>
                      <a:pt x="360" y="445"/>
                    </a:lnTo>
                    <a:lnTo>
                      <a:pt x="360" y="445"/>
                    </a:lnTo>
                    <a:lnTo>
                      <a:pt x="358" y="449"/>
                    </a:lnTo>
                    <a:lnTo>
                      <a:pt x="356" y="450"/>
                    </a:lnTo>
                    <a:lnTo>
                      <a:pt x="355" y="452"/>
                    </a:lnTo>
                    <a:lnTo>
                      <a:pt x="353" y="452"/>
                    </a:lnTo>
                    <a:lnTo>
                      <a:pt x="353"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sp>
          <p:nvSpPr>
            <p:cNvPr id="342" name="Oval 341"/>
            <p:cNvSpPr/>
            <p:nvPr/>
          </p:nvSpPr>
          <p:spPr>
            <a:xfrm>
              <a:off x="4679215" y="4254687"/>
              <a:ext cx="231277"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343" name="Group 342"/>
            <p:cNvGrpSpPr/>
            <p:nvPr/>
          </p:nvGrpSpPr>
          <p:grpSpPr>
            <a:xfrm>
              <a:off x="4708436" y="4305810"/>
              <a:ext cx="161204" cy="131712"/>
              <a:chOff x="6427186" y="3130180"/>
              <a:chExt cx="404442" cy="372219"/>
            </a:xfrm>
            <a:solidFill>
              <a:schemeClr val="bg1"/>
            </a:solidFill>
          </p:grpSpPr>
          <p:sp>
            <p:nvSpPr>
              <p:cNvPr id="346" name="Freeform 129"/>
              <p:cNvSpPr>
                <a:spLocks/>
              </p:cNvSpPr>
              <p:nvPr/>
            </p:nvSpPr>
            <p:spPr bwMode="auto">
              <a:xfrm>
                <a:off x="6551629" y="3435733"/>
                <a:ext cx="155554" cy="66666"/>
              </a:xfrm>
              <a:custGeom>
                <a:avLst/>
                <a:gdLst>
                  <a:gd name="T0" fmla="*/ 265 w 279"/>
                  <a:gd name="T1" fmla="*/ 12 h 121"/>
                  <a:gd name="T2" fmla="*/ 265 w 279"/>
                  <a:gd name="T3" fmla="*/ 12 h 121"/>
                  <a:gd name="T4" fmla="*/ 262 w 279"/>
                  <a:gd name="T5" fmla="*/ 7 h 121"/>
                  <a:gd name="T6" fmla="*/ 259 w 279"/>
                  <a:gd name="T7" fmla="*/ 4 h 121"/>
                  <a:gd name="T8" fmla="*/ 254 w 279"/>
                  <a:gd name="T9" fmla="*/ 0 h 121"/>
                  <a:gd name="T10" fmla="*/ 247 w 279"/>
                  <a:gd name="T11" fmla="*/ 0 h 121"/>
                  <a:gd name="T12" fmla="*/ 247 w 279"/>
                  <a:gd name="T13" fmla="*/ 0 h 121"/>
                  <a:gd name="T14" fmla="*/ 243 w 279"/>
                  <a:gd name="T15" fmla="*/ 2 h 121"/>
                  <a:gd name="T16" fmla="*/ 238 w 279"/>
                  <a:gd name="T17" fmla="*/ 7 h 121"/>
                  <a:gd name="T18" fmla="*/ 235 w 279"/>
                  <a:gd name="T19" fmla="*/ 12 h 121"/>
                  <a:gd name="T20" fmla="*/ 235 w 279"/>
                  <a:gd name="T21" fmla="*/ 16 h 121"/>
                  <a:gd name="T22" fmla="*/ 249 w 279"/>
                  <a:gd name="T23" fmla="*/ 94 h 121"/>
                  <a:gd name="T24" fmla="*/ 30 w 279"/>
                  <a:gd name="T25" fmla="*/ 94 h 121"/>
                  <a:gd name="T26" fmla="*/ 45 w 279"/>
                  <a:gd name="T27" fmla="*/ 16 h 121"/>
                  <a:gd name="T28" fmla="*/ 45 w 279"/>
                  <a:gd name="T29" fmla="*/ 16 h 121"/>
                  <a:gd name="T30" fmla="*/ 45 w 279"/>
                  <a:gd name="T31" fmla="*/ 12 h 121"/>
                  <a:gd name="T32" fmla="*/ 41 w 279"/>
                  <a:gd name="T33" fmla="*/ 7 h 121"/>
                  <a:gd name="T34" fmla="*/ 38 w 279"/>
                  <a:gd name="T35" fmla="*/ 2 h 121"/>
                  <a:gd name="T36" fmla="*/ 32 w 279"/>
                  <a:gd name="T37" fmla="*/ 0 h 121"/>
                  <a:gd name="T38" fmla="*/ 32 w 279"/>
                  <a:gd name="T39" fmla="*/ 0 h 121"/>
                  <a:gd name="T40" fmla="*/ 27 w 279"/>
                  <a:gd name="T41" fmla="*/ 0 h 121"/>
                  <a:gd name="T42" fmla="*/ 21 w 279"/>
                  <a:gd name="T43" fmla="*/ 4 h 121"/>
                  <a:gd name="T44" fmla="*/ 18 w 279"/>
                  <a:gd name="T45" fmla="*/ 7 h 121"/>
                  <a:gd name="T46" fmla="*/ 16 w 279"/>
                  <a:gd name="T47" fmla="*/ 12 h 121"/>
                  <a:gd name="T48" fmla="*/ 2 w 279"/>
                  <a:gd name="T49" fmla="*/ 94 h 121"/>
                  <a:gd name="T50" fmla="*/ 2 w 279"/>
                  <a:gd name="T51" fmla="*/ 94 h 121"/>
                  <a:gd name="T52" fmla="*/ 0 w 279"/>
                  <a:gd name="T53" fmla="*/ 97 h 121"/>
                  <a:gd name="T54" fmla="*/ 0 w 279"/>
                  <a:gd name="T55" fmla="*/ 97 h 121"/>
                  <a:gd name="T56" fmla="*/ 2 w 279"/>
                  <a:gd name="T57" fmla="*/ 102 h 121"/>
                  <a:gd name="T58" fmla="*/ 3 w 279"/>
                  <a:gd name="T59" fmla="*/ 107 h 121"/>
                  <a:gd name="T60" fmla="*/ 7 w 279"/>
                  <a:gd name="T61" fmla="*/ 110 h 121"/>
                  <a:gd name="T62" fmla="*/ 10 w 279"/>
                  <a:gd name="T63" fmla="*/ 113 h 121"/>
                  <a:gd name="T64" fmla="*/ 13 w 279"/>
                  <a:gd name="T65" fmla="*/ 116 h 121"/>
                  <a:gd name="T66" fmla="*/ 19 w 279"/>
                  <a:gd name="T67" fmla="*/ 119 h 121"/>
                  <a:gd name="T68" fmla="*/ 24 w 279"/>
                  <a:gd name="T69" fmla="*/ 121 h 121"/>
                  <a:gd name="T70" fmla="*/ 30 w 279"/>
                  <a:gd name="T71" fmla="*/ 121 h 121"/>
                  <a:gd name="T72" fmla="*/ 249 w 279"/>
                  <a:gd name="T73" fmla="*/ 121 h 121"/>
                  <a:gd name="T74" fmla="*/ 249 w 279"/>
                  <a:gd name="T75" fmla="*/ 121 h 121"/>
                  <a:gd name="T76" fmla="*/ 255 w 279"/>
                  <a:gd name="T77" fmla="*/ 121 h 121"/>
                  <a:gd name="T78" fmla="*/ 262 w 279"/>
                  <a:gd name="T79" fmla="*/ 119 h 121"/>
                  <a:gd name="T80" fmla="*/ 266 w 279"/>
                  <a:gd name="T81" fmla="*/ 116 h 121"/>
                  <a:gd name="T82" fmla="*/ 270 w 279"/>
                  <a:gd name="T83" fmla="*/ 113 h 121"/>
                  <a:gd name="T84" fmla="*/ 274 w 279"/>
                  <a:gd name="T85" fmla="*/ 110 h 121"/>
                  <a:gd name="T86" fmla="*/ 276 w 279"/>
                  <a:gd name="T87" fmla="*/ 107 h 121"/>
                  <a:gd name="T88" fmla="*/ 278 w 279"/>
                  <a:gd name="T89" fmla="*/ 102 h 121"/>
                  <a:gd name="T90" fmla="*/ 279 w 279"/>
                  <a:gd name="T91" fmla="*/ 97 h 121"/>
                  <a:gd name="T92" fmla="*/ 279 w 279"/>
                  <a:gd name="T93" fmla="*/ 97 h 121"/>
                  <a:gd name="T94" fmla="*/ 279 w 279"/>
                  <a:gd name="T95" fmla="*/ 94 h 121"/>
                  <a:gd name="T96" fmla="*/ 265 w 279"/>
                  <a:gd name="T97" fmla="*/ 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121">
                    <a:moveTo>
                      <a:pt x="265" y="12"/>
                    </a:moveTo>
                    <a:lnTo>
                      <a:pt x="265" y="12"/>
                    </a:lnTo>
                    <a:lnTo>
                      <a:pt x="262" y="7"/>
                    </a:lnTo>
                    <a:lnTo>
                      <a:pt x="259" y="4"/>
                    </a:lnTo>
                    <a:lnTo>
                      <a:pt x="254" y="0"/>
                    </a:lnTo>
                    <a:lnTo>
                      <a:pt x="247" y="0"/>
                    </a:lnTo>
                    <a:lnTo>
                      <a:pt x="247" y="0"/>
                    </a:lnTo>
                    <a:lnTo>
                      <a:pt x="243" y="2"/>
                    </a:lnTo>
                    <a:lnTo>
                      <a:pt x="238" y="7"/>
                    </a:lnTo>
                    <a:lnTo>
                      <a:pt x="235" y="12"/>
                    </a:lnTo>
                    <a:lnTo>
                      <a:pt x="235" y="16"/>
                    </a:lnTo>
                    <a:lnTo>
                      <a:pt x="249" y="94"/>
                    </a:lnTo>
                    <a:lnTo>
                      <a:pt x="30" y="94"/>
                    </a:lnTo>
                    <a:lnTo>
                      <a:pt x="45" y="16"/>
                    </a:lnTo>
                    <a:lnTo>
                      <a:pt x="45" y="16"/>
                    </a:lnTo>
                    <a:lnTo>
                      <a:pt x="45" y="12"/>
                    </a:lnTo>
                    <a:lnTo>
                      <a:pt x="41" y="7"/>
                    </a:lnTo>
                    <a:lnTo>
                      <a:pt x="38" y="2"/>
                    </a:lnTo>
                    <a:lnTo>
                      <a:pt x="32" y="0"/>
                    </a:lnTo>
                    <a:lnTo>
                      <a:pt x="32" y="0"/>
                    </a:lnTo>
                    <a:lnTo>
                      <a:pt x="27" y="0"/>
                    </a:lnTo>
                    <a:lnTo>
                      <a:pt x="21" y="4"/>
                    </a:lnTo>
                    <a:lnTo>
                      <a:pt x="18" y="7"/>
                    </a:lnTo>
                    <a:lnTo>
                      <a:pt x="16" y="12"/>
                    </a:lnTo>
                    <a:lnTo>
                      <a:pt x="2" y="94"/>
                    </a:lnTo>
                    <a:lnTo>
                      <a:pt x="2" y="94"/>
                    </a:lnTo>
                    <a:lnTo>
                      <a:pt x="0" y="97"/>
                    </a:lnTo>
                    <a:lnTo>
                      <a:pt x="0" y="97"/>
                    </a:lnTo>
                    <a:lnTo>
                      <a:pt x="2" y="102"/>
                    </a:lnTo>
                    <a:lnTo>
                      <a:pt x="3" y="107"/>
                    </a:lnTo>
                    <a:lnTo>
                      <a:pt x="7" y="110"/>
                    </a:lnTo>
                    <a:lnTo>
                      <a:pt x="10" y="113"/>
                    </a:lnTo>
                    <a:lnTo>
                      <a:pt x="13" y="116"/>
                    </a:lnTo>
                    <a:lnTo>
                      <a:pt x="19" y="119"/>
                    </a:lnTo>
                    <a:lnTo>
                      <a:pt x="24" y="121"/>
                    </a:lnTo>
                    <a:lnTo>
                      <a:pt x="30" y="121"/>
                    </a:lnTo>
                    <a:lnTo>
                      <a:pt x="249" y="121"/>
                    </a:lnTo>
                    <a:lnTo>
                      <a:pt x="249" y="121"/>
                    </a:lnTo>
                    <a:lnTo>
                      <a:pt x="255" y="121"/>
                    </a:lnTo>
                    <a:lnTo>
                      <a:pt x="262" y="119"/>
                    </a:lnTo>
                    <a:lnTo>
                      <a:pt x="266" y="116"/>
                    </a:lnTo>
                    <a:lnTo>
                      <a:pt x="270" y="113"/>
                    </a:lnTo>
                    <a:lnTo>
                      <a:pt x="274" y="110"/>
                    </a:lnTo>
                    <a:lnTo>
                      <a:pt x="276" y="107"/>
                    </a:lnTo>
                    <a:lnTo>
                      <a:pt x="278" y="102"/>
                    </a:lnTo>
                    <a:lnTo>
                      <a:pt x="279" y="97"/>
                    </a:lnTo>
                    <a:lnTo>
                      <a:pt x="279" y="97"/>
                    </a:lnTo>
                    <a:lnTo>
                      <a:pt x="279" y="94"/>
                    </a:lnTo>
                    <a:lnTo>
                      <a:pt x="265" y="1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Frutiger Next Pro Light"/>
                  <a:ea typeface="+mn-ea"/>
                  <a:cs typeface="+mn-cs"/>
                </a:endParaRPr>
              </a:p>
            </p:txBody>
          </p:sp>
          <p:sp>
            <p:nvSpPr>
              <p:cNvPr id="347" name="Freeform 130"/>
              <p:cNvSpPr>
                <a:spLocks noEditPoints="1"/>
              </p:cNvSpPr>
              <p:nvPr/>
            </p:nvSpPr>
            <p:spPr bwMode="auto">
              <a:xfrm>
                <a:off x="6427186" y="3130180"/>
                <a:ext cx="404442" cy="282220"/>
              </a:xfrm>
              <a:custGeom>
                <a:avLst/>
                <a:gdLst>
                  <a:gd name="T0" fmla="*/ 65 w 729"/>
                  <a:gd name="T1" fmla="*/ 482 h 509"/>
                  <a:gd name="T2" fmla="*/ 59 w 729"/>
                  <a:gd name="T3" fmla="*/ 481 h 509"/>
                  <a:gd name="T4" fmla="*/ 46 w 729"/>
                  <a:gd name="T5" fmla="*/ 476 h 509"/>
                  <a:gd name="T6" fmla="*/ 37 w 729"/>
                  <a:gd name="T7" fmla="*/ 468 h 509"/>
                  <a:gd name="T8" fmla="*/ 30 w 729"/>
                  <a:gd name="T9" fmla="*/ 455 h 509"/>
                  <a:gd name="T10" fmla="*/ 30 w 729"/>
                  <a:gd name="T11" fmla="*/ 427 h 509"/>
                  <a:gd name="T12" fmla="*/ 699 w 729"/>
                  <a:gd name="T13" fmla="*/ 449 h 509"/>
                  <a:gd name="T14" fmla="*/ 699 w 729"/>
                  <a:gd name="T15" fmla="*/ 455 h 509"/>
                  <a:gd name="T16" fmla="*/ 693 w 729"/>
                  <a:gd name="T17" fmla="*/ 468 h 509"/>
                  <a:gd name="T18" fmla="*/ 683 w 729"/>
                  <a:gd name="T19" fmla="*/ 476 h 509"/>
                  <a:gd name="T20" fmla="*/ 671 w 729"/>
                  <a:gd name="T21" fmla="*/ 481 h 509"/>
                  <a:gd name="T22" fmla="*/ 65 w 729"/>
                  <a:gd name="T23" fmla="*/ 29 h 509"/>
                  <a:gd name="T24" fmla="*/ 664 w 729"/>
                  <a:gd name="T25" fmla="*/ 29 h 509"/>
                  <a:gd name="T26" fmla="*/ 678 w 729"/>
                  <a:gd name="T27" fmla="*/ 30 h 509"/>
                  <a:gd name="T28" fmla="*/ 690 w 729"/>
                  <a:gd name="T29" fmla="*/ 38 h 509"/>
                  <a:gd name="T30" fmla="*/ 696 w 729"/>
                  <a:gd name="T31" fmla="*/ 48 h 509"/>
                  <a:gd name="T32" fmla="*/ 699 w 729"/>
                  <a:gd name="T33" fmla="*/ 61 h 509"/>
                  <a:gd name="T34" fmla="*/ 30 w 729"/>
                  <a:gd name="T35" fmla="*/ 398 h 509"/>
                  <a:gd name="T36" fmla="*/ 30 w 729"/>
                  <a:gd name="T37" fmla="*/ 61 h 509"/>
                  <a:gd name="T38" fmla="*/ 33 w 729"/>
                  <a:gd name="T39" fmla="*/ 48 h 509"/>
                  <a:gd name="T40" fmla="*/ 40 w 729"/>
                  <a:gd name="T41" fmla="*/ 38 h 509"/>
                  <a:gd name="T42" fmla="*/ 52 w 729"/>
                  <a:gd name="T43" fmla="*/ 30 h 509"/>
                  <a:gd name="T44" fmla="*/ 65 w 729"/>
                  <a:gd name="T45" fmla="*/ 29 h 509"/>
                  <a:gd name="T46" fmla="*/ 65 w 729"/>
                  <a:gd name="T47" fmla="*/ 0 h 509"/>
                  <a:gd name="T48" fmla="*/ 52 w 729"/>
                  <a:gd name="T49" fmla="*/ 2 h 509"/>
                  <a:gd name="T50" fmla="*/ 29 w 729"/>
                  <a:gd name="T51" fmla="*/ 11 h 509"/>
                  <a:gd name="T52" fmla="*/ 11 w 729"/>
                  <a:gd name="T53" fmla="*/ 27 h 509"/>
                  <a:gd name="T54" fmla="*/ 2 w 729"/>
                  <a:gd name="T55" fmla="*/ 50 h 509"/>
                  <a:gd name="T56" fmla="*/ 0 w 729"/>
                  <a:gd name="T57" fmla="*/ 449 h 509"/>
                  <a:gd name="T58" fmla="*/ 2 w 729"/>
                  <a:gd name="T59" fmla="*/ 462 h 509"/>
                  <a:gd name="T60" fmla="*/ 11 w 729"/>
                  <a:gd name="T61" fmla="*/ 482 h 509"/>
                  <a:gd name="T62" fmla="*/ 29 w 729"/>
                  <a:gd name="T63" fmla="*/ 500 h 509"/>
                  <a:gd name="T64" fmla="*/ 52 w 729"/>
                  <a:gd name="T65" fmla="*/ 508 h 509"/>
                  <a:gd name="T66" fmla="*/ 664 w 729"/>
                  <a:gd name="T67" fmla="*/ 509 h 509"/>
                  <a:gd name="T68" fmla="*/ 677 w 729"/>
                  <a:gd name="T69" fmla="*/ 508 h 509"/>
                  <a:gd name="T70" fmla="*/ 701 w 729"/>
                  <a:gd name="T71" fmla="*/ 500 h 509"/>
                  <a:gd name="T72" fmla="*/ 718 w 729"/>
                  <a:gd name="T73" fmla="*/ 482 h 509"/>
                  <a:gd name="T74" fmla="*/ 728 w 729"/>
                  <a:gd name="T75" fmla="*/ 462 h 509"/>
                  <a:gd name="T76" fmla="*/ 729 w 729"/>
                  <a:gd name="T77" fmla="*/ 61 h 509"/>
                  <a:gd name="T78" fmla="*/ 728 w 729"/>
                  <a:gd name="T79" fmla="*/ 50 h 509"/>
                  <a:gd name="T80" fmla="*/ 718 w 729"/>
                  <a:gd name="T81" fmla="*/ 27 h 509"/>
                  <a:gd name="T82" fmla="*/ 701 w 729"/>
                  <a:gd name="T83" fmla="*/ 11 h 509"/>
                  <a:gd name="T84" fmla="*/ 677 w 729"/>
                  <a:gd name="T85" fmla="*/ 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9" h="509">
                    <a:moveTo>
                      <a:pt x="664" y="482"/>
                    </a:moveTo>
                    <a:lnTo>
                      <a:pt x="65" y="482"/>
                    </a:lnTo>
                    <a:lnTo>
                      <a:pt x="65" y="482"/>
                    </a:lnTo>
                    <a:lnTo>
                      <a:pt x="59" y="481"/>
                    </a:lnTo>
                    <a:lnTo>
                      <a:pt x="52" y="479"/>
                    </a:lnTo>
                    <a:lnTo>
                      <a:pt x="46" y="476"/>
                    </a:lnTo>
                    <a:lnTo>
                      <a:pt x="40" y="473"/>
                    </a:lnTo>
                    <a:lnTo>
                      <a:pt x="37" y="468"/>
                    </a:lnTo>
                    <a:lnTo>
                      <a:pt x="33" y="462"/>
                    </a:lnTo>
                    <a:lnTo>
                      <a:pt x="30" y="455"/>
                    </a:lnTo>
                    <a:lnTo>
                      <a:pt x="30" y="449"/>
                    </a:lnTo>
                    <a:lnTo>
                      <a:pt x="30" y="427"/>
                    </a:lnTo>
                    <a:lnTo>
                      <a:pt x="699" y="427"/>
                    </a:lnTo>
                    <a:lnTo>
                      <a:pt x="699" y="449"/>
                    </a:lnTo>
                    <a:lnTo>
                      <a:pt x="699" y="449"/>
                    </a:lnTo>
                    <a:lnTo>
                      <a:pt x="699" y="455"/>
                    </a:lnTo>
                    <a:lnTo>
                      <a:pt x="696" y="462"/>
                    </a:lnTo>
                    <a:lnTo>
                      <a:pt x="693" y="468"/>
                    </a:lnTo>
                    <a:lnTo>
                      <a:pt x="690" y="473"/>
                    </a:lnTo>
                    <a:lnTo>
                      <a:pt x="683" y="476"/>
                    </a:lnTo>
                    <a:lnTo>
                      <a:pt x="678" y="479"/>
                    </a:lnTo>
                    <a:lnTo>
                      <a:pt x="671" y="481"/>
                    </a:lnTo>
                    <a:lnTo>
                      <a:pt x="664" y="482"/>
                    </a:lnTo>
                    <a:close/>
                    <a:moveTo>
                      <a:pt x="65" y="29"/>
                    </a:moveTo>
                    <a:lnTo>
                      <a:pt x="664" y="29"/>
                    </a:lnTo>
                    <a:lnTo>
                      <a:pt x="664" y="29"/>
                    </a:lnTo>
                    <a:lnTo>
                      <a:pt x="671" y="29"/>
                    </a:lnTo>
                    <a:lnTo>
                      <a:pt x="678" y="30"/>
                    </a:lnTo>
                    <a:lnTo>
                      <a:pt x="683" y="34"/>
                    </a:lnTo>
                    <a:lnTo>
                      <a:pt x="690" y="38"/>
                    </a:lnTo>
                    <a:lnTo>
                      <a:pt x="693" y="43"/>
                    </a:lnTo>
                    <a:lnTo>
                      <a:pt x="696" y="48"/>
                    </a:lnTo>
                    <a:lnTo>
                      <a:pt x="699" y="54"/>
                    </a:lnTo>
                    <a:lnTo>
                      <a:pt x="699" y="61"/>
                    </a:lnTo>
                    <a:lnTo>
                      <a:pt x="699" y="398"/>
                    </a:lnTo>
                    <a:lnTo>
                      <a:pt x="30" y="398"/>
                    </a:lnTo>
                    <a:lnTo>
                      <a:pt x="30" y="61"/>
                    </a:lnTo>
                    <a:lnTo>
                      <a:pt x="30" y="61"/>
                    </a:lnTo>
                    <a:lnTo>
                      <a:pt x="30" y="54"/>
                    </a:lnTo>
                    <a:lnTo>
                      <a:pt x="33" y="48"/>
                    </a:lnTo>
                    <a:lnTo>
                      <a:pt x="37" y="43"/>
                    </a:lnTo>
                    <a:lnTo>
                      <a:pt x="40" y="38"/>
                    </a:lnTo>
                    <a:lnTo>
                      <a:pt x="46" y="34"/>
                    </a:lnTo>
                    <a:lnTo>
                      <a:pt x="52" y="30"/>
                    </a:lnTo>
                    <a:lnTo>
                      <a:pt x="59" y="29"/>
                    </a:lnTo>
                    <a:lnTo>
                      <a:pt x="65" y="29"/>
                    </a:lnTo>
                    <a:close/>
                    <a:moveTo>
                      <a:pt x="664" y="0"/>
                    </a:moveTo>
                    <a:lnTo>
                      <a:pt x="65" y="0"/>
                    </a:lnTo>
                    <a:lnTo>
                      <a:pt x="65" y="0"/>
                    </a:lnTo>
                    <a:lnTo>
                      <a:pt x="52" y="2"/>
                    </a:lnTo>
                    <a:lnTo>
                      <a:pt x="40" y="5"/>
                    </a:lnTo>
                    <a:lnTo>
                      <a:pt x="29" y="11"/>
                    </a:lnTo>
                    <a:lnTo>
                      <a:pt x="19" y="19"/>
                    </a:lnTo>
                    <a:lnTo>
                      <a:pt x="11" y="27"/>
                    </a:lnTo>
                    <a:lnTo>
                      <a:pt x="6" y="38"/>
                    </a:lnTo>
                    <a:lnTo>
                      <a:pt x="2" y="50"/>
                    </a:lnTo>
                    <a:lnTo>
                      <a:pt x="0" y="61"/>
                    </a:lnTo>
                    <a:lnTo>
                      <a:pt x="0" y="449"/>
                    </a:lnTo>
                    <a:lnTo>
                      <a:pt x="0" y="449"/>
                    </a:lnTo>
                    <a:lnTo>
                      <a:pt x="2" y="462"/>
                    </a:lnTo>
                    <a:lnTo>
                      <a:pt x="6" y="473"/>
                    </a:lnTo>
                    <a:lnTo>
                      <a:pt x="11" y="482"/>
                    </a:lnTo>
                    <a:lnTo>
                      <a:pt x="19" y="492"/>
                    </a:lnTo>
                    <a:lnTo>
                      <a:pt x="29" y="500"/>
                    </a:lnTo>
                    <a:lnTo>
                      <a:pt x="40" y="504"/>
                    </a:lnTo>
                    <a:lnTo>
                      <a:pt x="52" y="508"/>
                    </a:lnTo>
                    <a:lnTo>
                      <a:pt x="65" y="509"/>
                    </a:lnTo>
                    <a:lnTo>
                      <a:pt x="664" y="509"/>
                    </a:lnTo>
                    <a:lnTo>
                      <a:pt x="664" y="509"/>
                    </a:lnTo>
                    <a:lnTo>
                      <a:pt x="677" y="508"/>
                    </a:lnTo>
                    <a:lnTo>
                      <a:pt x="690" y="504"/>
                    </a:lnTo>
                    <a:lnTo>
                      <a:pt x="701" y="500"/>
                    </a:lnTo>
                    <a:lnTo>
                      <a:pt x="710" y="492"/>
                    </a:lnTo>
                    <a:lnTo>
                      <a:pt x="718" y="482"/>
                    </a:lnTo>
                    <a:lnTo>
                      <a:pt x="723" y="473"/>
                    </a:lnTo>
                    <a:lnTo>
                      <a:pt x="728" y="462"/>
                    </a:lnTo>
                    <a:lnTo>
                      <a:pt x="729" y="449"/>
                    </a:lnTo>
                    <a:lnTo>
                      <a:pt x="729" y="61"/>
                    </a:lnTo>
                    <a:lnTo>
                      <a:pt x="729" y="61"/>
                    </a:lnTo>
                    <a:lnTo>
                      <a:pt x="728" y="50"/>
                    </a:lnTo>
                    <a:lnTo>
                      <a:pt x="723" y="38"/>
                    </a:lnTo>
                    <a:lnTo>
                      <a:pt x="718" y="27"/>
                    </a:lnTo>
                    <a:lnTo>
                      <a:pt x="710" y="19"/>
                    </a:lnTo>
                    <a:lnTo>
                      <a:pt x="701" y="11"/>
                    </a:lnTo>
                    <a:lnTo>
                      <a:pt x="690" y="5"/>
                    </a:lnTo>
                    <a:lnTo>
                      <a:pt x="677" y="2"/>
                    </a:lnTo>
                    <a:lnTo>
                      <a:pt x="66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Frutiger Next Pro Light"/>
                  <a:ea typeface="+mn-ea"/>
                  <a:cs typeface="+mn-cs"/>
                </a:endParaRPr>
              </a:p>
            </p:txBody>
          </p:sp>
        </p:grpSp>
        <p:cxnSp>
          <p:nvCxnSpPr>
            <p:cNvPr id="344" name="Straight Connector 343"/>
            <p:cNvCxnSpPr>
              <a:stCxn id="342" idx="0"/>
              <a:endCxn id="274" idx="4"/>
            </p:cNvCxnSpPr>
            <p:nvPr/>
          </p:nvCxnSpPr>
          <p:spPr>
            <a:xfrm flipV="1">
              <a:off x="4794854" y="4068392"/>
              <a:ext cx="265540" cy="186295"/>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45" name="Freeform 187"/>
            <p:cNvSpPr>
              <a:spLocks noEditPoints="1"/>
            </p:cNvSpPr>
            <p:nvPr/>
          </p:nvSpPr>
          <p:spPr bwMode="auto">
            <a:xfrm>
              <a:off x="4989126" y="3866335"/>
              <a:ext cx="144157" cy="164780"/>
            </a:xfrm>
            <a:custGeom>
              <a:avLst/>
              <a:gdLst>
                <a:gd name="T0" fmla="*/ 472 w 472"/>
                <a:gd name="T1" fmla="*/ 177 h 458"/>
                <a:gd name="T2" fmla="*/ 468 w 472"/>
                <a:gd name="T3" fmla="*/ 166 h 458"/>
                <a:gd name="T4" fmla="*/ 460 w 472"/>
                <a:gd name="T5" fmla="*/ 158 h 458"/>
                <a:gd name="T6" fmla="*/ 251 w 472"/>
                <a:gd name="T7" fmla="*/ 5 h 458"/>
                <a:gd name="T8" fmla="*/ 235 w 472"/>
                <a:gd name="T9" fmla="*/ 0 h 458"/>
                <a:gd name="T10" fmla="*/ 221 w 472"/>
                <a:gd name="T11" fmla="*/ 5 h 458"/>
                <a:gd name="T12" fmla="*/ 12 w 472"/>
                <a:gd name="T13" fmla="*/ 158 h 458"/>
                <a:gd name="T14" fmla="*/ 4 w 472"/>
                <a:gd name="T15" fmla="*/ 166 h 458"/>
                <a:gd name="T16" fmla="*/ 2 w 472"/>
                <a:gd name="T17" fmla="*/ 168 h 458"/>
                <a:gd name="T18" fmla="*/ 0 w 472"/>
                <a:gd name="T19" fmla="*/ 171 h 458"/>
                <a:gd name="T20" fmla="*/ 0 w 472"/>
                <a:gd name="T21" fmla="*/ 176 h 458"/>
                <a:gd name="T22" fmla="*/ 0 w 472"/>
                <a:gd name="T23" fmla="*/ 433 h 458"/>
                <a:gd name="T24" fmla="*/ 0 w 472"/>
                <a:gd name="T25" fmla="*/ 438 h 458"/>
                <a:gd name="T26" fmla="*/ 8 w 472"/>
                <a:gd name="T27" fmla="*/ 450 h 458"/>
                <a:gd name="T28" fmla="*/ 21 w 472"/>
                <a:gd name="T29" fmla="*/ 458 h 458"/>
                <a:gd name="T30" fmla="*/ 446 w 472"/>
                <a:gd name="T31" fmla="*/ 458 h 458"/>
                <a:gd name="T32" fmla="*/ 451 w 472"/>
                <a:gd name="T33" fmla="*/ 458 h 458"/>
                <a:gd name="T34" fmla="*/ 460 w 472"/>
                <a:gd name="T35" fmla="*/ 454 h 458"/>
                <a:gd name="T36" fmla="*/ 464 w 472"/>
                <a:gd name="T37" fmla="*/ 450 h 458"/>
                <a:gd name="T38" fmla="*/ 470 w 472"/>
                <a:gd name="T39" fmla="*/ 442 h 458"/>
                <a:gd name="T40" fmla="*/ 472 w 472"/>
                <a:gd name="T41" fmla="*/ 433 h 458"/>
                <a:gd name="T42" fmla="*/ 232 w 472"/>
                <a:gd name="T43" fmla="*/ 19 h 458"/>
                <a:gd name="T44" fmla="*/ 235 w 472"/>
                <a:gd name="T45" fmla="*/ 18 h 458"/>
                <a:gd name="T46" fmla="*/ 240 w 472"/>
                <a:gd name="T47" fmla="*/ 19 h 458"/>
                <a:gd name="T48" fmla="*/ 235 w 472"/>
                <a:gd name="T49" fmla="*/ 291 h 458"/>
                <a:gd name="T50" fmla="*/ 232 w 472"/>
                <a:gd name="T51" fmla="*/ 19 h 458"/>
                <a:gd name="T52" fmla="*/ 451 w 472"/>
                <a:gd name="T53" fmla="*/ 438 h 458"/>
                <a:gd name="T54" fmla="*/ 26 w 472"/>
                <a:gd name="T55" fmla="*/ 439 h 458"/>
                <a:gd name="T56" fmla="*/ 23 w 472"/>
                <a:gd name="T57" fmla="*/ 439 h 458"/>
                <a:gd name="T58" fmla="*/ 20 w 472"/>
                <a:gd name="T59" fmla="*/ 436 h 458"/>
                <a:gd name="T60" fmla="*/ 20 w 472"/>
                <a:gd name="T61" fmla="*/ 188 h 458"/>
                <a:gd name="T62" fmla="*/ 232 w 472"/>
                <a:gd name="T63" fmla="*/ 310 h 458"/>
                <a:gd name="T64" fmla="*/ 235 w 472"/>
                <a:gd name="T65" fmla="*/ 311 h 458"/>
                <a:gd name="T66" fmla="*/ 452 w 472"/>
                <a:gd name="T67" fmla="*/ 188 h 458"/>
                <a:gd name="T68" fmla="*/ 452 w 472"/>
                <a:gd name="T69" fmla="*/ 433 h 458"/>
                <a:gd name="T70" fmla="*/ 451 w 472"/>
                <a:gd name="T71" fmla="*/ 43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2" h="458">
                  <a:moveTo>
                    <a:pt x="472" y="177"/>
                  </a:moveTo>
                  <a:lnTo>
                    <a:pt x="472" y="177"/>
                  </a:lnTo>
                  <a:lnTo>
                    <a:pt x="470" y="172"/>
                  </a:lnTo>
                  <a:lnTo>
                    <a:pt x="468" y="166"/>
                  </a:lnTo>
                  <a:lnTo>
                    <a:pt x="465" y="161"/>
                  </a:lnTo>
                  <a:lnTo>
                    <a:pt x="460" y="158"/>
                  </a:lnTo>
                  <a:lnTo>
                    <a:pt x="251" y="5"/>
                  </a:lnTo>
                  <a:lnTo>
                    <a:pt x="251" y="5"/>
                  </a:lnTo>
                  <a:lnTo>
                    <a:pt x="243" y="0"/>
                  </a:lnTo>
                  <a:lnTo>
                    <a:pt x="235" y="0"/>
                  </a:lnTo>
                  <a:lnTo>
                    <a:pt x="229" y="0"/>
                  </a:lnTo>
                  <a:lnTo>
                    <a:pt x="221" y="5"/>
                  </a:lnTo>
                  <a:lnTo>
                    <a:pt x="12" y="158"/>
                  </a:lnTo>
                  <a:lnTo>
                    <a:pt x="12" y="158"/>
                  </a:lnTo>
                  <a:lnTo>
                    <a:pt x="7" y="161"/>
                  </a:lnTo>
                  <a:lnTo>
                    <a:pt x="4" y="166"/>
                  </a:lnTo>
                  <a:lnTo>
                    <a:pt x="4" y="166"/>
                  </a:lnTo>
                  <a:lnTo>
                    <a:pt x="2" y="168"/>
                  </a:lnTo>
                  <a:lnTo>
                    <a:pt x="2" y="168"/>
                  </a:lnTo>
                  <a:lnTo>
                    <a:pt x="0" y="171"/>
                  </a:lnTo>
                  <a:lnTo>
                    <a:pt x="0" y="176"/>
                  </a:lnTo>
                  <a:lnTo>
                    <a:pt x="0" y="176"/>
                  </a:lnTo>
                  <a:lnTo>
                    <a:pt x="0" y="177"/>
                  </a:lnTo>
                  <a:lnTo>
                    <a:pt x="0" y="433"/>
                  </a:lnTo>
                  <a:lnTo>
                    <a:pt x="0" y="433"/>
                  </a:lnTo>
                  <a:lnTo>
                    <a:pt x="0" y="438"/>
                  </a:lnTo>
                  <a:lnTo>
                    <a:pt x="2" y="442"/>
                  </a:lnTo>
                  <a:lnTo>
                    <a:pt x="8" y="450"/>
                  </a:lnTo>
                  <a:lnTo>
                    <a:pt x="16" y="457"/>
                  </a:lnTo>
                  <a:lnTo>
                    <a:pt x="21" y="458"/>
                  </a:lnTo>
                  <a:lnTo>
                    <a:pt x="26" y="458"/>
                  </a:lnTo>
                  <a:lnTo>
                    <a:pt x="446" y="458"/>
                  </a:lnTo>
                  <a:lnTo>
                    <a:pt x="446" y="458"/>
                  </a:lnTo>
                  <a:lnTo>
                    <a:pt x="451" y="458"/>
                  </a:lnTo>
                  <a:lnTo>
                    <a:pt x="456" y="457"/>
                  </a:lnTo>
                  <a:lnTo>
                    <a:pt x="460" y="454"/>
                  </a:lnTo>
                  <a:lnTo>
                    <a:pt x="464" y="450"/>
                  </a:lnTo>
                  <a:lnTo>
                    <a:pt x="464" y="450"/>
                  </a:lnTo>
                  <a:lnTo>
                    <a:pt x="467" y="447"/>
                  </a:lnTo>
                  <a:lnTo>
                    <a:pt x="470" y="442"/>
                  </a:lnTo>
                  <a:lnTo>
                    <a:pt x="472" y="438"/>
                  </a:lnTo>
                  <a:lnTo>
                    <a:pt x="472" y="433"/>
                  </a:lnTo>
                  <a:lnTo>
                    <a:pt x="472" y="177"/>
                  </a:lnTo>
                  <a:close/>
                  <a:moveTo>
                    <a:pt x="232" y="19"/>
                  </a:moveTo>
                  <a:lnTo>
                    <a:pt x="232" y="19"/>
                  </a:lnTo>
                  <a:lnTo>
                    <a:pt x="235" y="18"/>
                  </a:lnTo>
                  <a:lnTo>
                    <a:pt x="235" y="18"/>
                  </a:lnTo>
                  <a:lnTo>
                    <a:pt x="240" y="19"/>
                  </a:lnTo>
                  <a:lnTo>
                    <a:pt x="446" y="171"/>
                  </a:lnTo>
                  <a:lnTo>
                    <a:pt x="235" y="291"/>
                  </a:lnTo>
                  <a:lnTo>
                    <a:pt x="26" y="171"/>
                  </a:lnTo>
                  <a:lnTo>
                    <a:pt x="232" y="19"/>
                  </a:lnTo>
                  <a:close/>
                  <a:moveTo>
                    <a:pt x="451" y="438"/>
                  </a:moveTo>
                  <a:lnTo>
                    <a:pt x="451" y="438"/>
                  </a:lnTo>
                  <a:lnTo>
                    <a:pt x="446" y="439"/>
                  </a:lnTo>
                  <a:lnTo>
                    <a:pt x="26" y="439"/>
                  </a:lnTo>
                  <a:lnTo>
                    <a:pt x="26" y="439"/>
                  </a:lnTo>
                  <a:lnTo>
                    <a:pt x="23" y="439"/>
                  </a:lnTo>
                  <a:lnTo>
                    <a:pt x="21" y="438"/>
                  </a:lnTo>
                  <a:lnTo>
                    <a:pt x="20" y="436"/>
                  </a:lnTo>
                  <a:lnTo>
                    <a:pt x="20" y="433"/>
                  </a:lnTo>
                  <a:lnTo>
                    <a:pt x="20" y="188"/>
                  </a:lnTo>
                  <a:lnTo>
                    <a:pt x="232" y="310"/>
                  </a:lnTo>
                  <a:lnTo>
                    <a:pt x="232" y="310"/>
                  </a:lnTo>
                  <a:lnTo>
                    <a:pt x="235" y="311"/>
                  </a:lnTo>
                  <a:lnTo>
                    <a:pt x="235" y="311"/>
                  </a:lnTo>
                  <a:lnTo>
                    <a:pt x="240" y="310"/>
                  </a:lnTo>
                  <a:lnTo>
                    <a:pt x="452" y="188"/>
                  </a:lnTo>
                  <a:lnTo>
                    <a:pt x="452" y="433"/>
                  </a:lnTo>
                  <a:lnTo>
                    <a:pt x="452" y="433"/>
                  </a:lnTo>
                  <a:lnTo>
                    <a:pt x="451" y="438"/>
                  </a:lnTo>
                  <a:lnTo>
                    <a:pt x="451" y="4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438" name="Group 437"/>
          <p:cNvGrpSpPr/>
          <p:nvPr/>
        </p:nvGrpSpPr>
        <p:grpSpPr>
          <a:xfrm>
            <a:off x="1351695" y="5150928"/>
            <a:ext cx="1433784" cy="247916"/>
            <a:chOff x="1351145" y="5668705"/>
            <a:chExt cx="1433784" cy="247916"/>
          </a:xfrm>
        </p:grpSpPr>
        <p:cxnSp>
          <p:nvCxnSpPr>
            <p:cNvPr id="439" name="Straight Connector 438"/>
            <p:cNvCxnSpPr/>
            <p:nvPr/>
          </p:nvCxnSpPr>
          <p:spPr>
            <a:xfrm>
              <a:off x="1422666" y="5668705"/>
              <a:ext cx="1189755" cy="0"/>
            </a:xfrm>
            <a:prstGeom prst="line">
              <a:avLst/>
            </a:prstGeom>
          </p:spPr>
          <p:style>
            <a:lnRef idx="1">
              <a:schemeClr val="accent1"/>
            </a:lnRef>
            <a:fillRef idx="0">
              <a:schemeClr val="accent1"/>
            </a:fillRef>
            <a:effectRef idx="0">
              <a:schemeClr val="accent1"/>
            </a:effectRef>
            <a:fontRef idx="minor">
              <a:schemeClr val="tx1"/>
            </a:fontRef>
          </p:style>
        </p:cxnSp>
        <p:sp>
          <p:nvSpPr>
            <p:cNvPr id="440" name="TextBox 439"/>
            <p:cNvSpPr txBox="1"/>
            <p:nvPr/>
          </p:nvSpPr>
          <p:spPr>
            <a:xfrm>
              <a:off x="1351145" y="5701177"/>
              <a:ext cx="143378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C5C5C"/>
                </a:solidFill>
                <a:effectLst/>
                <a:uLnTx/>
                <a:uFillTx/>
                <a:latin typeface="Frutiger Next Pro Light"/>
                <a:ea typeface="+mn-ea"/>
                <a:cs typeface="+mn-cs"/>
              </a:endParaRPr>
            </a:p>
          </p:txBody>
        </p:sp>
      </p:grpSp>
      <p:grpSp>
        <p:nvGrpSpPr>
          <p:cNvPr id="441" name="Group 440"/>
          <p:cNvGrpSpPr/>
          <p:nvPr/>
        </p:nvGrpSpPr>
        <p:grpSpPr>
          <a:xfrm>
            <a:off x="2849865" y="5158783"/>
            <a:ext cx="1433784" cy="247916"/>
            <a:chOff x="2785334" y="5668705"/>
            <a:chExt cx="1433784" cy="247916"/>
          </a:xfrm>
        </p:grpSpPr>
        <p:cxnSp>
          <p:nvCxnSpPr>
            <p:cNvPr id="442" name="Straight Connector 441"/>
            <p:cNvCxnSpPr/>
            <p:nvPr/>
          </p:nvCxnSpPr>
          <p:spPr>
            <a:xfrm>
              <a:off x="2856855" y="5668705"/>
              <a:ext cx="1189755" cy="0"/>
            </a:xfrm>
            <a:prstGeom prst="line">
              <a:avLst/>
            </a:prstGeom>
          </p:spPr>
          <p:style>
            <a:lnRef idx="1">
              <a:schemeClr val="accent1"/>
            </a:lnRef>
            <a:fillRef idx="0">
              <a:schemeClr val="accent1"/>
            </a:fillRef>
            <a:effectRef idx="0">
              <a:schemeClr val="accent1"/>
            </a:effectRef>
            <a:fontRef idx="minor">
              <a:schemeClr val="tx1"/>
            </a:fontRef>
          </p:style>
        </p:cxnSp>
        <p:sp>
          <p:nvSpPr>
            <p:cNvPr id="443" name="TextBox 442"/>
            <p:cNvSpPr txBox="1"/>
            <p:nvPr/>
          </p:nvSpPr>
          <p:spPr>
            <a:xfrm>
              <a:off x="2785334" y="5701177"/>
              <a:ext cx="143378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C5C5C"/>
                </a:solidFill>
                <a:effectLst/>
                <a:uLnTx/>
                <a:uFillTx/>
                <a:latin typeface="Frutiger Next Pro Light"/>
                <a:ea typeface="+mn-ea"/>
                <a:cs typeface="+mn-cs"/>
              </a:endParaRPr>
            </a:p>
          </p:txBody>
        </p:sp>
      </p:grpSp>
      <p:grpSp>
        <p:nvGrpSpPr>
          <p:cNvPr id="444" name="Group 443"/>
          <p:cNvGrpSpPr/>
          <p:nvPr/>
        </p:nvGrpSpPr>
        <p:grpSpPr>
          <a:xfrm>
            <a:off x="4348035" y="5158783"/>
            <a:ext cx="1433784" cy="247916"/>
            <a:chOff x="4261116" y="5665443"/>
            <a:chExt cx="1433784" cy="247916"/>
          </a:xfrm>
        </p:grpSpPr>
        <p:cxnSp>
          <p:nvCxnSpPr>
            <p:cNvPr id="445" name="Straight Connector 444"/>
            <p:cNvCxnSpPr/>
            <p:nvPr/>
          </p:nvCxnSpPr>
          <p:spPr>
            <a:xfrm>
              <a:off x="4332637" y="5665443"/>
              <a:ext cx="1189755" cy="0"/>
            </a:xfrm>
            <a:prstGeom prst="line">
              <a:avLst/>
            </a:prstGeom>
          </p:spPr>
          <p:style>
            <a:lnRef idx="1">
              <a:schemeClr val="accent1"/>
            </a:lnRef>
            <a:fillRef idx="0">
              <a:schemeClr val="accent1"/>
            </a:fillRef>
            <a:effectRef idx="0">
              <a:schemeClr val="accent1"/>
            </a:effectRef>
            <a:fontRef idx="minor">
              <a:schemeClr val="tx1"/>
            </a:fontRef>
          </p:style>
        </p:cxnSp>
        <p:sp>
          <p:nvSpPr>
            <p:cNvPr id="446" name="TextBox 445"/>
            <p:cNvSpPr txBox="1"/>
            <p:nvPr/>
          </p:nvSpPr>
          <p:spPr>
            <a:xfrm>
              <a:off x="4261116" y="5697915"/>
              <a:ext cx="143378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C5C5C"/>
                </a:solidFill>
                <a:effectLst/>
                <a:uLnTx/>
                <a:uFillTx/>
                <a:latin typeface="Frutiger Next Pro Light"/>
                <a:ea typeface="+mn-ea"/>
                <a:cs typeface="+mn-cs"/>
              </a:endParaRPr>
            </a:p>
          </p:txBody>
        </p:sp>
      </p:grpSp>
      <p:grpSp>
        <p:nvGrpSpPr>
          <p:cNvPr id="447" name="Group 446"/>
          <p:cNvGrpSpPr/>
          <p:nvPr/>
        </p:nvGrpSpPr>
        <p:grpSpPr>
          <a:xfrm>
            <a:off x="5846205" y="5159147"/>
            <a:ext cx="1433784" cy="247916"/>
            <a:chOff x="5620319" y="5663903"/>
            <a:chExt cx="1433784" cy="247916"/>
          </a:xfrm>
        </p:grpSpPr>
        <p:cxnSp>
          <p:nvCxnSpPr>
            <p:cNvPr id="448" name="Straight Connector 447"/>
            <p:cNvCxnSpPr/>
            <p:nvPr/>
          </p:nvCxnSpPr>
          <p:spPr>
            <a:xfrm>
              <a:off x="5691840" y="5663903"/>
              <a:ext cx="1189755" cy="0"/>
            </a:xfrm>
            <a:prstGeom prst="line">
              <a:avLst/>
            </a:prstGeom>
          </p:spPr>
          <p:style>
            <a:lnRef idx="1">
              <a:schemeClr val="accent1"/>
            </a:lnRef>
            <a:fillRef idx="0">
              <a:schemeClr val="accent1"/>
            </a:fillRef>
            <a:effectRef idx="0">
              <a:schemeClr val="accent1"/>
            </a:effectRef>
            <a:fontRef idx="minor">
              <a:schemeClr val="tx1"/>
            </a:fontRef>
          </p:style>
        </p:cxnSp>
        <p:sp>
          <p:nvSpPr>
            <p:cNvPr id="449" name="TextBox 448"/>
            <p:cNvSpPr txBox="1"/>
            <p:nvPr/>
          </p:nvSpPr>
          <p:spPr>
            <a:xfrm>
              <a:off x="5620319" y="5696375"/>
              <a:ext cx="143378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C5C5C"/>
                </a:solidFill>
                <a:effectLst/>
                <a:uLnTx/>
                <a:uFillTx/>
                <a:latin typeface="Frutiger Next Pro Light"/>
                <a:ea typeface="+mn-ea"/>
                <a:cs typeface="+mn-cs"/>
              </a:endParaRPr>
            </a:p>
          </p:txBody>
        </p:sp>
      </p:grpSp>
      <p:grpSp>
        <p:nvGrpSpPr>
          <p:cNvPr id="450" name="Group 449"/>
          <p:cNvGrpSpPr/>
          <p:nvPr/>
        </p:nvGrpSpPr>
        <p:grpSpPr>
          <a:xfrm>
            <a:off x="7344375" y="5158783"/>
            <a:ext cx="1433784" cy="247916"/>
            <a:chOff x="7171087" y="5663903"/>
            <a:chExt cx="1433784" cy="247916"/>
          </a:xfrm>
        </p:grpSpPr>
        <p:cxnSp>
          <p:nvCxnSpPr>
            <p:cNvPr id="451" name="Straight Connector 450"/>
            <p:cNvCxnSpPr/>
            <p:nvPr/>
          </p:nvCxnSpPr>
          <p:spPr>
            <a:xfrm>
              <a:off x="7242608" y="5663903"/>
              <a:ext cx="1189755" cy="0"/>
            </a:xfrm>
            <a:prstGeom prst="line">
              <a:avLst/>
            </a:prstGeom>
          </p:spPr>
          <p:style>
            <a:lnRef idx="1">
              <a:schemeClr val="accent1"/>
            </a:lnRef>
            <a:fillRef idx="0">
              <a:schemeClr val="accent1"/>
            </a:fillRef>
            <a:effectRef idx="0">
              <a:schemeClr val="accent1"/>
            </a:effectRef>
            <a:fontRef idx="minor">
              <a:schemeClr val="tx1"/>
            </a:fontRef>
          </p:style>
        </p:cxnSp>
        <p:sp>
          <p:nvSpPr>
            <p:cNvPr id="452" name="TextBox 451"/>
            <p:cNvSpPr txBox="1"/>
            <p:nvPr/>
          </p:nvSpPr>
          <p:spPr>
            <a:xfrm>
              <a:off x="7171087" y="5696375"/>
              <a:ext cx="143378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C5C5C"/>
                  </a:solidFill>
                  <a:effectLst/>
                  <a:uLnTx/>
                  <a:uFillTx/>
                  <a:latin typeface="Frutiger Next Pro Light"/>
                  <a:ea typeface="+mn-ea"/>
                  <a:cs typeface="+mn-cs"/>
                </a:rPr>
                <a:t>.</a:t>
              </a:r>
            </a:p>
          </p:txBody>
        </p:sp>
      </p:grpSp>
      <p:grpSp>
        <p:nvGrpSpPr>
          <p:cNvPr id="453" name="Group 452"/>
          <p:cNvGrpSpPr/>
          <p:nvPr/>
        </p:nvGrpSpPr>
        <p:grpSpPr>
          <a:xfrm>
            <a:off x="8842545" y="5158783"/>
            <a:ext cx="1566172" cy="247916"/>
            <a:chOff x="8644782" y="5653050"/>
            <a:chExt cx="1566172" cy="247916"/>
          </a:xfrm>
        </p:grpSpPr>
        <p:cxnSp>
          <p:nvCxnSpPr>
            <p:cNvPr id="454" name="Straight Connector 453"/>
            <p:cNvCxnSpPr/>
            <p:nvPr/>
          </p:nvCxnSpPr>
          <p:spPr>
            <a:xfrm>
              <a:off x="8716303" y="5653050"/>
              <a:ext cx="1189755" cy="0"/>
            </a:xfrm>
            <a:prstGeom prst="line">
              <a:avLst/>
            </a:prstGeom>
          </p:spPr>
          <p:style>
            <a:lnRef idx="1">
              <a:schemeClr val="accent1"/>
            </a:lnRef>
            <a:fillRef idx="0">
              <a:schemeClr val="accent1"/>
            </a:fillRef>
            <a:effectRef idx="0">
              <a:schemeClr val="accent1"/>
            </a:effectRef>
            <a:fontRef idx="minor">
              <a:schemeClr val="tx1"/>
            </a:fontRef>
          </p:style>
        </p:cxnSp>
        <p:sp>
          <p:nvSpPr>
            <p:cNvPr id="455" name="TextBox 454"/>
            <p:cNvSpPr txBox="1"/>
            <p:nvPr/>
          </p:nvSpPr>
          <p:spPr>
            <a:xfrm>
              <a:off x="8644782" y="5685522"/>
              <a:ext cx="15661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C5C5C"/>
                </a:solidFill>
                <a:effectLst/>
                <a:uLnTx/>
                <a:uFillTx/>
                <a:latin typeface="Frutiger Next Pro Light"/>
                <a:ea typeface="+mn-ea"/>
                <a:cs typeface="+mn-cs"/>
              </a:endParaRPr>
            </a:p>
          </p:txBody>
        </p:sp>
      </p:grpSp>
      <p:grpSp>
        <p:nvGrpSpPr>
          <p:cNvPr id="456" name="Group 455"/>
          <p:cNvGrpSpPr/>
          <p:nvPr/>
        </p:nvGrpSpPr>
        <p:grpSpPr>
          <a:xfrm>
            <a:off x="10473100" y="5158783"/>
            <a:ext cx="1433784" cy="247916"/>
            <a:chOff x="10224326" y="5649285"/>
            <a:chExt cx="1433784" cy="247916"/>
          </a:xfrm>
        </p:grpSpPr>
        <p:cxnSp>
          <p:nvCxnSpPr>
            <p:cNvPr id="457" name="Straight Connector 456"/>
            <p:cNvCxnSpPr/>
            <p:nvPr/>
          </p:nvCxnSpPr>
          <p:spPr>
            <a:xfrm>
              <a:off x="10295847" y="5649285"/>
              <a:ext cx="1189755" cy="0"/>
            </a:xfrm>
            <a:prstGeom prst="line">
              <a:avLst/>
            </a:prstGeom>
          </p:spPr>
          <p:style>
            <a:lnRef idx="1">
              <a:schemeClr val="accent1"/>
            </a:lnRef>
            <a:fillRef idx="0">
              <a:schemeClr val="accent1"/>
            </a:fillRef>
            <a:effectRef idx="0">
              <a:schemeClr val="accent1"/>
            </a:effectRef>
            <a:fontRef idx="minor">
              <a:schemeClr val="tx1"/>
            </a:fontRef>
          </p:style>
        </p:cxnSp>
        <p:sp>
          <p:nvSpPr>
            <p:cNvPr id="458" name="TextBox 457"/>
            <p:cNvSpPr txBox="1"/>
            <p:nvPr/>
          </p:nvSpPr>
          <p:spPr>
            <a:xfrm>
              <a:off x="10224326" y="5681757"/>
              <a:ext cx="143378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C5C5C"/>
                </a:solidFill>
                <a:effectLst/>
                <a:uLnTx/>
                <a:uFillTx/>
                <a:latin typeface="Frutiger Next Pro Light"/>
                <a:ea typeface="+mn-ea"/>
                <a:cs typeface="+mn-cs"/>
              </a:endParaRPr>
            </a:p>
          </p:txBody>
        </p:sp>
      </p:grpSp>
      <p:grpSp>
        <p:nvGrpSpPr>
          <p:cNvPr id="3" name="Group 2">
            <a:extLst>
              <a:ext uri="{FF2B5EF4-FFF2-40B4-BE49-F238E27FC236}">
                <a16:creationId xmlns:a16="http://schemas.microsoft.com/office/drawing/2014/main" id="{6C31881A-1866-4CB2-8B3B-13B85B94F2D7}"/>
              </a:ext>
            </a:extLst>
          </p:cNvPr>
          <p:cNvGrpSpPr/>
          <p:nvPr/>
        </p:nvGrpSpPr>
        <p:grpSpPr>
          <a:xfrm>
            <a:off x="245738" y="4097821"/>
            <a:ext cx="11851050" cy="1078992"/>
            <a:chOff x="234271" y="2495403"/>
            <a:chExt cx="11851050" cy="1078992"/>
          </a:xfrm>
        </p:grpSpPr>
        <p:sp>
          <p:nvSpPr>
            <p:cNvPr id="56" name="TextBox 55"/>
            <p:cNvSpPr txBox="1"/>
            <p:nvPr/>
          </p:nvSpPr>
          <p:spPr>
            <a:xfrm>
              <a:off x="234271" y="2831034"/>
              <a:ext cx="1027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F3F3F">
                      <a:lumMod val="75000"/>
                    </a:srgbClr>
                  </a:solidFill>
                  <a:effectLst/>
                  <a:uLnTx/>
                  <a:uFillTx/>
                  <a:latin typeface="Frutiger Next Pro Light"/>
                  <a:ea typeface="+mn-ea"/>
                  <a:cs typeface="+mn-cs"/>
                </a:rPr>
                <a:t>Emotion</a:t>
              </a:r>
            </a:p>
          </p:txBody>
        </p:sp>
        <p:sp>
          <p:nvSpPr>
            <p:cNvPr id="57" name="Rectangle 56"/>
            <p:cNvSpPr/>
            <p:nvPr/>
          </p:nvSpPr>
          <p:spPr>
            <a:xfrm>
              <a:off x="1429621" y="2495403"/>
              <a:ext cx="10655700" cy="1045734"/>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cxnSp>
          <p:nvCxnSpPr>
            <p:cNvPr id="248" name="Straight Connector 247"/>
            <p:cNvCxnSpPr>
              <a:cxnSpLocks/>
            </p:cNvCxnSpPr>
            <p:nvPr/>
          </p:nvCxnSpPr>
          <p:spPr>
            <a:xfrm flipV="1">
              <a:off x="4775944" y="3237092"/>
              <a:ext cx="0" cy="138418"/>
            </a:xfrm>
            <a:prstGeom prst="line">
              <a:avLst/>
            </a:prstGeom>
            <a:ln>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0" name="Freeform 249"/>
            <p:cNvSpPr/>
            <p:nvPr/>
          </p:nvSpPr>
          <p:spPr>
            <a:xfrm>
              <a:off x="1452068" y="2680859"/>
              <a:ext cx="10611803" cy="747707"/>
            </a:xfrm>
            <a:custGeom>
              <a:avLst/>
              <a:gdLst>
                <a:gd name="connsiteX0" fmla="*/ 0 w 10559332"/>
                <a:gd name="connsiteY0" fmla="*/ 39011 h 747707"/>
                <a:gd name="connsiteX1" fmla="*/ 1534602 w 10559332"/>
                <a:gd name="connsiteY1" fmla="*/ 78767 h 747707"/>
                <a:gd name="connsiteX2" fmla="*/ 3267986 w 10559332"/>
                <a:gd name="connsiteY2" fmla="*/ 746677 h 747707"/>
                <a:gd name="connsiteX3" fmla="*/ 4460682 w 10559332"/>
                <a:gd name="connsiteY3" fmla="*/ 237793 h 747707"/>
                <a:gd name="connsiteX4" fmla="*/ 5542059 w 10559332"/>
                <a:gd name="connsiteY4" fmla="*/ 492235 h 747707"/>
                <a:gd name="connsiteX5" fmla="*/ 6639339 w 10559332"/>
                <a:gd name="connsiteY5" fmla="*/ 309355 h 747707"/>
                <a:gd name="connsiteX6" fmla="*/ 7688911 w 10559332"/>
                <a:gd name="connsiteY6" fmla="*/ 643310 h 747707"/>
                <a:gd name="connsiteX7" fmla="*/ 8658970 w 10559332"/>
                <a:gd name="connsiteY7" fmla="*/ 277550 h 747707"/>
                <a:gd name="connsiteX8" fmla="*/ 9374588 w 10559332"/>
                <a:gd name="connsiteY8" fmla="*/ 627407 h 747707"/>
                <a:gd name="connsiteX9" fmla="*/ 10559332 w 10559332"/>
                <a:gd name="connsiteY9" fmla="*/ 253696 h 74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9332" h="747707">
                  <a:moveTo>
                    <a:pt x="0" y="39011"/>
                  </a:moveTo>
                  <a:cubicBezTo>
                    <a:pt x="494969" y="-83"/>
                    <a:pt x="989938" y="-39177"/>
                    <a:pt x="1534602" y="78767"/>
                  </a:cubicBezTo>
                  <a:cubicBezTo>
                    <a:pt x="2079266" y="196711"/>
                    <a:pt x="2780306" y="720173"/>
                    <a:pt x="3267986" y="746677"/>
                  </a:cubicBezTo>
                  <a:cubicBezTo>
                    <a:pt x="3755666" y="773181"/>
                    <a:pt x="4081670" y="280200"/>
                    <a:pt x="4460682" y="237793"/>
                  </a:cubicBezTo>
                  <a:cubicBezTo>
                    <a:pt x="4839694" y="195386"/>
                    <a:pt x="5178950" y="480308"/>
                    <a:pt x="5542059" y="492235"/>
                  </a:cubicBezTo>
                  <a:cubicBezTo>
                    <a:pt x="5905168" y="504162"/>
                    <a:pt x="6281530" y="284176"/>
                    <a:pt x="6639339" y="309355"/>
                  </a:cubicBezTo>
                  <a:cubicBezTo>
                    <a:pt x="6997148" y="334534"/>
                    <a:pt x="7352306" y="648611"/>
                    <a:pt x="7688911" y="643310"/>
                  </a:cubicBezTo>
                  <a:cubicBezTo>
                    <a:pt x="8025516" y="638009"/>
                    <a:pt x="8378024" y="280200"/>
                    <a:pt x="8658970" y="277550"/>
                  </a:cubicBezTo>
                  <a:cubicBezTo>
                    <a:pt x="8939916" y="274900"/>
                    <a:pt x="9057861" y="631383"/>
                    <a:pt x="9374588" y="627407"/>
                  </a:cubicBezTo>
                  <a:cubicBezTo>
                    <a:pt x="9691315" y="623431"/>
                    <a:pt x="10125323" y="438563"/>
                    <a:pt x="10559332" y="253696"/>
                  </a:cubicBezTo>
                </a:path>
              </a:pathLst>
            </a:cu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51" name="Rounded Rectangle 250"/>
            <p:cNvSpPr/>
            <p:nvPr/>
          </p:nvSpPr>
          <p:spPr>
            <a:xfrm>
              <a:off x="4697465" y="3065340"/>
              <a:ext cx="1835682" cy="155448"/>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F3F3F">
                      <a:lumMod val="75000"/>
                    </a:srgbClr>
                  </a:solidFill>
                  <a:effectLst/>
                  <a:uLnTx/>
                  <a:uFillTx/>
                  <a:latin typeface="Frutiger Next Pro Light"/>
                  <a:ea typeface="+mn-ea"/>
                  <a:cs typeface="+mn-cs"/>
                </a:rPr>
                <a:t>.</a:t>
              </a:r>
            </a:p>
          </p:txBody>
        </p:sp>
        <p:sp>
          <p:nvSpPr>
            <p:cNvPr id="252" name="Rounded Rectangle 251"/>
            <p:cNvSpPr/>
            <p:nvPr/>
          </p:nvSpPr>
          <p:spPr>
            <a:xfrm>
              <a:off x="6914064" y="2731136"/>
              <a:ext cx="1601936" cy="155448"/>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3F3F3F">
                    <a:lumMod val="75000"/>
                  </a:srgbClr>
                </a:solidFill>
                <a:effectLst/>
                <a:uLnTx/>
                <a:uFillTx/>
                <a:latin typeface="Frutiger Next Pro Light"/>
                <a:ea typeface="+mn-ea"/>
                <a:cs typeface="+mn-cs"/>
              </a:endParaRPr>
            </a:p>
          </p:txBody>
        </p:sp>
        <p:cxnSp>
          <p:nvCxnSpPr>
            <p:cNvPr id="253" name="Straight Connector 252"/>
            <p:cNvCxnSpPr/>
            <p:nvPr/>
          </p:nvCxnSpPr>
          <p:spPr>
            <a:xfrm flipV="1">
              <a:off x="7045231" y="2883297"/>
              <a:ext cx="0" cy="259926"/>
            </a:xfrm>
            <a:prstGeom prst="line">
              <a:avLst/>
            </a:prstGeom>
            <a:ln>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4" name="Rounded Rectangle 253"/>
            <p:cNvSpPr/>
            <p:nvPr/>
          </p:nvSpPr>
          <p:spPr>
            <a:xfrm>
              <a:off x="8902181" y="2880217"/>
              <a:ext cx="1935766" cy="154115"/>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3F3F3F">
                    <a:lumMod val="75000"/>
                  </a:srgbClr>
                </a:solidFill>
                <a:effectLst/>
                <a:uLnTx/>
                <a:uFillTx/>
                <a:latin typeface="Frutiger Next Pro Light"/>
                <a:ea typeface="+mn-ea"/>
                <a:cs typeface="+mn-cs"/>
              </a:endParaRPr>
            </a:p>
          </p:txBody>
        </p:sp>
        <p:cxnSp>
          <p:nvCxnSpPr>
            <p:cNvPr id="255" name="Straight Connector 254"/>
            <p:cNvCxnSpPr/>
            <p:nvPr/>
          </p:nvCxnSpPr>
          <p:spPr>
            <a:xfrm flipV="1">
              <a:off x="9148660" y="3017870"/>
              <a:ext cx="0" cy="259926"/>
            </a:xfrm>
            <a:prstGeom prst="line">
              <a:avLst/>
            </a:prstGeom>
            <a:ln>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7" name="Rounded Rectangle 256"/>
            <p:cNvSpPr/>
            <p:nvPr/>
          </p:nvSpPr>
          <p:spPr>
            <a:xfrm>
              <a:off x="10476212" y="2567476"/>
              <a:ext cx="1558336" cy="166079"/>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3F3F3F">
                    <a:lumMod val="75000"/>
                  </a:srgbClr>
                </a:solidFill>
                <a:effectLst/>
                <a:uLnTx/>
                <a:uFillTx/>
                <a:latin typeface="Frutiger Next Pro Light"/>
                <a:ea typeface="+mn-ea"/>
                <a:cs typeface="+mn-cs"/>
              </a:endParaRPr>
            </a:p>
          </p:txBody>
        </p:sp>
        <p:cxnSp>
          <p:nvCxnSpPr>
            <p:cNvPr id="258" name="Straight Connector 257"/>
            <p:cNvCxnSpPr/>
            <p:nvPr/>
          </p:nvCxnSpPr>
          <p:spPr>
            <a:xfrm flipV="1">
              <a:off x="10965540" y="2731136"/>
              <a:ext cx="10110" cy="540266"/>
            </a:xfrm>
            <a:prstGeom prst="line">
              <a:avLst/>
            </a:prstGeom>
            <a:ln>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9" name="Oval 258"/>
            <p:cNvSpPr/>
            <p:nvPr/>
          </p:nvSpPr>
          <p:spPr>
            <a:xfrm>
              <a:off x="4739659" y="3382654"/>
              <a:ext cx="72569" cy="7315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60" name="Oval 259"/>
            <p:cNvSpPr/>
            <p:nvPr/>
          </p:nvSpPr>
          <p:spPr>
            <a:xfrm>
              <a:off x="7008946" y="3143223"/>
              <a:ext cx="72569" cy="7315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61" name="Oval 260"/>
            <p:cNvSpPr/>
            <p:nvPr/>
          </p:nvSpPr>
          <p:spPr>
            <a:xfrm>
              <a:off x="9112375" y="3284940"/>
              <a:ext cx="72569" cy="7315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62" name="Oval 261"/>
            <p:cNvSpPr/>
            <p:nvPr/>
          </p:nvSpPr>
          <p:spPr>
            <a:xfrm>
              <a:off x="10930247" y="3264310"/>
              <a:ext cx="72569" cy="7315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460" name="TextBox 459"/>
            <p:cNvSpPr txBox="1"/>
            <p:nvPr/>
          </p:nvSpPr>
          <p:spPr>
            <a:xfrm>
              <a:off x="978092" y="2497661"/>
              <a:ext cx="64882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Neutral</a:t>
              </a:r>
            </a:p>
          </p:txBody>
        </p:sp>
        <p:sp>
          <p:nvSpPr>
            <p:cNvPr id="461" name="TextBox 460"/>
            <p:cNvSpPr txBox="1"/>
            <p:nvPr/>
          </p:nvSpPr>
          <p:spPr>
            <a:xfrm>
              <a:off x="1079500" y="3374340"/>
              <a:ext cx="64882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Pain</a:t>
              </a:r>
            </a:p>
          </p:txBody>
        </p:sp>
      </p:grpSp>
      <p:sp>
        <p:nvSpPr>
          <p:cNvPr id="263" name="General_Fill_113">
            <a:extLst>
              <a:ext uri="{FF2B5EF4-FFF2-40B4-BE49-F238E27FC236}">
                <a16:creationId xmlns:a16="http://schemas.microsoft.com/office/drawing/2014/main" id="{7088B9A5-008B-47E3-AABE-3D065A8BA000}"/>
              </a:ext>
            </a:extLst>
          </p:cNvPr>
          <p:cNvSpPr>
            <a:spLocks noChangeAspect="1" noEditPoints="1"/>
          </p:cNvSpPr>
          <p:nvPr/>
        </p:nvSpPr>
        <p:spPr bwMode="auto">
          <a:xfrm>
            <a:off x="165100" y="482600"/>
            <a:ext cx="914400" cy="914400"/>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2" name="TextBox 1">
            <a:extLst>
              <a:ext uri="{FF2B5EF4-FFF2-40B4-BE49-F238E27FC236}">
                <a16:creationId xmlns:a16="http://schemas.microsoft.com/office/drawing/2014/main" id="{1446ABEC-CA82-4AB5-BD61-1B55AACB4340}"/>
              </a:ext>
            </a:extLst>
          </p:cNvPr>
          <p:cNvSpPr txBox="1"/>
          <p:nvPr/>
        </p:nvSpPr>
        <p:spPr>
          <a:xfrm>
            <a:off x="2141499" y="1591624"/>
            <a:ext cx="1049748" cy="37759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C5C5C"/>
                </a:solidFill>
                <a:effectLst/>
                <a:uLnTx/>
                <a:uFillTx/>
                <a:latin typeface="Frutiger Next Pro Light"/>
                <a:ea typeface="+mn-ea"/>
                <a:cs typeface="+mn-cs"/>
              </a:rPr>
              <a:t>Phase 1</a:t>
            </a:r>
          </a:p>
        </p:txBody>
      </p:sp>
      <p:sp>
        <p:nvSpPr>
          <p:cNvPr id="459" name="TextBox 458">
            <a:extLst>
              <a:ext uri="{FF2B5EF4-FFF2-40B4-BE49-F238E27FC236}">
                <a16:creationId xmlns:a16="http://schemas.microsoft.com/office/drawing/2014/main" id="{6D6E53BA-5AD1-484F-9BA1-7CCE78D730EC}"/>
              </a:ext>
            </a:extLst>
          </p:cNvPr>
          <p:cNvSpPr txBox="1"/>
          <p:nvPr/>
        </p:nvSpPr>
        <p:spPr>
          <a:xfrm>
            <a:off x="4869640" y="1603538"/>
            <a:ext cx="1049748" cy="37759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C5C5C"/>
                </a:solidFill>
                <a:effectLst/>
                <a:uLnTx/>
                <a:uFillTx/>
                <a:latin typeface="Frutiger Next Pro Light"/>
                <a:ea typeface="+mn-ea"/>
                <a:cs typeface="+mn-cs"/>
              </a:rPr>
              <a:t>Phase 2</a:t>
            </a:r>
          </a:p>
        </p:txBody>
      </p:sp>
      <p:sp>
        <p:nvSpPr>
          <p:cNvPr id="462" name="TextBox 461">
            <a:extLst>
              <a:ext uri="{FF2B5EF4-FFF2-40B4-BE49-F238E27FC236}">
                <a16:creationId xmlns:a16="http://schemas.microsoft.com/office/drawing/2014/main" id="{7E974761-9BF2-4402-BE9F-CBAF18528160}"/>
              </a:ext>
            </a:extLst>
          </p:cNvPr>
          <p:cNvSpPr txBox="1"/>
          <p:nvPr/>
        </p:nvSpPr>
        <p:spPr>
          <a:xfrm>
            <a:off x="7597781" y="1568419"/>
            <a:ext cx="1049748" cy="37759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C5C5C"/>
                </a:solidFill>
                <a:effectLst/>
                <a:uLnTx/>
                <a:uFillTx/>
                <a:latin typeface="Frutiger Next Pro Light"/>
                <a:ea typeface="+mn-ea"/>
                <a:cs typeface="+mn-cs"/>
              </a:rPr>
              <a:t>Phase 3</a:t>
            </a:r>
          </a:p>
        </p:txBody>
      </p:sp>
      <p:sp>
        <p:nvSpPr>
          <p:cNvPr id="463" name="TextBox 462">
            <a:extLst>
              <a:ext uri="{FF2B5EF4-FFF2-40B4-BE49-F238E27FC236}">
                <a16:creationId xmlns:a16="http://schemas.microsoft.com/office/drawing/2014/main" id="{04E925CD-1576-43A3-9E3A-A810B8750572}"/>
              </a:ext>
            </a:extLst>
          </p:cNvPr>
          <p:cNvSpPr txBox="1"/>
          <p:nvPr/>
        </p:nvSpPr>
        <p:spPr>
          <a:xfrm>
            <a:off x="10217184" y="1568956"/>
            <a:ext cx="1049748" cy="37759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C5C5C"/>
                </a:solidFill>
                <a:effectLst/>
                <a:uLnTx/>
                <a:uFillTx/>
                <a:latin typeface="Frutiger Next Pro Light"/>
                <a:ea typeface="+mn-ea"/>
                <a:cs typeface="+mn-cs"/>
              </a:rPr>
              <a:t>Phase 4</a:t>
            </a:r>
          </a:p>
        </p:txBody>
      </p:sp>
    </p:spTree>
    <p:extLst>
      <p:ext uri="{BB962C8B-B14F-4D97-AF65-F5344CB8AC3E}">
        <p14:creationId xmlns:p14="http://schemas.microsoft.com/office/powerpoint/2010/main" val="1996465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Rectangle 245"/>
          <p:cNvSpPr/>
          <p:nvPr/>
        </p:nvSpPr>
        <p:spPr>
          <a:xfrm>
            <a:off x="0" y="-36817"/>
            <a:ext cx="12192000" cy="109456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0" name="Title 2"/>
          <p:cNvSpPr txBox="1">
            <a:spLocks/>
          </p:cNvSpPr>
          <p:nvPr/>
        </p:nvSpPr>
        <p:spPr>
          <a:xfrm>
            <a:off x="1205498" y="421617"/>
            <a:ext cx="5376277" cy="1033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cap="all" spc="5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all" spc="50" normalizeH="0" baseline="0" noProof="0" dirty="0">
                <a:ln>
                  <a:noFill/>
                </a:ln>
                <a:solidFill>
                  <a:prstClr val="white"/>
                </a:solidFill>
                <a:effectLst/>
                <a:uLnTx/>
                <a:uFillTx/>
                <a:latin typeface="Frutiger Next Pro Light"/>
                <a:ea typeface="+mj-ea"/>
                <a:cs typeface="+mj-cs"/>
              </a:rPr>
              <a:t>Agency Accountant</a:t>
            </a:r>
          </a:p>
        </p:txBody>
      </p:sp>
      <p:grpSp>
        <p:nvGrpSpPr>
          <p:cNvPr id="304" name="Group 303">
            <a:extLst>
              <a:ext uri="{FF2B5EF4-FFF2-40B4-BE49-F238E27FC236}">
                <a16:creationId xmlns:a16="http://schemas.microsoft.com/office/drawing/2014/main" id="{F6BE0E3E-D46A-4D24-B8D1-2E5ACE03D1C6}"/>
              </a:ext>
            </a:extLst>
          </p:cNvPr>
          <p:cNvGrpSpPr/>
          <p:nvPr/>
        </p:nvGrpSpPr>
        <p:grpSpPr>
          <a:xfrm>
            <a:off x="8295607" y="474629"/>
            <a:ext cx="3822164" cy="554022"/>
            <a:chOff x="8295607" y="-57844"/>
            <a:chExt cx="3822164" cy="554022"/>
          </a:xfrm>
        </p:grpSpPr>
        <p:sp>
          <p:nvSpPr>
            <p:cNvPr id="305" name="Rectangle: Rounded Corners 304">
              <a:extLst>
                <a:ext uri="{FF2B5EF4-FFF2-40B4-BE49-F238E27FC236}">
                  <a16:creationId xmlns:a16="http://schemas.microsoft.com/office/drawing/2014/main" id="{62F3DA7C-8373-4170-BAEF-2DDA132398E4}"/>
                </a:ext>
              </a:extLst>
            </p:cNvPr>
            <p:cNvSpPr/>
            <p:nvPr/>
          </p:nvSpPr>
          <p:spPr>
            <a:xfrm>
              <a:off x="8359587" y="187177"/>
              <a:ext cx="3758184" cy="309001"/>
            </a:xfrm>
            <a:prstGeom prst="roundRect">
              <a:avLst/>
            </a:prstGeom>
            <a:solidFill>
              <a:schemeClr val="accent3">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C5C5C"/>
                  </a:solidFill>
                  <a:effectLst/>
                  <a:uLnTx/>
                  <a:uFillTx/>
                  <a:latin typeface="Frutiger Next Pro Light"/>
                  <a:ea typeface="+mn-ea"/>
                  <a:cs typeface="+mn-cs"/>
                </a:rPr>
                <a:t>Use Case: Penalties, Interest, &amp; Collections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C5C5C"/>
                  </a:solidFill>
                  <a:effectLst/>
                  <a:uLnTx/>
                  <a:uFillTx/>
                  <a:latin typeface="Frutiger Next Pro Light"/>
                  <a:ea typeface="+mn-ea"/>
                  <a:cs typeface="+mn-cs"/>
                </a:rPr>
                <a:t>Business Actors: Customer Accountant &amp; Accounting Technician</a:t>
              </a:r>
            </a:p>
          </p:txBody>
        </p:sp>
        <p:sp>
          <p:nvSpPr>
            <p:cNvPr id="307" name="TextBox 306">
              <a:extLst>
                <a:ext uri="{FF2B5EF4-FFF2-40B4-BE49-F238E27FC236}">
                  <a16:creationId xmlns:a16="http://schemas.microsoft.com/office/drawing/2014/main" id="{5E8DA18D-1AC4-48C8-8B70-FB269E26CE24}"/>
                </a:ext>
              </a:extLst>
            </p:cNvPr>
            <p:cNvSpPr txBox="1"/>
            <p:nvPr/>
          </p:nvSpPr>
          <p:spPr>
            <a:xfrm>
              <a:off x="8295607" y="-57844"/>
              <a:ext cx="16772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Frutiger Next Pro Light"/>
                  <a:ea typeface="+mn-ea"/>
                  <a:cs typeface="+mn-cs"/>
                </a:rPr>
                <a:t>FIT Use Case Alignment</a:t>
              </a:r>
            </a:p>
          </p:txBody>
        </p:sp>
      </p:grpSp>
      <p:pic>
        <p:nvPicPr>
          <p:cNvPr id="12" name="Picture 11">
            <a:extLst>
              <a:ext uri="{FF2B5EF4-FFF2-40B4-BE49-F238E27FC236}">
                <a16:creationId xmlns:a16="http://schemas.microsoft.com/office/drawing/2014/main" id="{65F27307-4564-42A3-B266-89B7D6EDA765}"/>
              </a:ext>
            </a:extLst>
          </p:cNvPr>
          <p:cNvPicPr>
            <a:picLocks noChangeAspect="1"/>
          </p:cNvPicPr>
          <p:nvPr/>
        </p:nvPicPr>
        <p:blipFill rotWithShape="1">
          <a:blip r:embed="rId3">
            <a:extLst>
              <a:ext uri="{28A0092B-C50C-407E-A947-70E740481C1C}">
                <a14:useLocalDpi xmlns:a14="http://schemas.microsoft.com/office/drawing/2010/main" val="0"/>
              </a:ext>
            </a:extLst>
          </a:blip>
          <a:srcRect l="16973" t="368" r="13097" b="180"/>
          <a:stretch/>
        </p:blipFill>
        <p:spPr>
          <a:xfrm>
            <a:off x="124927" y="572820"/>
            <a:ext cx="1090510" cy="1033493"/>
          </a:xfrm>
          <a:prstGeom prst="flowChartConnector">
            <a:avLst/>
          </a:prstGeom>
        </p:spPr>
      </p:pic>
      <p:sp>
        <p:nvSpPr>
          <p:cNvPr id="31" name="TextBox 30"/>
          <p:cNvSpPr txBox="1"/>
          <p:nvPr/>
        </p:nvSpPr>
        <p:spPr>
          <a:xfrm>
            <a:off x="182881" y="2089939"/>
            <a:ext cx="1027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F3F3F">
                    <a:lumMod val="75000"/>
                  </a:srgbClr>
                </a:solidFill>
                <a:effectLst/>
                <a:uLnTx/>
                <a:uFillTx/>
                <a:latin typeface="Frutiger Next Pro Light"/>
                <a:ea typeface="+mn-ea"/>
                <a:cs typeface="+mn-cs"/>
              </a:rPr>
              <a:t>Key Stages</a:t>
            </a:r>
          </a:p>
        </p:txBody>
      </p:sp>
      <p:sp>
        <p:nvSpPr>
          <p:cNvPr id="40" name="AutoShape 30"/>
          <p:cNvSpPr>
            <a:spLocks noChangeArrowheads="1"/>
          </p:cNvSpPr>
          <p:nvPr/>
        </p:nvSpPr>
        <p:spPr bwMode="gray">
          <a:xfrm>
            <a:off x="1466075" y="2018140"/>
            <a:ext cx="1726872" cy="407990"/>
          </a:xfrm>
          <a:prstGeom prst="chevron">
            <a:avLst>
              <a:gd name="adj" fmla="val 32607"/>
            </a:avLst>
          </a:prstGeom>
          <a:solidFill>
            <a:schemeClr val="accent1">
              <a:lumMod val="50000"/>
              <a:lumOff val="50000"/>
            </a:schemeClr>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Frutiger Next Pro Light"/>
                <a:ea typeface="+mn-ea"/>
                <a:cs typeface="Arial" pitchFamily="34" charset="0"/>
              </a:rPr>
              <a:t>Establish Payer</a:t>
            </a:r>
          </a:p>
        </p:txBody>
      </p:sp>
      <p:sp>
        <p:nvSpPr>
          <p:cNvPr id="41" name="AutoShape 32"/>
          <p:cNvSpPr>
            <a:spLocks noChangeArrowheads="1"/>
          </p:cNvSpPr>
          <p:nvPr/>
        </p:nvSpPr>
        <p:spPr bwMode="gray">
          <a:xfrm>
            <a:off x="3125453" y="2018140"/>
            <a:ext cx="1980588" cy="407990"/>
          </a:xfrm>
          <a:prstGeom prst="chevron">
            <a:avLst>
              <a:gd name="adj" fmla="val 32337"/>
            </a:avLst>
          </a:prstGeom>
          <a:solidFill>
            <a:schemeClr val="accent1">
              <a:lumMod val="50000"/>
              <a:lumOff val="50000"/>
            </a:schemeClr>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Frutiger Next Pro Light"/>
                <a:ea typeface="+mn-ea"/>
                <a:cs typeface="Arial" pitchFamily="34" charset="0"/>
              </a:rPr>
              <a:t>Create Receivable</a:t>
            </a:r>
          </a:p>
        </p:txBody>
      </p:sp>
      <p:sp>
        <p:nvSpPr>
          <p:cNvPr id="44" name="AutoShape 35"/>
          <p:cNvSpPr>
            <a:spLocks noChangeArrowheads="1"/>
          </p:cNvSpPr>
          <p:nvPr/>
        </p:nvSpPr>
        <p:spPr bwMode="gray">
          <a:xfrm>
            <a:off x="5038547" y="2018140"/>
            <a:ext cx="2050515" cy="407990"/>
          </a:xfrm>
          <a:prstGeom prst="chevron">
            <a:avLst>
              <a:gd name="adj" fmla="val 32337"/>
            </a:avLst>
          </a:prstGeom>
          <a:solidFill>
            <a:schemeClr val="accent1">
              <a:lumMod val="50000"/>
              <a:lumOff val="50000"/>
            </a:schemeClr>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Frutiger Next Pro Light"/>
                <a:ea typeface="+mn-ea"/>
                <a:cs typeface="Arial" pitchFamily="34" charset="0"/>
              </a:rPr>
              <a:t>Assess Charges</a:t>
            </a:r>
          </a:p>
        </p:txBody>
      </p:sp>
      <p:sp>
        <p:nvSpPr>
          <p:cNvPr id="46" name="AutoShape 36"/>
          <p:cNvSpPr>
            <a:spLocks noChangeArrowheads="1"/>
          </p:cNvSpPr>
          <p:nvPr/>
        </p:nvSpPr>
        <p:spPr bwMode="gray">
          <a:xfrm>
            <a:off x="7021568" y="2018140"/>
            <a:ext cx="1544520" cy="407990"/>
          </a:xfrm>
          <a:prstGeom prst="chevron">
            <a:avLst>
              <a:gd name="adj" fmla="val 32337"/>
            </a:avLst>
          </a:prstGeom>
          <a:solidFill>
            <a:schemeClr val="accent1">
              <a:lumMod val="50000"/>
              <a:lumOff val="50000"/>
            </a:schemeClr>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Frutiger Next Pro Light"/>
                <a:ea typeface="+mn-ea"/>
                <a:cs typeface="Arial" pitchFamily="34" charset="0"/>
              </a:rPr>
              <a:t>Adjust Charges</a:t>
            </a:r>
          </a:p>
        </p:txBody>
      </p:sp>
      <p:sp>
        <p:nvSpPr>
          <p:cNvPr id="215" name="TextBox 214"/>
          <p:cNvSpPr txBox="1"/>
          <p:nvPr/>
        </p:nvSpPr>
        <p:spPr>
          <a:xfrm>
            <a:off x="182881" y="5131666"/>
            <a:ext cx="11305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F3F3F">
                    <a:lumMod val="75000"/>
                  </a:srgbClr>
                </a:solidFill>
                <a:effectLst/>
                <a:uLnTx/>
                <a:uFillTx/>
                <a:latin typeface="Frutiger Next Pro Light"/>
                <a:ea typeface="+mn-ea"/>
                <a:cs typeface="+mn-cs"/>
              </a:rPr>
              <a:t>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F3F3F">
                    <a:lumMod val="75000"/>
                  </a:srgbClr>
                </a:solidFill>
                <a:effectLst/>
                <a:uLnTx/>
                <a:uFillTx/>
                <a:latin typeface="Frutiger Next Pro Light"/>
                <a:ea typeface="+mn-ea"/>
                <a:cs typeface="+mn-cs"/>
              </a:rPr>
              <a:t>Takeaways</a:t>
            </a:r>
          </a:p>
        </p:txBody>
      </p:sp>
      <p:grpSp>
        <p:nvGrpSpPr>
          <p:cNvPr id="629" name="Group 628">
            <a:extLst>
              <a:ext uri="{FF2B5EF4-FFF2-40B4-BE49-F238E27FC236}">
                <a16:creationId xmlns:a16="http://schemas.microsoft.com/office/drawing/2014/main" id="{316B6C3C-7A53-42FF-A5E6-62A9B935DA0A}"/>
              </a:ext>
            </a:extLst>
          </p:cNvPr>
          <p:cNvGrpSpPr/>
          <p:nvPr/>
        </p:nvGrpSpPr>
        <p:grpSpPr>
          <a:xfrm>
            <a:off x="186792" y="2722029"/>
            <a:ext cx="1195957" cy="200055"/>
            <a:chOff x="187187" y="3017457"/>
            <a:chExt cx="1195957" cy="200055"/>
          </a:xfrm>
        </p:grpSpPr>
        <p:sp>
          <p:nvSpPr>
            <p:cNvPr id="52" name="Oval 51"/>
            <p:cNvSpPr/>
            <p:nvPr/>
          </p:nvSpPr>
          <p:spPr>
            <a:xfrm>
              <a:off x="187187" y="3026044"/>
              <a:ext cx="182880" cy="18288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54" name="TextBox 53"/>
            <p:cNvSpPr txBox="1"/>
            <p:nvPr/>
          </p:nvSpPr>
          <p:spPr>
            <a:xfrm>
              <a:off x="349872" y="3017457"/>
              <a:ext cx="103327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Customer Agency</a:t>
              </a:r>
            </a:p>
          </p:txBody>
        </p:sp>
      </p:grpSp>
      <p:grpSp>
        <p:nvGrpSpPr>
          <p:cNvPr id="632" name="Group 631">
            <a:extLst>
              <a:ext uri="{FF2B5EF4-FFF2-40B4-BE49-F238E27FC236}">
                <a16:creationId xmlns:a16="http://schemas.microsoft.com/office/drawing/2014/main" id="{5AB847E6-0979-4393-B945-EAF32EEF3CA0}"/>
              </a:ext>
            </a:extLst>
          </p:cNvPr>
          <p:cNvGrpSpPr/>
          <p:nvPr/>
        </p:nvGrpSpPr>
        <p:grpSpPr>
          <a:xfrm>
            <a:off x="187187" y="3586928"/>
            <a:ext cx="1196490" cy="200055"/>
            <a:chOff x="187187" y="3380553"/>
            <a:chExt cx="1196490" cy="200055"/>
          </a:xfrm>
        </p:grpSpPr>
        <p:sp>
          <p:nvSpPr>
            <p:cNvPr id="53" name="Oval 52"/>
            <p:cNvSpPr/>
            <p:nvPr/>
          </p:nvSpPr>
          <p:spPr>
            <a:xfrm>
              <a:off x="187187" y="3389140"/>
              <a:ext cx="182880" cy="18288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55" name="TextBox 54"/>
            <p:cNvSpPr txBox="1"/>
            <p:nvPr/>
          </p:nvSpPr>
          <p:spPr>
            <a:xfrm>
              <a:off x="350405" y="3380553"/>
              <a:ext cx="103327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Provider</a:t>
              </a:r>
            </a:p>
          </p:txBody>
        </p:sp>
      </p:grpSp>
      <p:sp>
        <p:nvSpPr>
          <p:cNvPr id="57" name="Rectangle 56"/>
          <p:cNvSpPr/>
          <p:nvPr/>
        </p:nvSpPr>
        <p:spPr>
          <a:xfrm>
            <a:off x="1470027" y="3961661"/>
            <a:ext cx="10570016" cy="116284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cxnSp>
        <p:nvCxnSpPr>
          <p:cNvPr id="248" name="Straight Connector 247"/>
          <p:cNvCxnSpPr>
            <a:cxnSpLocks/>
          </p:cNvCxnSpPr>
          <p:nvPr/>
        </p:nvCxnSpPr>
        <p:spPr>
          <a:xfrm flipV="1">
            <a:off x="4130426" y="4679201"/>
            <a:ext cx="0" cy="260325"/>
          </a:xfrm>
          <a:prstGeom prst="line">
            <a:avLst/>
          </a:prstGeom>
          <a:ln>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cxnSpLocks/>
            <a:stCxn id="261" idx="0"/>
          </p:cNvCxnSpPr>
          <p:nvPr/>
        </p:nvCxnSpPr>
        <p:spPr>
          <a:xfrm flipV="1">
            <a:off x="4848939" y="4508997"/>
            <a:ext cx="0" cy="502463"/>
          </a:xfrm>
          <a:prstGeom prst="line">
            <a:avLst/>
          </a:prstGeom>
          <a:ln>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4" name="Rounded Rectangle 253"/>
          <p:cNvSpPr/>
          <p:nvPr/>
        </p:nvSpPr>
        <p:spPr>
          <a:xfrm>
            <a:off x="4474688" y="4293305"/>
            <a:ext cx="1935766" cy="367319"/>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F3F3F">
                    <a:lumMod val="75000"/>
                  </a:srgbClr>
                </a:solidFill>
                <a:effectLst/>
                <a:uLnTx/>
                <a:uFillTx/>
                <a:latin typeface="Frutiger Next Pro Light"/>
                <a:ea typeface="+mn-ea"/>
                <a:cs typeface="+mn-cs"/>
              </a:rPr>
              <a:t>In order to reduce potential rework if there is an error or adjustment needed, we send invoice and receipt templates at the same time upon receipt of collection</a:t>
            </a:r>
          </a:p>
        </p:txBody>
      </p:sp>
      <p:sp>
        <p:nvSpPr>
          <p:cNvPr id="212" name="Freeform: Shape 211">
            <a:extLst>
              <a:ext uri="{FF2B5EF4-FFF2-40B4-BE49-F238E27FC236}">
                <a16:creationId xmlns:a16="http://schemas.microsoft.com/office/drawing/2014/main" id="{844ACFDA-83B9-4BAA-9FEC-5B17F4BEC56C}"/>
              </a:ext>
            </a:extLst>
          </p:cNvPr>
          <p:cNvSpPr/>
          <p:nvPr/>
        </p:nvSpPr>
        <p:spPr>
          <a:xfrm>
            <a:off x="1494910" y="4387977"/>
            <a:ext cx="10526084" cy="672263"/>
          </a:xfrm>
          <a:custGeom>
            <a:avLst/>
            <a:gdLst>
              <a:gd name="connsiteX0" fmla="*/ 0 w 10657840"/>
              <a:gd name="connsiteY0" fmla="*/ 282222 h 813317"/>
              <a:gd name="connsiteX1" fmla="*/ 1351280 w 10657840"/>
              <a:gd name="connsiteY1" fmla="*/ 18062 h 813317"/>
              <a:gd name="connsiteX2" fmla="*/ 3129280 w 10657840"/>
              <a:gd name="connsiteY2" fmla="*/ 729262 h 813317"/>
              <a:gd name="connsiteX3" fmla="*/ 5760720 w 10657840"/>
              <a:gd name="connsiteY3" fmla="*/ 708942 h 813317"/>
              <a:gd name="connsiteX4" fmla="*/ 6766560 w 10657840"/>
              <a:gd name="connsiteY4" fmla="*/ 160302 h 813317"/>
              <a:gd name="connsiteX5" fmla="*/ 7487920 w 10657840"/>
              <a:gd name="connsiteY5" fmla="*/ 119662 h 813317"/>
              <a:gd name="connsiteX6" fmla="*/ 8249920 w 10657840"/>
              <a:gd name="connsiteY6" fmla="*/ 698782 h 813317"/>
              <a:gd name="connsiteX7" fmla="*/ 8981440 w 10657840"/>
              <a:gd name="connsiteY7" fmla="*/ 769902 h 813317"/>
              <a:gd name="connsiteX8" fmla="*/ 9733280 w 10657840"/>
              <a:gd name="connsiteY8" fmla="*/ 190782 h 813317"/>
              <a:gd name="connsiteX9" fmla="*/ 10657840 w 10657840"/>
              <a:gd name="connsiteY9" fmla="*/ 79022 h 813317"/>
              <a:gd name="connsiteX0" fmla="*/ 0 w 10657840"/>
              <a:gd name="connsiteY0" fmla="*/ 282222 h 799464"/>
              <a:gd name="connsiteX1" fmla="*/ 1351280 w 10657840"/>
              <a:gd name="connsiteY1" fmla="*/ 18062 h 799464"/>
              <a:gd name="connsiteX2" fmla="*/ 3129280 w 10657840"/>
              <a:gd name="connsiteY2" fmla="*/ 729262 h 799464"/>
              <a:gd name="connsiteX3" fmla="*/ 5760720 w 10657840"/>
              <a:gd name="connsiteY3" fmla="*/ 708942 h 799464"/>
              <a:gd name="connsiteX4" fmla="*/ 6766560 w 10657840"/>
              <a:gd name="connsiteY4" fmla="*/ 160302 h 799464"/>
              <a:gd name="connsiteX5" fmla="*/ 7487920 w 10657840"/>
              <a:gd name="connsiteY5" fmla="*/ 119662 h 799464"/>
              <a:gd name="connsiteX6" fmla="*/ 8002774 w 10657840"/>
              <a:gd name="connsiteY6" fmla="*/ 576318 h 799464"/>
              <a:gd name="connsiteX7" fmla="*/ 8981440 w 10657840"/>
              <a:gd name="connsiteY7" fmla="*/ 769902 h 799464"/>
              <a:gd name="connsiteX8" fmla="*/ 9733280 w 10657840"/>
              <a:gd name="connsiteY8" fmla="*/ 190782 h 799464"/>
              <a:gd name="connsiteX9" fmla="*/ 10657840 w 10657840"/>
              <a:gd name="connsiteY9" fmla="*/ 79022 h 799464"/>
              <a:gd name="connsiteX0" fmla="*/ 0 w 10657840"/>
              <a:gd name="connsiteY0" fmla="*/ 282222 h 799464"/>
              <a:gd name="connsiteX1" fmla="*/ 1351280 w 10657840"/>
              <a:gd name="connsiteY1" fmla="*/ 18062 h 799464"/>
              <a:gd name="connsiteX2" fmla="*/ 3129280 w 10657840"/>
              <a:gd name="connsiteY2" fmla="*/ 729262 h 799464"/>
              <a:gd name="connsiteX3" fmla="*/ 5760720 w 10657840"/>
              <a:gd name="connsiteY3" fmla="*/ 708942 h 799464"/>
              <a:gd name="connsiteX4" fmla="*/ 6766560 w 10657840"/>
              <a:gd name="connsiteY4" fmla="*/ 160302 h 799464"/>
              <a:gd name="connsiteX5" fmla="*/ 7487920 w 10657840"/>
              <a:gd name="connsiteY5" fmla="*/ 119662 h 799464"/>
              <a:gd name="connsiteX6" fmla="*/ 8002774 w 10657840"/>
              <a:gd name="connsiteY6" fmla="*/ 576318 h 799464"/>
              <a:gd name="connsiteX7" fmla="*/ 8462434 w 10657840"/>
              <a:gd name="connsiteY7" fmla="*/ 753574 h 799464"/>
              <a:gd name="connsiteX8" fmla="*/ 9733280 w 10657840"/>
              <a:gd name="connsiteY8" fmla="*/ 190782 h 799464"/>
              <a:gd name="connsiteX9" fmla="*/ 10657840 w 10657840"/>
              <a:gd name="connsiteY9" fmla="*/ 79022 h 799464"/>
              <a:gd name="connsiteX0" fmla="*/ 0 w 10657840"/>
              <a:gd name="connsiteY0" fmla="*/ 282222 h 799464"/>
              <a:gd name="connsiteX1" fmla="*/ 1351280 w 10657840"/>
              <a:gd name="connsiteY1" fmla="*/ 18062 h 799464"/>
              <a:gd name="connsiteX2" fmla="*/ 3129280 w 10657840"/>
              <a:gd name="connsiteY2" fmla="*/ 729262 h 799464"/>
              <a:gd name="connsiteX3" fmla="*/ 5760720 w 10657840"/>
              <a:gd name="connsiteY3" fmla="*/ 708942 h 799464"/>
              <a:gd name="connsiteX4" fmla="*/ 6766560 w 10657840"/>
              <a:gd name="connsiteY4" fmla="*/ 160302 h 799464"/>
              <a:gd name="connsiteX5" fmla="*/ 7487920 w 10657840"/>
              <a:gd name="connsiteY5" fmla="*/ 119662 h 799464"/>
              <a:gd name="connsiteX6" fmla="*/ 8462434 w 10657840"/>
              <a:gd name="connsiteY6" fmla="*/ 753574 h 799464"/>
              <a:gd name="connsiteX7" fmla="*/ 9733280 w 10657840"/>
              <a:gd name="connsiteY7" fmla="*/ 190782 h 799464"/>
              <a:gd name="connsiteX8" fmla="*/ 10657840 w 10657840"/>
              <a:gd name="connsiteY8" fmla="*/ 79022 h 799464"/>
              <a:gd name="connsiteX0" fmla="*/ 0 w 10640594"/>
              <a:gd name="connsiteY0" fmla="*/ 282222 h 799464"/>
              <a:gd name="connsiteX1" fmla="*/ 1334034 w 10640594"/>
              <a:gd name="connsiteY1" fmla="*/ 18062 h 799464"/>
              <a:gd name="connsiteX2" fmla="*/ 3112034 w 10640594"/>
              <a:gd name="connsiteY2" fmla="*/ 729262 h 799464"/>
              <a:gd name="connsiteX3" fmla="*/ 5743474 w 10640594"/>
              <a:gd name="connsiteY3" fmla="*/ 708942 h 799464"/>
              <a:gd name="connsiteX4" fmla="*/ 6749314 w 10640594"/>
              <a:gd name="connsiteY4" fmla="*/ 160302 h 799464"/>
              <a:gd name="connsiteX5" fmla="*/ 7470674 w 10640594"/>
              <a:gd name="connsiteY5" fmla="*/ 119662 h 799464"/>
              <a:gd name="connsiteX6" fmla="*/ 8445188 w 10640594"/>
              <a:gd name="connsiteY6" fmla="*/ 753574 h 799464"/>
              <a:gd name="connsiteX7" fmla="*/ 9716034 w 10640594"/>
              <a:gd name="connsiteY7" fmla="*/ 190782 h 799464"/>
              <a:gd name="connsiteX8" fmla="*/ 10640594 w 10640594"/>
              <a:gd name="connsiteY8" fmla="*/ 79022 h 799464"/>
              <a:gd name="connsiteX0" fmla="*/ 0 w 10640594"/>
              <a:gd name="connsiteY0" fmla="*/ 282222 h 799464"/>
              <a:gd name="connsiteX1" fmla="*/ 1334034 w 10640594"/>
              <a:gd name="connsiteY1" fmla="*/ 18062 h 799464"/>
              <a:gd name="connsiteX2" fmla="*/ 3112034 w 10640594"/>
              <a:gd name="connsiteY2" fmla="*/ 729262 h 799464"/>
              <a:gd name="connsiteX3" fmla="*/ 5743474 w 10640594"/>
              <a:gd name="connsiteY3" fmla="*/ 708942 h 799464"/>
              <a:gd name="connsiteX4" fmla="*/ 6749314 w 10640594"/>
              <a:gd name="connsiteY4" fmla="*/ 160302 h 799464"/>
              <a:gd name="connsiteX5" fmla="*/ 7470674 w 10640594"/>
              <a:gd name="connsiteY5" fmla="*/ 119662 h 799464"/>
              <a:gd name="connsiteX6" fmla="*/ 9716034 w 10640594"/>
              <a:gd name="connsiteY6" fmla="*/ 190782 h 799464"/>
              <a:gd name="connsiteX7" fmla="*/ 10640594 w 10640594"/>
              <a:gd name="connsiteY7" fmla="*/ 79022 h 799464"/>
              <a:gd name="connsiteX0" fmla="*/ 0 w 10640594"/>
              <a:gd name="connsiteY0" fmla="*/ 282222 h 801632"/>
              <a:gd name="connsiteX1" fmla="*/ 1334034 w 10640594"/>
              <a:gd name="connsiteY1" fmla="*/ 18062 h 801632"/>
              <a:gd name="connsiteX2" fmla="*/ 3112034 w 10640594"/>
              <a:gd name="connsiteY2" fmla="*/ 729262 h 801632"/>
              <a:gd name="connsiteX3" fmla="*/ 5743474 w 10640594"/>
              <a:gd name="connsiteY3" fmla="*/ 708942 h 801632"/>
              <a:gd name="connsiteX4" fmla="*/ 7470674 w 10640594"/>
              <a:gd name="connsiteY4" fmla="*/ 119662 h 801632"/>
              <a:gd name="connsiteX5" fmla="*/ 9716034 w 10640594"/>
              <a:gd name="connsiteY5" fmla="*/ 190782 h 801632"/>
              <a:gd name="connsiteX6" fmla="*/ 10640594 w 10640594"/>
              <a:gd name="connsiteY6" fmla="*/ 79022 h 801632"/>
              <a:gd name="connsiteX0" fmla="*/ 0 w 10640594"/>
              <a:gd name="connsiteY0" fmla="*/ 282222 h 788925"/>
              <a:gd name="connsiteX1" fmla="*/ 1334034 w 10640594"/>
              <a:gd name="connsiteY1" fmla="*/ 18062 h 788925"/>
              <a:gd name="connsiteX2" fmla="*/ 3112034 w 10640594"/>
              <a:gd name="connsiteY2" fmla="*/ 729262 h 788925"/>
              <a:gd name="connsiteX3" fmla="*/ 5743474 w 10640594"/>
              <a:gd name="connsiteY3" fmla="*/ 708942 h 788925"/>
              <a:gd name="connsiteX4" fmla="*/ 7807068 w 10640594"/>
              <a:gd name="connsiteY4" fmla="*/ 376837 h 788925"/>
              <a:gd name="connsiteX5" fmla="*/ 9716034 w 10640594"/>
              <a:gd name="connsiteY5" fmla="*/ 190782 h 788925"/>
              <a:gd name="connsiteX6" fmla="*/ 10640594 w 10640594"/>
              <a:gd name="connsiteY6" fmla="*/ 79022 h 788925"/>
              <a:gd name="connsiteX0" fmla="*/ 0 w 10621372"/>
              <a:gd name="connsiteY0" fmla="*/ 282222 h 788925"/>
              <a:gd name="connsiteX1" fmla="*/ 1334034 w 10621372"/>
              <a:gd name="connsiteY1" fmla="*/ 18062 h 788925"/>
              <a:gd name="connsiteX2" fmla="*/ 3112034 w 10621372"/>
              <a:gd name="connsiteY2" fmla="*/ 729262 h 788925"/>
              <a:gd name="connsiteX3" fmla="*/ 5743474 w 10621372"/>
              <a:gd name="connsiteY3" fmla="*/ 708942 h 788925"/>
              <a:gd name="connsiteX4" fmla="*/ 7807068 w 10621372"/>
              <a:gd name="connsiteY4" fmla="*/ 376837 h 788925"/>
              <a:gd name="connsiteX5" fmla="*/ 9716034 w 10621372"/>
              <a:gd name="connsiteY5" fmla="*/ 190782 h 788925"/>
              <a:gd name="connsiteX6" fmla="*/ 10621372 w 10621372"/>
              <a:gd name="connsiteY6" fmla="*/ 240947 h 788925"/>
              <a:gd name="connsiteX0" fmla="*/ 0 w 10621372"/>
              <a:gd name="connsiteY0" fmla="*/ 282222 h 788925"/>
              <a:gd name="connsiteX1" fmla="*/ 1334034 w 10621372"/>
              <a:gd name="connsiteY1" fmla="*/ 18062 h 788925"/>
              <a:gd name="connsiteX2" fmla="*/ 3112034 w 10621372"/>
              <a:gd name="connsiteY2" fmla="*/ 729262 h 788925"/>
              <a:gd name="connsiteX3" fmla="*/ 5743474 w 10621372"/>
              <a:gd name="connsiteY3" fmla="*/ 708942 h 788925"/>
              <a:gd name="connsiteX4" fmla="*/ 7807068 w 10621372"/>
              <a:gd name="connsiteY4" fmla="*/ 376837 h 788925"/>
              <a:gd name="connsiteX5" fmla="*/ 9725645 w 10621372"/>
              <a:gd name="connsiteY5" fmla="*/ 447957 h 788925"/>
              <a:gd name="connsiteX6" fmla="*/ 10621372 w 10621372"/>
              <a:gd name="connsiteY6" fmla="*/ 240947 h 788925"/>
              <a:gd name="connsiteX0" fmla="*/ 0 w 10621372"/>
              <a:gd name="connsiteY0" fmla="*/ 282222 h 788925"/>
              <a:gd name="connsiteX1" fmla="*/ 1334034 w 10621372"/>
              <a:gd name="connsiteY1" fmla="*/ 18062 h 788925"/>
              <a:gd name="connsiteX2" fmla="*/ 3112034 w 10621372"/>
              <a:gd name="connsiteY2" fmla="*/ 729262 h 788925"/>
              <a:gd name="connsiteX3" fmla="*/ 5743474 w 10621372"/>
              <a:gd name="connsiteY3" fmla="*/ 708942 h 788925"/>
              <a:gd name="connsiteX4" fmla="*/ 7807068 w 10621372"/>
              <a:gd name="connsiteY4" fmla="*/ 376837 h 788925"/>
              <a:gd name="connsiteX5" fmla="*/ 10621372 w 10621372"/>
              <a:gd name="connsiteY5" fmla="*/ 240947 h 788925"/>
              <a:gd name="connsiteX0" fmla="*/ 0 w 10621372"/>
              <a:gd name="connsiteY0" fmla="*/ 282222 h 785650"/>
              <a:gd name="connsiteX1" fmla="*/ 1334034 w 10621372"/>
              <a:gd name="connsiteY1" fmla="*/ 18062 h 785650"/>
              <a:gd name="connsiteX2" fmla="*/ 3112034 w 10621372"/>
              <a:gd name="connsiteY2" fmla="*/ 729262 h 785650"/>
              <a:gd name="connsiteX3" fmla="*/ 5743474 w 10621372"/>
              <a:gd name="connsiteY3" fmla="*/ 708942 h 785650"/>
              <a:gd name="connsiteX4" fmla="*/ 7864735 w 10621372"/>
              <a:gd name="connsiteY4" fmla="*/ 453037 h 785650"/>
              <a:gd name="connsiteX5" fmla="*/ 10621372 w 10621372"/>
              <a:gd name="connsiteY5" fmla="*/ 240947 h 785650"/>
              <a:gd name="connsiteX0" fmla="*/ 0 w 10621372"/>
              <a:gd name="connsiteY0" fmla="*/ 282222 h 785650"/>
              <a:gd name="connsiteX1" fmla="*/ 1334034 w 10621372"/>
              <a:gd name="connsiteY1" fmla="*/ 18062 h 785650"/>
              <a:gd name="connsiteX2" fmla="*/ 3112034 w 10621372"/>
              <a:gd name="connsiteY2" fmla="*/ 729262 h 785650"/>
              <a:gd name="connsiteX3" fmla="*/ 5743474 w 10621372"/>
              <a:gd name="connsiteY3" fmla="*/ 708942 h 785650"/>
              <a:gd name="connsiteX4" fmla="*/ 7864735 w 10621372"/>
              <a:gd name="connsiteY4" fmla="*/ 453037 h 785650"/>
              <a:gd name="connsiteX5" fmla="*/ 10621372 w 10621372"/>
              <a:gd name="connsiteY5" fmla="*/ 240947 h 785650"/>
              <a:gd name="connsiteX0" fmla="*/ 0 w 10621372"/>
              <a:gd name="connsiteY0" fmla="*/ 282222 h 785650"/>
              <a:gd name="connsiteX1" fmla="*/ 1334034 w 10621372"/>
              <a:gd name="connsiteY1" fmla="*/ 18062 h 785650"/>
              <a:gd name="connsiteX2" fmla="*/ 3112034 w 10621372"/>
              <a:gd name="connsiteY2" fmla="*/ 729262 h 785650"/>
              <a:gd name="connsiteX3" fmla="*/ 5743474 w 10621372"/>
              <a:gd name="connsiteY3" fmla="*/ 708942 h 785650"/>
              <a:gd name="connsiteX4" fmla="*/ 7864735 w 10621372"/>
              <a:gd name="connsiteY4" fmla="*/ 453037 h 785650"/>
              <a:gd name="connsiteX5" fmla="*/ 10621372 w 10621372"/>
              <a:gd name="connsiteY5" fmla="*/ 240947 h 785650"/>
              <a:gd name="connsiteX0" fmla="*/ 0 w 10621372"/>
              <a:gd name="connsiteY0" fmla="*/ 282222 h 791175"/>
              <a:gd name="connsiteX1" fmla="*/ 1334034 w 10621372"/>
              <a:gd name="connsiteY1" fmla="*/ 18062 h 791175"/>
              <a:gd name="connsiteX2" fmla="*/ 3112034 w 10621372"/>
              <a:gd name="connsiteY2" fmla="*/ 729262 h 791175"/>
              <a:gd name="connsiteX3" fmla="*/ 5743474 w 10621372"/>
              <a:gd name="connsiteY3" fmla="*/ 708942 h 791175"/>
              <a:gd name="connsiteX4" fmla="*/ 7764159 w 10621372"/>
              <a:gd name="connsiteY4" fmla="*/ 327361 h 791175"/>
              <a:gd name="connsiteX5" fmla="*/ 10621372 w 10621372"/>
              <a:gd name="connsiteY5" fmla="*/ 240947 h 791175"/>
              <a:gd name="connsiteX0" fmla="*/ 0 w 10621372"/>
              <a:gd name="connsiteY0" fmla="*/ 282222 h 791175"/>
              <a:gd name="connsiteX1" fmla="*/ 1334034 w 10621372"/>
              <a:gd name="connsiteY1" fmla="*/ 18062 h 791175"/>
              <a:gd name="connsiteX2" fmla="*/ 3112034 w 10621372"/>
              <a:gd name="connsiteY2" fmla="*/ 729262 h 791175"/>
              <a:gd name="connsiteX3" fmla="*/ 5743474 w 10621372"/>
              <a:gd name="connsiteY3" fmla="*/ 708942 h 791175"/>
              <a:gd name="connsiteX4" fmla="*/ 7764159 w 10621372"/>
              <a:gd name="connsiteY4" fmla="*/ 327361 h 791175"/>
              <a:gd name="connsiteX5" fmla="*/ 10621372 w 10621372"/>
              <a:gd name="connsiteY5" fmla="*/ 240947 h 791175"/>
              <a:gd name="connsiteX0" fmla="*/ 0 w 10621372"/>
              <a:gd name="connsiteY0" fmla="*/ 281080 h 776459"/>
              <a:gd name="connsiteX1" fmla="*/ 1334034 w 10621372"/>
              <a:gd name="connsiteY1" fmla="*/ 16920 h 776459"/>
              <a:gd name="connsiteX2" fmla="*/ 2660724 w 10621372"/>
              <a:gd name="connsiteY2" fmla="*/ 708242 h 776459"/>
              <a:gd name="connsiteX3" fmla="*/ 5743474 w 10621372"/>
              <a:gd name="connsiteY3" fmla="*/ 707800 h 776459"/>
              <a:gd name="connsiteX4" fmla="*/ 7764159 w 10621372"/>
              <a:gd name="connsiteY4" fmla="*/ 326219 h 776459"/>
              <a:gd name="connsiteX5" fmla="*/ 10621372 w 10621372"/>
              <a:gd name="connsiteY5" fmla="*/ 239805 h 776459"/>
              <a:gd name="connsiteX0" fmla="*/ 0 w 10621372"/>
              <a:gd name="connsiteY0" fmla="*/ 281080 h 778590"/>
              <a:gd name="connsiteX1" fmla="*/ 1334034 w 10621372"/>
              <a:gd name="connsiteY1" fmla="*/ 16920 h 778590"/>
              <a:gd name="connsiteX2" fmla="*/ 2660724 w 10621372"/>
              <a:gd name="connsiteY2" fmla="*/ 708242 h 778590"/>
              <a:gd name="connsiteX3" fmla="*/ 5743474 w 10621372"/>
              <a:gd name="connsiteY3" fmla="*/ 707800 h 778590"/>
              <a:gd name="connsiteX4" fmla="*/ 7342936 w 10621372"/>
              <a:gd name="connsiteY4" fmla="*/ 286462 h 778590"/>
              <a:gd name="connsiteX5" fmla="*/ 10621372 w 10621372"/>
              <a:gd name="connsiteY5" fmla="*/ 239805 h 778590"/>
              <a:gd name="connsiteX0" fmla="*/ 0 w 10621372"/>
              <a:gd name="connsiteY0" fmla="*/ 281080 h 776986"/>
              <a:gd name="connsiteX1" fmla="*/ 1334034 w 10621372"/>
              <a:gd name="connsiteY1" fmla="*/ 16920 h 776986"/>
              <a:gd name="connsiteX2" fmla="*/ 2660724 w 10621372"/>
              <a:gd name="connsiteY2" fmla="*/ 708242 h 776986"/>
              <a:gd name="connsiteX3" fmla="*/ 5743474 w 10621372"/>
              <a:gd name="connsiteY3" fmla="*/ 707800 h 776986"/>
              <a:gd name="connsiteX4" fmla="*/ 6891626 w 10621372"/>
              <a:gd name="connsiteY4" fmla="*/ 316279 h 776986"/>
              <a:gd name="connsiteX5" fmla="*/ 10621372 w 10621372"/>
              <a:gd name="connsiteY5" fmla="*/ 239805 h 776986"/>
              <a:gd name="connsiteX0" fmla="*/ 0 w 10621372"/>
              <a:gd name="connsiteY0" fmla="*/ 281080 h 776986"/>
              <a:gd name="connsiteX1" fmla="*/ 1334034 w 10621372"/>
              <a:gd name="connsiteY1" fmla="*/ 16920 h 776986"/>
              <a:gd name="connsiteX2" fmla="*/ 2660724 w 10621372"/>
              <a:gd name="connsiteY2" fmla="*/ 708242 h 776986"/>
              <a:gd name="connsiteX3" fmla="*/ 5372398 w 10621372"/>
              <a:gd name="connsiteY3" fmla="*/ 707800 h 776986"/>
              <a:gd name="connsiteX4" fmla="*/ 6891626 w 10621372"/>
              <a:gd name="connsiteY4" fmla="*/ 316279 h 776986"/>
              <a:gd name="connsiteX5" fmla="*/ 10621372 w 10621372"/>
              <a:gd name="connsiteY5" fmla="*/ 239805 h 776986"/>
              <a:gd name="connsiteX0" fmla="*/ 0 w 10621372"/>
              <a:gd name="connsiteY0" fmla="*/ 281080 h 741197"/>
              <a:gd name="connsiteX1" fmla="*/ 1334034 w 10621372"/>
              <a:gd name="connsiteY1" fmla="*/ 16920 h 741197"/>
              <a:gd name="connsiteX2" fmla="*/ 2660724 w 10621372"/>
              <a:gd name="connsiteY2" fmla="*/ 708242 h 741197"/>
              <a:gd name="connsiteX3" fmla="*/ 5342312 w 10621372"/>
              <a:gd name="connsiteY3" fmla="*/ 598469 h 741197"/>
              <a:gd name="connsiteX4" fmla="*/ 6891626 w 10621372"/>
              <a:gd name="connsiteY4" fmla="*/ 316279 h 741197"/>
              <a:gd name="connsiteX5" fmla="*/ 10621372 w 10621372"/>
              <a:gd name="connsiteY5" fmla="*/ 239805 h 741197"/>
              <a:gd name="connsiteX0" fmla="*/ 0 w 10621372"/>
              <a:gd name="connsiteY0" fmla="*/ 281080 h 741197"/>
              <a:gd name="connsiteX1" fmla="*/ 1334034 w 10621372"/>
              <a:gd name="connsiteY1" fmla="*/ 16920 h 741197"/>
              <a:gd name="connsiteX2" fmla="*/ 2660724 w 10621372"/>
              <a:gd name="connsiteY2" fmla="*/ 708242 h 741197"/>
              <a:gd name="connsiteX3" fmla="*/ 5342312 w 10621372"/>
              <a:gd name="connsiteY3" fmla="*/ 598469 h 741197"/>
              <a:gd name="connsiteX4" fmla="*/ 6891626 w 10621372"/>
              <a:gd name="connsiteY4" fmla="*/ 316279 h 741197"/>
              <a:gd name="connsiteX5" fmla="*/ 8370225 w 10621372"/>
              <a:gd name="connsiteY5" fmla="*/ 181911 h 741197"/>
              <a:gd name="connsiteX6" fmla="*/ 10621372 w 10621372"/>
              <a:gd name="connsiteY6" fmla="*/ 239805 h 741197"/>
              <a:gd name="connsiteX0" fmla="*/ 0 w 10621372"/>
              <a:gd name="connsiteY0" fmla="*/ 281080 h 741197"/>
              <a:gd name="connsiteX1" fmla="*/ 1334034 w 10621372"/>
              <a:gd name="connsiteY1" fmla="*/ 16920 h 741197"/>
              <a:gd name="connsiteX2" fmla="*/ 2660724 w 10621372"/>
              <a:gd name="connsiteY2" fmla="*/ 708242 h 741197"/>
              <a:gd name="connsiteX3" fmla="*/ 5342312 w 10621372"/>
              <a:gd name="connsiteY3" fmla="*/ 598469 h 741197"/>
              <a:gd name="connsiteX4" fmla="*/ 6891626 w 10621372"/>
              <a:gd name="connsiteY4" fmla="*/ 316279 h 741197"/>
              <a:gd name="connsiteX5" fmla="*/ 8069352 w 10621372"/>
              <a:gd name="connsiteY5" fmla="*/ 201790 h 741197"/>
              <a:gd name="connsiteX6" fmla="*/ 10621372 w 10621372"/>
              <a:gd name="connsiteY6" fmla="*/ 239805 h 741197"/>
              <a:gd name="connsiteX0" fmla="*/ 0 w 10621372"/>
              <a:gd name="connsiteY0" fmla="*/ 281080 h 741197"/>
              <a:gd name="connsiteX1" fmla="*/ 1334034 w 10621372"/>
              <a:gd name="connsiteY1" fmla="*/ 16920 h 741197"/>
              <a:gd name="connsiteX2" fmla="*/ 2660724 w 10621372"/>
              <a:gd name="connsiteY2" fmla="*/ 708242 h 741197"/>
              <a:gd name="connsiteX3" fmla="*/ 5342312 w 10621372"/>
              <a:gd name="connsiteY3" fmla="*/ 598469 h 741197"/>
              <a:gd name="connsiteX4" fmla="*/ 6891626 w 10621372"/>
              <a:gd name="connsiteY4" fmla="*/ 316279 h 741197"/>
              <a:gd name="connsiteX5" fmla="*/ 8861651 w 10621372"/>
              <a:gd name="connsiteY5" fmla="*/ 460207 h 741197"/>
              <a:gd name="connsiteX6" fmla="*/ 10621372 w 10621372"/>
              <a:gd name="connsiteY6" fmla="*/ 239805 h 741197"/>
              <a:gd name="connsiteX0" fmla="*/ 0 w 10621372"/>
              <a:gd name="connsiteY0" fmla="*/ 281080 h 741197"/>
              <a:gd name="connsiteX1" fmla="*/ 1334034 w 10621372"/>
              <a:gd name="connsiteY1" fmla="*/ 16920 h 741197"/>
              <a:gd name="connsiteX2" fmla="*/ 2660724 w 10621372"/>
              <a:gd name="connsiteY2" fmla="*/ 708242 h 741197"/>
              <a:gd name="connsiteX3" fmla="*/ 5342312 w 10621372"/>
              <a:gd name="connsiteY3" fmla="*/ 598469 h 741197"/>
              <a:gd name="connsiteX4" fmla="*/ 6891626 w 10621372"/>
              <a:gd name="connsiteY4" fmla="*/ 316279 h 741197"/>
              <a:gd name="connsiteX5" fmla="*/ 8861651 w 10621372"/>
              <a:gd name="connsiteY5" fmla="*/ 460207 h 741197"/>
              <a:gd name="connsiteX6" fmla="*/ 10621372 w 10621372"/>
              <a:gd name="connsiteY6" fmla="*/ 239805 h 741197"/>
              <a:gd name="connsiteX0" fmla="*/ 0 w 10621372"/>
              <a:gd name="connsiteY0" fmla="*/ 281080 h 741197"/>
              <a:gd name="connsiteX1" fmla="*/ 1334034 w 10621372"/>
              <a:gd name="connsiteY1" fmla="*/ 16920 h 741197"/>
              <a:gd name="connsiteX2" fmla="*/ 2660724 w 10621372"/>
              <a:gd name="connsiteY2" fmla="*/ 708242 h 741197"/>
              <a:gd name="connsiteX3" fmla="*/ 5342312 w 10621372"/>
              <a:gd name="connsiteY3" fmla="*/ 598469 h 741197"/>
              <a:gd name="connsiteX4" fmla="*/ 6891626 w 10621372"/>
              <a:gd name="connsiteY4" fmla="*/ 316279 h 741197"/>
              <a:gd name="connsiteX5" fmla="*/ 8861651 w 10621372"/>
              <a:gd name="connsiteY5" fmla="*/ 460207 h 741197"/>
              <a:gd name="connsiteX6" fmla="*/ 10621372 w 10621372"/>
              <a:gd name="connsiteY6" fmla="*/ 239805 h 741197"/>
              <a:gd name="connsiteX0" fmla="*/ 0 w 10621372"/>
              <a:gd name="connsiteY0" fmla="*/ 281080 h 741197"/>
              <a:gd name="connsiteX1" fmla="*/ 1334034 w 10621372"/>
              <a:gd name="connsiteY1" fmla="*/ 16920 h 741197"/>
              <a:gd name="connsiteX2" fmla="*/ 2660724 w 10621372"/>
              <a:gd name="connsiteY2" fmla="*/ 708242 h 741197"/>
              <a:gd name="connsiteX3" fmla="*/ 5342312 w 10621372"/>
              <a:gd name="connsiteY3" fmla="*/ 598469 h 741197"/>
              <a:gd name="connsiteX4" fmla="*/ 6891626 w 10621372"/>
              <a:gd name="connsiteY4" fmla="*/ 316279 h 741197"/>
              <a:gd name="connsiteX5" fmla="*/ 8861651 w 10621372"/>
              <a:gd name="connsiteY5" fmla="*/ 460207 h 741197"/>
              <a:gd name="connsiteX6" fmla="*/ 10621372 w 10621372"/>
              <a:gd name="connsiteY6" fmla="*/ 239805 h 741197"/>
              <a:gd name="connsiteX0" fmla="*/ 0 w 10621372"/>
              <a:gd name="connsiteY0" fmla="*/ 281080 h 741197"/>
              <a:gd name="connsiteX1" fmla="*/ 1334034 w 10621372"/>
              <a:gd name="connsiteY1" fmla="*/ 16920 h 741197"/>
              <a:gd name="connsiteX2" fmla="*/ 2660724 w 10621372"/>
              <a:gd name="connsiteY2" fmla="*/ 708242 h 741197"/>
              <a:gd name="connsiteX3" fmla="*/ 5342312 w 10621372"/>
              <a:gd name="connsiteY3" fmla="*/ 598469 h 741197"/>
              <a:gd name="connsiteX4" fmla="*/ 6891626 w 10621372"/>
              <a:gd name="connsiteY4" fmla="*/ 316279 h 741197"/>
              <a:gd name="connsiteX5" fmla="*/ 8861651 w 10621372"/>
              <a:gd name="connsiteY5" fmla="*/ 460207 h 741197"/>
              <a:gd name="connsiteX6" fmla="*/ 10621372 w 10621372"/>
              <a:gd name="connsiteY6" fmla="*/ 239805 h 741197"/>
              <a:gd name="connsiteX0" fmla="*/ 0 w 10621372"/>
              <a:gd name="connsiteY0" fmla="*/ 173862 h 625507"/>
              <a:gd name="connsiteX1" fmla="*/ 1354768 w 10621372"/>
              <a:gd name="connsiteY1" fmla="*/ 32992 h 625507"/>
              <a:gd name="connsiteX2" fmla="*/ 2660724 w 10621372"/>
              <a:gd name="connsiteY2" fmla="*/ 601024 h 625507"/>
              <a:gd name="connsiteX3" fmla="*/ 5342312 w 10621372"/>
              <a:gd name="connsiteY3" fmla="*/ 491251 h 625507"/>
              <a:gd name="connsiteX4" fmla="*/ 6891626 w 10621372"/>
              <a:gd name="connsiteY4" fmla="*/ 209061 h 625507"/>
              <a:gd name="connsiteX5" fmla="*/ 8861651 w 10621372"/>
              <a:gd name="connsiteY5" fmla="*/ 352989 h 625507"/>
              <a:gd name="connsiteX6" fmla="*/ 10621372 w 10621372"/>
              <a:gd name="connsiteY6" fmla="*/ 132587 h 625507"/>
              <a:gd name="connsiteX0" fmla="*/ 0 w 10621372"/>
              <a:gd name="connsiteY0" fmla="*/ 173862 h 672263"/>
              <a:gd name="connsiteX1" fmla="*/ 1354768 w 10621372"/>
              <a:gd name="connsiteY1" fmla="*/ 32992 h 672263"/>
              <a:gd name="connsiteX2" fmla="*/ 2660724 w 10621372"/>
              <a:gd name="connsiteY2" fmla="*/ 601024 h 672263"/>
              <a:gd name="connsiteX3" fmla="*/ 5375032 w 10621372"/>
              <a:gd name="connsiteY3" fmla="*/ 620953 h 672263"/>
              <a:gd name="connsiteX4" fmla="*/ 6891626 w 10621372"/>
              <a:gd name="connsiteY4" fmla="*/ 209061 h 672263"/>
              <a:gd name="connsiteX5" fmla="*/ 8861651 w 10621372"/>
              <a:gd name="connsiteY5" fmla="*/ 352989 h 672263"/>
              <a:gd name="connsiteX6" fmla="*/ 10621372 w 10621372"/>
              <a:gd name="connsiteY6" fmla="*/ 132587 h 67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1372" h="672263">
                <a:moveTo>
                  <a:pt x="0" y="173862"/>
                </a:moveTo>
                <a:cubicBezTo>
                  <a:pt x="414866" y="4528"/>
                  <a:pt x="911314" y="-38202"/>
                  <a:pt x="1354768" y="32992"/>
                </a:cubicBezTo>
                <a:cubicBezTo>
                  <a:pt x="1798222" y="104186"/>
                  <a:pt x="1990680" y="503031"/>
                  <a:pt x="2660724" y="601024"/>
                </a:cubicBezTo>
                <a:cubicBezTo>
                  <a:pt x="3330768" y="699017"/>
                  <a:pt x="4669882" y="686280"/>
                  <a:pt x="5375032" y="620953"/>
                </a:cubicBezTo>
                <a:cubicBezTo>
                  <a:pt x="6080182" y="555626"/>
                  <a:pt x="6310523" y="253722"/>
                  <a:pt x="6891626" y="209061"/>
                </a:cubicBezTo>
                <a:cubicBezTo>
                  <a:pt x="7472729" y="164400"/>
                  <a:pt x="8290173" y="335917"/>
                  <a:pt x="8861651" y="352989"/>
                </a:cubicBezTo>
                <a:cubicBezTo>
                  <a:pt x="9488342" y="339157"/>
                  <a:pt x="10034798" y="206054"/>
                  <a:pt x="10621372" y="1325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59" name="Oval 258"/>
          <p:cNvSpPr/>
          <p:nvPr/>
        </p:nvSpPr>
        <p:spPr>
          <a:xfrm>
            <a:off x="4092576" y="4952090"/>
            <a:ext cx="72569" cy="7315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592" name="Group 591">
            <a:extLst>
              <a:ext uri="{FF2B5EF4-FFF2-40B4-BE49-F238E27FC236}">
                <a16:creationId xmlns:a16="http://schemas.microsoft.com/office/drawing/2014/main" id="{99D72DFE-E438-4AE1-89C7-16132545F691}"/>
              </a:ext>
            </a:extLst>
          </p:cNvPr>
          <p:cNvGrpSpPr/>
          <p:nvPr/>
        </p:nvGrpSpPr>
        <p:grpSpPr>
          <a:xfrm>
            <a:off x="6654125" y="4432724"/>
            <a:ext cx="1601936" cy="617477"/>
            <a:chOff x="8600597" y="4597055"/>
            <a:chExt cx="1601936" cy="617477"/>
          </a:xfrm>
        </p:grpSpPr>
        <p:cxnSp>
          <p:nvCxnSpPr>
            <p:cNvPr id="253" name="Straight Connector 252"/>
            <p:cNvCxnSpPr>
              <a:cxnSpLocks/>
              <a:stCxn id="260" idx="0"/>
            </p:cNvCxnSpPr>
            <p:nvPr/>
          </p:nvCxnSpPr>
          <p:spPr>
            <a:xfrm flipV="1">
              <a:off x="8726329" y="4909856"/>
              <a:ext cx="0" cy="231524"/>
            </a:xfrm>
            <a:prstGeom prst="line">
              <a:avLst/>
            </a:prstGeom>
            <a:ln>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0" name="Oval 259"/>
            <p:cNvSpPr/>
            <p:nvPr/>
          </p:nvSpPr>
          <p:spPr>
            <a:xfrm>
              <a:off x="8690044" y="5141380"/>
              <a:ext cx="72569" cy="7315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52" name="Rounded Rectangle 251"/>
            <p:cNvSpPr/>
            <p:nvPr/>
          </p:nvSpPr>
          <p:spPr>
            <a:xfrm>
              <a:off x="8600597" y="4597055"/>
              <a:ext cx="1601936" cy="320847"/>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F3F3F">
                      <a:lumMod val="75000"/>
                    </a:srgbClr>
                  </a:solidFill>
                  <a:effectLst/>
                  <a:uLnTx/>
                  <a:uFillTx/>
                  <a:latin typeface="Frutiger Next Pro Light"/>
                  <a:ea typeface="+mn-ea"/>
                  <a:cs typeface="+mn-cs"/>
                </a:rPr>
                <a:t>It would be great if we had one report from Provider to track our receivables and associated collections in real time</a:t>
              </a:r>
            </a:p>
          </p:txBody>
        </p:sp>
      </p:grpSp>
      <p:sp>
        <p:nvSpPr>
          <p:cNvPr id="261" name="Oval 260"/>
          <p:cNvSpPr/>
          <p:nvPr/>
        </p:nvSpPr>
        <p:spPr>
          <a:xfrm>
            <a:off x="4812654" y="5011460"/>
            <a:ext cx="72569" cy="7315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504" name="TextBox 503">
            <a:extLst>
              <a:ext uri="{FF2B5EF4-FFF2-40B4-BE49-F238E27FC236}">
                <a16:creationId xmlns:a16="http://schemas.microsoft.com/office/drawing/2014/main" id="{E8F59250-63A9-4EFD-8F36-2E45F2A7E078}"/>
              </a:ext>
            </a:extLst>
          </p:cNvPr>
          <p:cNvSpPr txBox="1"/>
          <p:nvPr/>
        </p:nvSpPr>
        <p:spPr>
          <a:xfrm>
            <a:off x="8880256" y="5305263"/>
            <a:ext cx="143378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C5C5C"/>
              </a:solidFill>
              <a:effectLst/>
              <a:uLnTx/>
              <a:uFillTx/>
              <a:latin typeface="Frutiger Next Pro Light"/>
              <a:ea typeface="+mn-ea"/>
              <a:cs typeface="+mn-cs"/>
            </a:endParaRPr>
          </a:p>
        </p:txBody>
      </p:sp>
      <p:cxnSp>
        <p:nvCxnSpPr>
          <p:cNvPr id="363" name="Straight Connector 362">
            <a:extLst>
              <a:ext uri="{FF2B5EF4-FFF2-40B4-BE49-F238E27FC236}">
                <a16:creationId xmlns:a16="http://schemas.microsoft.com/office/drawing/2014/main" id="{B6885415-A199-45A4-A8F1-11E0B6ED9114}"/>
              </a:ext>
            </a:extLst>
          </p:cNvPr>
          <p:cNvCxnSpPr>
            <a:cxnSpLocks/>
          </p:cNvCxnSpPr>
          <p:nvPr/>
        </p:nvCxnSpPr>
        <p:spPr>
          <a:xfrm>
            <a:off x="1496454" y="5150260"/>
            <a:ext cx="1483758" cy="0"/>
          </a:xfrm>
          <a:prstGeom prst="line">
            <a:avLst/>
          </a:prstGeom>
        </p:spPr>
        <p:style>
          <a:lnRef idx="1">
            <a:schemeClr val="accent1"/>
          </a:lnRef>
          <a:fillRef idx="0">
            <a:schemeClr val="accent1"/>
          </a:fillRef>
          <a:effectRef idx="0">
            <a:schemeClr val="accent1"/>
          </a:effectRef>
          <a:fontRef idx="minor">
            <a:schemeClr val="tx1"/>
          </a:fontRef>
        </p:style>
      </p:cxnSp>
      <p:sp>
        <p:nvSpPr>
          <p:cNvPr id="481" name="TextBox 480">
            <a:extLst>
              <a:ext uri="{FF2B5EF4-FFF2-40B4-BE49-F238E27FC236}">
                <a16:creationId xmlns:a16="http://schemas.microsoft.com/office/drawing/2014/main" id="{C95857E4-2B0C-4D3A-A7F9-2B5514C9ADA5}"/>
              </a:ext>
            </a:extLst>
          </p:cNvPr>
          <p:cNvSpPr txBox="1"/>
          <p:nvPr/>
        </p:nvSpPr>
        <p:spPr>
          <a:xfrm>
            <a:off x="1417854" y="5135474"/>
            <a:ext cx="170136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C5C5C"/>
                </a:solidFill>
                <a:effectLst/>
                <a:uLnTx/>
                <a:uFillTx/>
                <a:latin typeface="Frutiger Next Pro Light"/>
                <a:ea typeface="+mn-ea"/>
                <a:cs typeface="+mn-cs"/>
              </a:rPr>
              <a:t>The Agency Accountant collects payer information for non-federal customers from their program offices. A payer profile template is then manually populated and sent to Provider to establish or edit a customer payer profile within Oracle.</a:t>
            </a:r>
          </a:p>
        </p:txBody>
      </p:sp>
      <p:cxnSp>
        <p:nvCxnSpPr>
          <p:cNvPr id="488" name="Straight Connector 487">
            <a:extLst>
              <a:ext uri="{FF2B5EF4-FFF2-40B4-BE49-F238E27FC236}">
                <a16:creationId xmlns:a16="http://schemas.microsoft.com/office/drawing/2014/main" id="{BF9E5998-C2E7-48FA-BD79-4B5D8DA01286}"/>
              </a:ext>
            </a:extLst>
          </p:cNvPr>
          <p:cNvCxnSpPr>
            <a:cxnSpLocks/>
          </p:cNvCxnSpPr>
          <p:nvPr/>
        </p:nvCxnSpPr>
        <p:spPr>
          <a:xfrm>
            <a:off x="3207493" y="5150064"/>
            <a:ext cx="1712812" cy="0"/>
          </a:xfrm>
          <a:prstGeom prst="line">
            <a:avLst/>
          </a:prstGeom>
        </p:spPr>
        <p:style>
          <a:lnRef idx="1">
            <a:schemeClr val="accent1"/>
          </a:lnRef>
          <a:fillRef idx="0">
            <a:schemeClr val="accent1"/>
          </a:fillRef>
          <a:effectRef idx="0">
            <a:schemeClr val="accent1"/>
          </a:effectRef>
          <a:fontRef idx="minor">
            <a:schemeClr val="tx1"/>
          </a:fontRef>
        </p:style>
      </p:cxnSp>
      <p:sp>
        <p:nvSpPr>
          <p:cNvPr id="489" name="TextBox 488">
            <a:extLst>
              <a:ext uri="{FF2B5EF4-FFF2-40B4-BE49-F238E27FC236}">
                <a16:creationId xmlns:a16="http://schemas.microsoft.com/office/drawing/2014/main" id="{B3FFAAA2-F268-43EC-8218-C1CE15E18674}"/>
              </a:ext>
            </a:extLst>
          </p:cNvPr>
          <p:cNvSpPr txBox="1"/>
          <p:nvPr/>
        </p:nvSpPr>
        <p:spPr>
          <a:xfrm>
            <a:off x="3120937" y="5119151"/>
            <a:ext cx="191578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C5C5C"/>
                </a:solidFill>
                <a:effectLst/>
                <a:uLnTx/>
                <a:uFillTx/>
                <a:latin typeface="Frutiger Next Pro Light"/>
                <a:ea typeface="+mn-ea"/>
                <a:cs typeface="+mn-cs"/>
              </a:rPr>
              <a:t>The Agency Accountant manually populates the AR invoice template using billing information collected from their program offices. Templates can be cumbersome and are susceptible to human error.  In some instances, invoice templates are not completed until receipt of collection is received in order to reduce potential rework. </a:t>
            </a:r>
          </a:p>
        </p:txBody>
      </p:sp>
      <p:cxnSp>
        <p:nvCxnSpPr>
          <p:cNvPr id="503" name="Straight Connector 502">
            <a:extLst>
              <a:ext uri="{FF2B5EF4-FFF2-40B4-BE49-F238E27FC236}">
                <a16:creationId xmlns:a16="http://schemas.microsoft.com/office/drawing/2014/main" id="{AF0D90C0-DBF8-4853-907B-40727F865965}"/>
              </a:ext>
            </a:extLst>
          </p:cNvPr>
          <p:cNvCxnSpPr>
            <a:cxnSpLocks/>
          </p:cNvCxnSpPr>
          <p:nvPr/>
        </p:nvCxnSpPr>
        <p:spPr>
          <a:xfrm flipV="1">
            <a:off x="5116590" y="5150061"/>
            <a:ext cx="1741121"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5D57443-FFCB-4E27-8ACA-D0D561BC8E1B}"/>
              </a:ext>
            </a:extLst>
          </p:cNvPr>
          <p:cNvGrpSpPr/>
          <p:nvPr/>
        </p:nvGrpSpPr>
        <p:grpSpPr>
          <a:xfrm>
            <a:off x="182881" y="3988780"/>
            <a:ext cx="1362885" cy="1146794"/>
            <a:chOff x="182881" y="3988780"/>
            <a:chExt cx="1362885" cy="1146794"/>
          </a:xfrm>
        </p:grpSpPr>
        <p:sp>
          <p:nvSpPr>
            <p:cNvPr id="56" name="TextBox 55"/>
            <p:cNvSpPr txBox="1"/>
            <p:nvPr/>
          </p:nvSpPr>
          <p:spPr>
            <a:xfrm>
              <a:off x="182881" y="4412276"/>
              <a:ext cx="1027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F3F3F">
                      <a:lumMod val="75000"/>
                    </a:srgbClr>
                  </a:solidFill>
                  <a:effectLst/>
                  <a:uLnTx/>
                  <a:uFillTx/>
                  <a:latin typeface="Frutiger Next Pro Light"/>
                  <a:ea typeface="+mn-ea"/>
                  <a:cs typeface="+mn-cs"/>
                </a:rPr>
                <a:t>Emotion</a:t>
              </a:r>
            </a:p>
          </p:txBody>
        </p:sp>
        <p:grpSp>
          <p:nvGrpSpPr>
            <p:cNvPr id="527" name="Group 526">
              <a:extLst>
                <a:ext uri="{FF2B5EF4-FFF2-40B4-BE49-F238E27FC236}">
                  <a16:creationId xmlns:a16="http://schemas.microsoft.com/office/drawing/2014/main" id="{ECE1F054-4B4F-43E8-BA13-A3888CBDB439}"/>
                </a:ext>
              </a:extLst>
            </p:cNvPr>
            <p:cNvGrpSpPr/>
            <p:nvPr/>
          </p:nvGrpSpPr>
          <p:grpSpPr>
            <a:xfrm>
              <a:off x="896938" y="3988780"/>
              <a:ext cx="648828" cy="1146794"/>
              <a:chOff x="896938" y="3988780"/>
              <a:chExt cx="648828" cy="1146794"/>
            </a:xfrm>
          </p:grpSpPr>
          <p:sp>
            <p:nvSpPr>
              <p:cNvPr id="475" name="TextBox 474">
                <a:extLst>
                  <a:ext uri="{FF2B5EF4-FFF2-40B4-BE49-F238E27FC236}">
                    <a16:creationId xmlns:a16="http://schemas.microsoft.com/office/drawing/2014/main" id="{B1DBD75F-7F7D-4A83-85AF-3B0FD7D78531}"/>
                  </a:ext>
                </a:extLst>
              </p:cNvPr>
              <p:cNvSpPr txBox="1"/>
              <p:nvPr/>
            </p:nvSpPr>
            <p:spPr>
              <a:xfrm>
                <a:off x="896938" y="3988780"/>
                <a:ext cx="64882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Positive</a:t>
                </a:r>
              </a:p>
            </p:txBody>
          </p:sp>
          <p:sp>
            <p:nvSpPr>
              <p:cNvPr id="476" name="TextBox 475">
                <a:extLst>
                  <a:ext uri="{FF2B5EF4-FFF2-40B4-BE49-F238E27FC236}">
                    <a16:creationId xmlns:a16="http://schemas.microsoft.com/office/drawing/2014/main" id="{3CEE185B-5DF4-4A1E-887B-781BE20EDD88}"/>
                  </a:ext>
                </a:extLst>
              </p:cNvPr>
              <p:cNvSpPr txBox="1"/>
              <p:nvPr/>
            </p:nvSpPr>
            <p:spPr>
              <a:xfrm>
                <a:off x="896938" y="4462149"/>
                <a:ext cx="64882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Neutral</a:t>
                </a:r>
              </a:p>
            </p:txBody>
          </p:sp>
          <p:sp>
            <p:nvSpPr>
              <p:cNvPr id="506" name="TextBox 505">
                <a:extLst>
                  <a:ext uri="{FF2B5EF4-FFF2-40B4-BE49-F238E27FC236}">
                    <a16:creationId xmlns:a16="http://schemas.microsoft.com/office/drawing/2014/main" id="{1B97ECD0-95A8-4350-93AA-880534509AFB}"/>
                  </a:ext>
                </a:extLst>
              </p:cNvPr>
              <p:cNvSpPr txBox="1"/>
              <p:nvPr/>
            </p:nvSpPr>
            <p:spPr>
              <a:xfrm>
                <a:off x="896938" y="4935519"/>
                <a:ext cx="64882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Negative</a:t>
                </a:r>
              </a:p>
            </p:txBody>
          </p:sp>
        </p:grpSp>
      </p:grpSp>
      <p:sp>
        <p:nvSpPr>
          <p:cNvPr id="50" name="Rectangle 49"/>
          <p:cNvSpPr/>
          <p:nvPr/>
        </p:nvSpPr>
        <p:spPr>
          <a:xfrm>
            <a:off x="1470027" y="2454059"/>
            <a:ext cx="10570016" cy="14574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51" name="TextBox 50"/>
          <p:cNvSpPr txBox="1"/>
          <p:nvPr/>
        </p:nvSpPr>
        <p:spPr>
          <a:xfrm>
            <a:off x="182881" y="2375112"/>
            <a:ext cx="1027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F3F3F">
                    <a:lumMod val="75000"/>
                  </a:srgbClr>
                </a:solidFill>
                <a:effectLst/>
                <a:uLnTx/>
                <a:uFillTx/>
                <a:latin typeface="Frutiger Next Pro Light"/>
                <a:ea typeface="+mn-ea"/>
                <a:cs typeface="+mn-cs"/>
              </a:rPr>
              <a:t>Activities</a:t>
            </a:r>
          </a:p>
        </p:txBody>
      </p:sp>
      <p:cxnSp>
        <p:nvCxnSpPr>
          <p:cNvPr id="58" name="Straight Connector 57"/>
          <p:cNvCxnSpPr>
            <a:cxnSpLocks/>
          </p:cNvCxnSpPr>
          <p:nvPr/>
        </p:nvCxnSpPr>
        <p:spPr>
          <a:xfrm>
            <a:off x="1599738" y="3175571"/>
            <a:ext cx="10344887" cy="14460"/>
          </a:xfrm>
          <a:prstGeom prst="line">
            <a:avLst/>
          </a:prstGeom>
          <a:ln>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nvGrpSpPr>
          <p:cNvPr id="302" name="Group 301"/>
          <p:cNvGrpSpPr/>
          <p:nvPr/>
        </p:nvGrpSpPr>
        <p:grpSpPr>
          <a:xfrm>
            <a:off x="3639432" y="2783509"/>
            <a:ext cx="85040" cy="14593"/>
            <a:chOff x="3121026" y="1187450"/>
            <a:chExt cx="201612" cy="38100"/>
          </a:xfrm>
          <a:solidFill>
            <a:schemeClr val="bg1"/>
          </a:solidFill>
        </p:grpSpPr>
        <p:sp>
          <p:nvSpPr>
            <p:cNvPr id="406" name="Freeform 175"/>
            <p:cNvSpPr>
              <a:spLocks/>
            </p:cNvSpPr>
            <p:nvPr/>
          </p:nvSpPr>
          <p:spPr bwMode="auto">
            <a:xfrm>
              <a:off x="3121026" y="1187450"/>
              <a:ext cx="17463" cy="38100"/>
            </a:xfrm>
            <a:custGeom>
              <a:avLst/>
              <a:gdLst>
                <a:gd name="T0" fmla="*/ 10 w 21"/>
                <a:gd name="T1" fmla="*/ 50 h 50"/>
                <a:gd name="T2" fmla="*/ 12 w 21"/>
                <a:gd name="T3" fmla="*/ 50 h 50"/>
                <a:gd name="T4" fmla="*/ 12 w 21"/>
                <a:gd name="T5" fmla="*/ 50 h 50"/>
                <a:gd name="T6" fmla="*/ 16 w 21"/>
                <a:gd name="T7" fmla="*/ 48 h 50"/>
                <a:gd name="T8" fmla="*/ 18 w 21"/>
                <a:gd name="T9" fmla="*/ 47 h 50"/>
                <a:gd name="T10" fmla="*/ 21 w 21"/>
                <a:gd name="T11" fmla="*/ 43 h 50"/>
                <a:gd name="T12" fmla="*/ 21 w 21"/>
                <a:gd name="T13" fmla="*/ 40 h 50"/>
                <a:gd name="T14" fmla="*/ 21 w 21"/>
                <a:gd name="T15" fmla="*/ 10 h 50"/>
                <a:gd name="T16" fmla="*/ 21 w 21"/>
                <a:gd name="T17" fmla="*/ 10 h 50"/>
                <a:gd name="T18" fmla="*/ 21 w 21"/>
                <a:gd name="T19" fmla="*/ 7 h 50"/>
                <a:gd name="T20" fmla="*/ 18 w 21"/>
                <a:gd name="T21" fmla="*/ 3 h 50"/>
                <a:gd name="T22" fmla="*/ 16 w 21"/>
                <a:gd name="T23" fmla="*/ 2 h 50"/>
                <a:gd name="T24" fmla="*/ 12 w 21"/>
                <a:gd name="T25" fmla="*/ 0 h 50"/>
                <a:gd name="T26" fmla="*/ 10 w 21"/>
                <a:gd name="T27" fmla="*/ 0 h 50"/>
                <a:gd name="T28" fmla="*/ 10 w 21"/>
                <a:gd name="T29" fmla="*/ 0 h 50"/>
                <a:gd name="T30" fmla="*/ 7 w 21"/>
                <a:gd name="T31" fmla="*/ 2 h 50"/>
                <a:gd name="T32" fmla="*/ 4 w 21"/>
                <a:gd name="T33" fmla="*/ 3 h 50"/>
                <a:gd name="T34" fmla="*/ 2 w 21"/>
                <a:gd name="T35" fmla="*/ 7 h 50"/>
                <a:gd name="T36" fmla="*/ 0 w 21"/>
                <a:gd name="T37" fmla="*/ 10 h 50"/>
                <a:gd name="T38" fmla="*/ 0 w 21"/>
                <a:gd name="T39" fmla="*/ 40 h 50"/>
                <a:gd name="T40" fmla="*/ 0 w 21"/>
                <a:gd name="T41" fmla="*/ 40 h 50"/>
                <a:gd name="T42" fmla="*/ 2 w 21"/>
                <a:gd name="T43" fmla="*/ 43 h 50"/>
                <a:gd name="T44" fmla="*/ 4 w 21"/>
                <a:gd name="T45" fmla="*/ 47 h 50"/>
                <a:gd name="T46" fmla="*/ 7 w 21"/>
                <a:gd name="T47" fmla="*/ 48 h 50"/>
                <a:gd name="T48" fmla="*/ 10 w 21"/>
                <a:gd name="T49" fmla="*/ 50 h 50"/>
                <a:gd name="T50" fmla="*/ 10 w 21"/>
                <a:gd name="T5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50">
                  <a:moveTo>
                    <a:pt x="10" y="50"/>
                  </a:moveTo>
                  <a:lnTo>
                    <a:pt x="12" y="50"/>
                  </a:lnTo>
                  <a:lnTo>
                    <a:pt x="12" y="50"/>
                  </a:lnTo>
                  <a:lnTo>
                    <a:pt x="16" y="48"/>
                  </a:lnTo>
                  <a:lnTo>
                    <a:pt x="18" y="47"/>
                  </a:lnTo>
                  <a:lnTo>
                    <a:pt x="21" y="43"/>
                  </a:lnTo>
                  <a:lnTo>
                    <a:pt x="21" y="40"/>
                  </a:lnTo>
                  <a:lnTo>
                    <a:pt x="21" y="10"/>
                  </a:lnTo>
                  <a:lnTo>
                    <a:pt x="21" y="10"/>
                  </a:lnTo>
                  <a:lnTo>
                    <a:pt x="21" y="7"/>
                  </a:lnTo>
                  <a:lnTo>
                    <a:pt x="18" y="3"/>
                  </a:lnTo>
                  <a:lnTo>
                    <a:pt x="16" y="2"/>
                  </a:lnTo>
                  <a:lnTo>
                    <a:pt x="12" y="0"/>
                  </a:lnTo>
                  <a:lnTo>
                    <a:pt x="10" y="0"/>
                  </a:lnTo>
                  <a:lnTo>
                    <a:pt x="10" y="0"/>
                  </a:lnTo>
                  <a:lnTo>
                    <a:pt x="7" y="2"/>
                  </a:lnTo>
                  <a:lnTo>
                    <a:pt x="4" y="3"/>
                  </a:lnTo>
                  <a:lnTo>
                    <a:pt x="2" y="7"/>
                  </a:lnTo>
                  <a:lnTo>
                    <a:pt x="0" y="10"/>
                  </a:lnTo>
                  <a:lnTo>
                    <a:pt x="0" y="40"/>
                  </a:lnTo>
                  <a:lnTo>
                    <a:pt x="0" y="40"/>
                  </a:lnTo>
                  <a:lnTo>
                    <a:pt x="2" y="43"/>
                  </a:lnTo>
                  <a:lnTo>
                    <a:pt x="4" y="47"/>
                  </a:lnTo>
                  <a:lnTo>
                    <a:pt x="7" y="48"/>
                  </a:lnTo>
                  <a:lnTo>
                    <a:pt x="10" y="50"/>
                  </a:lnTo>
                  <a:lnTo>
                    <a:pt x="1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07" name="Freeform 176"/>
            <p:cNvSpPr>
              <a:spLocks/>
            </p:cNvSpPr>
            <p:nvPr/>
          </p:nvSpPr>
          <p:spPr bwMode="auto">
            <a:xfrm>
              <a:off x="3214688" y="1187450"/>
              <a:ext cx="15875" cy="38100"/>
            </a:xfrm>
            <a:custGeom>
              <a:avLst/>
              <a:gdLst>
                <a:gd name="T0" fmla="*/ 9 w 19"/>
                <a:gd name="T1" fmla="*/ 0 h 50"/>
                <a:gd name="T2" fmla="*/ 9 w 19"/>
                <a:gd name="T3" fmla="*/ 0 h 50"/>
                <a:gd name="T4" fmla="*/ 9 w 19"/>
                <a:gd name="T5" fmla="*/ 0 h 50"/>
                <a:gd name="T6" fmla="*/ 4 w 19"/>
                <a:gd name="T7" fmla="*/ 2 h 50"/>
                <a:gd name="T8" fmla="*/ 1 w 19"/>
                <a:gd name="T9" fmla="*/ 3 h 50"/>
                <a:gd name="T10" fmla="*/ 0 w 19"/>
                <a:gd name="T11" fmla="*/ 7 h 50"/>
                <a:gd name="T12" fmla="*/ 0 w 19"/>
                <a:gd name="T13" fmla="*/ 10 h 50"/>
                <a:gd name="T14" fmla="*/ 0 w 19"/>
                <a:gd name="T15" fmla="*/ 40 h 50"/>
                <a:gd name="T16" fmla="*/ 0 w 19"/>
                <a:gd name="T17" fmla="*/ 40 h 50"/>
                <a:gd name="T18" fmla="*/ 0 w 19"/>
                <a:gd name="T19" fmla="*/ 43 h 50"/>
                <a:gd name="T20" fmla="*/ 1 w 19"/>
                <a:gd name="T21" fmla="*/ 47 h 50"/>
                <a:gd name="T22" fmla="*/ 4 w 19"/>
                <a:gd name="T23" fmla="*/ 48 h 50"/>
                <a:gd name="T24" fmla="*/ 9 w 19"/>
                <a:gd name="T25" fmla="*/ 50 h 50"/>
                <a:gd name="T26" fmla="*/ 9 w 19"/>
                <a:gd name="T27" fmla="*/ 50 h 50"/>
                <a:gd name="T28" fmla="*/ 9 w 19"/>
                <a:gd name="T29" fmla="*/ 50 h 50"/>
                <a:gd name="T30" fmla="*/ 14 w 19"/>
                <a:gd name="T31" fmla="*/ 48 h 50"/>
                <a:gd name="T32" fmla="*/ 17 w 19"/>
                <a:gd name="T33" fmla="*/ 47 h 50"/>
                <a:gd name="T34" fmla="*/ 19 w 19"/>
                <a:gd name="T35" fmla="*/ 43 h 50"/>
                <a:gd name="T36" fmla="*/ 19 w 19"/>
                <a:gd name="T37" fmla="*/ 40 h 50"/>
                <a:gd name="T38" fmla="*/ 19 w 19"/>
                <a:gd name="T39" fmla="*/ 10 h 50"/>
                <a:gd name="T40" fmla="*/ 19 w 19"/>
                <a:gd name="T41" fmla="*/ 10 h 50"/>
                <a:gd name="T42" fmla="*/ 19 w 19"/>
                <a:gd name="T43" fmla="*/ 7 h 50"/>
                <a:gd name="T44" fmla="*/ 17 w 19"/>
                <a:gd name="T45" fmla="*/ 3 h 50"/>
                <a:gd name="T46" fmla="*/ 14 w 19"/>
                <a:gd name="T47" fmla="*/ 2 h 50"/>
                <a:gd name="T48" fmla="*/ 9 w 19"/>
                <a:gd name="T49" fmla="*/ 0 h 50"/>
                <a:gd name="T50" fmla="*/ 9 w 19"/>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50">
                  <a:moveTo>
                    <a:pt x="9" y="0"/>
                  </a:moveTo>
                  <a:lnTo>
                    <a:pt x="9" y="0"/>
                  </a:lnTo>
                  <a:lnTo>
                    <a:pt x="9" y="0"/>
                  </a:lnTo>
                  <a:lnTo>
                    <a:pt x="4" y="2"/>
                  </a:lnTo>
                  <a:lnTo>
                    <a:pt x="1" y="3"/>
                  </a:lnTo>
                  <a:lnTo>
                    <a:pt x="0" y="7"/>
                  </a:lnTo>
                  <a:lnTo>
                    <a:pt x="0" y="10"/>
                  </a:lnTo>
                  <a:lnTo>
                    <a:pt x="0" y="40"/>
                  </a:lnTo>
                  <a:lnTo>
                    <a:pt x="0" y="40"/>
                  </a:lnTo>
                  <a:lnTo>
                    <a:pt x="0" y="43"/>
                  </a:lnTo>
                  <a:lnTo>
                    <a:pt x="1" y="47"/>
                  </a:lnTo>
                  <a:lnTo>
                    <a:pt x="4" y="48"/>
                  </a:lnTo>
                  <a:lnTo>
                    <a:pt x="9" y="50"/>
                  </a:lnTo>
                  <a:lnTo>
                    <a:pt x="9" y="50"/>
                  </a:lnTo>
                  <a:lnTo>
                    <a:pt x="9" y="50"/>
                  </a:lnTo>
                  <a:lnTo>
                    <a:pt x="14" y="48"/>
                  </a:lnTo>
                  <a:lnTo>
                    <a:pt x="17" y="47"/>
                  </a:lnTo>
                  <a:lnTo>
                    <a:pt x="19" y="43"/>
                  </a:lnTo>
                  <a:lnTo>
                    <a:pt x="19" y="40"/>
                  </a:lnTo>
                  <a:lnTo>
                    <a:pt x="19" y="10"/>
                  </a:lnTo>
                  <a:lnTo>
                    <a:pt x="19" y="10"/>
                  </a:lnTo>
                  <a:lnTo>
                    <a:pt x="19" y="7"/>
                  </a:lnTo>
                  <a:lnTo>
                    <a:pt x="17" y="3"/>
                  </a:lnTo>
                  <a:lnTo>
                    <a:pt x="14" y="2"/>
                  </a:lnTo>
                  <a:lnTo>
                    <a:pt x="9"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08" name="Freeform 177"/>
            <p:cNvSpPr>
              <a:spLocks/>
            </p:cNvSpPr>
            <p:nvPr/>
          </p:nvSpPr>
          <p:spPr bwMode="auto">
            <a:xfrm>
              <a:off x="3306763" y="1187450"/>
              <a:ext cx="15875" cy="38100"/>
            </a:xfrm>
            <a:custGeom>
              <a:avLst/>
              <a:gdLst>
                <a:gd name="T0" fmla="*/ 9 w 20"/>
                <a:gd name="T1" fmla="*/ 50 h 50"/>
                <a:gd name="T2" fmla="*/ 11 w 20"/>
                <a:gd name="T3" fmla="*/ 50 h 50"/>
                <a:gd name="T4" fmla="*/ 11 w 20"/>
                <a:gd name="T5" fmla="*/ 50 h 50"/>
                <a:gd name="T6" fmla="*/ 14 w 20"/>
                <a:gd name="T7" fmla="*/ 48 h 50"/>
                <a:gd name="T8" fmla="*/ 17 w 20"/>
                <a:gd name="T9" fmla="*/ 47 h 50"/>
                <a:gd name="T10" fmla="*/ 20 w 20"/>
                <a:gd name="T11" fmla="*/ 43 h 50"/>
                <a:gd name="T12" fmla="*/ 20 w 20"/>
                <a:gd name="T13" fmla="*/ 40 h 50"/>
                <a:gd name="T14" fmla="*/ 20 w 20"/>
                <a:gd name="T15" fmla="*/ 10 h 50"/>
                <a:gd name="T16" fmla="*/ 20 w 20"/>
                <a:gd name="T17" fmla="*/ 10 h 50"/>
                <a:gd name="T18" fmla="*/ 20 w 20"/>
                <a:gd name="T19" fmla="*/ 7 h 50"/>
                <a:gd name="T20" fmla="*/ 17 w 20"/>
                <a:gd name="T21" fmla="*/ 3 h 50"/>
                <a:gd name="T22" fmla="*/ 14 w 20"/>
                <a:gd name="T23" fmla="*/ 2 h 50"/>
                <a:gd name="T24" fmla="*/ 11 w 20"/>
                <a:gd name="T25" fmla="*/ 0 h 50"/>
                <a:gd name="T26" fmla="*/ 9 w 20"/>
                <a:gd name="T27" fmla="*/ 0 h 50"/>
                <a:gd name="T28" fmla="*/ 9 w 20"/>
                <a:gd name="T29" fmla="*/ 0 h 50"/>
                <a:gd name="T30" fmla="*/ 6 w 20"/>
                <a:gd name="T31" fmla="*/ 2 h 50"/>
                <a:gd name="T32" fmla="*/ 3 w 20"/>
                <a:gd name="T33" fmla="*/ 3 h 50"/>
                <a:gd name="T34" fmla="*/ 1 w 20"/>
                <a:gd name="T35" fmla="*/ 7 h 50"/>
                <a:gd name="T36" fmla="*/ 0 w 20"/>
                <a:gd name="T37" fmla="*/ 10 h 50"/>
                <a:gd name="T38" fmla="*/ 0 w 20"/>
                <a:gd name="T39" fmla="*/ 40 h 50"/>
                <a:gd name="T40" fmla="*/ 0 w 20"/>
                <a:gd name="T41" fmla="*/ 40 h 50"/>
                <a:gd name="T42" fmla="*/ 1 w 20"/>
                <a:gd name="T43" fmla="*/ 43 h 50"/>
                <a:gd name="T44" fmla="*/ 3 w 20"/>
                <a:gd name="T45" fmla="*/ 47 h 50"/>
                <a:gd name="T46" fmla="*/ 6 w 20"/>
                <a:gd name="T47" fmla="*/ 48 h 50"/>
                <a:gd name="T48" fmla="*/ 9 w 20"/>
                <a:gd name="T49" fmla="*/ 50 h 50"/>
                <a:gd name="T50" fmla="*/ 9 w 20"/>
                <a:gd name="T5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50">
                  <a:moveTo>
                    <a:pt x="9" y="50"/>
                  </a:moveTo>
                  <a:lnTo>
                    <a:pt x="11" y="50"/>
                  </a:lnTo>
                  <a:lnTo>
                    <a:pt x="11" y="50"/>
                  </a:lnTo>
                  <a:lnTo>
                    <a:pt x="14" y="48"/>
                  </a:lnTo>
                  <a:lnTo>
                    <a:pt x="17" y="47"/>
                  </a:lnTo>
                  <a:lnTo>
                    <a:pt x="20" y="43"/>
                  </a:lnTo>
                  <a:lnTo>
                    <a:pt x="20" y="40"/>
                  </a:lnTo>
                  <a:lnTo>
                    <a:pt x="20" y="10"/>
                  </a:lnTo>
                  <a:lnTo>
                    <a:pt x="20" y="10"/>
                  </a:lnTo>
                  <a:lnTo>
                    <a:pt x="20" y="7"/>
                  </a:lnTo>
                  <a:lnTo>
                    <a:pt x="17" y="3"/>
                  </a:lnTo>
                  <a:lnTo>
                    <a:pt x="14" y="2"/>
                  </a:lnTo>
                  <a:lnTo>
                    <a:pt x="11" y="0"/>
                  </a:lnTo>
                  <a:lnTo>
                    <a:pt x="9" y="0"/>
                  </a:lnTo>
                  <a:lnTo>
                    <a:pt x="9" y="0"/>
                  </a:lnTo>
                  <a:lnTo>
                    <a:pt x="6" y="2"/>
                  </a:lnTo>
                  <a:lnTo>
                    <a:pt x="3" y="3"/>
                  </a:lnTo>
                  <a:lnTo>
                    <a:pt x="1" y="7"/>
                  </a:lnTo>
                  <a:lnTo>
                    <a:pt x="0" y="10"/>
                  </a:lnTo>
                  <a:lnTo>
                    <a:pt x="0" y="40"/>
                  </a:lnTo>
                  <a:lnTo>
                    <a:pt x="0" y="40"/>
                  </a:lnTo>
                  <a:lnTo>
                    <a:pt x="1" y="43"/>
                  </a:lnTo>
                  <a:lnTo>
                    <a:pt x="3" y="47"/>
                  </a:lnTo>
                  <a:lnTo>
                    <a:pt x="6" y="48"/>
                  </a:lnTo>
                  <a:lnTo>
                    <a:pt x="9" y="50"/>
                  </a:lnTo>
                  <a:lnTo>
                    <a:pt x="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306" name="Group 305"/>
          <p:cNvGrpSpPr/>
          <p:nvPr/>
        </p:nvGrpSpPr>
        <p:grpSpPr>
          <a:xfrm>
            <a:off x="9336861" y="2728260"/>
            <a:ext cx="80783" cy="137486"/>
            <a:chOff x="6886576" y="2546350"/>
            <a:chExt cx="219075" cy="376238"/>
          </a:xfrm>
          <a:solidFill>
            <a:schemeClr val="bg1"/>
          </a:solidFill>
        </p:grpSpPr>
        <p:sp>
          <p:nvSpPr>
            <p:cNvPr id="394" name="Freeform 56"/>
            <p:cNvSpPr>
              <a:spLocks noEditPoints="1"/>
            </p:cNvSpPr>
            <p:nvPr/>
          </p:nvSpPr>
          <p:spPr bwMode="auto">
            <a:xfrm>
              <a:off x="6886576" y="2546350"/>
              <a:ext cx="219075" cy="376238"/>
            </a:xfrm>
            <a:custGeom>
              <a:avLst/>
              <a:gdLst>
                <a:gd name="T0" fmla="*/ 50 w 275"/>
                <a:gd name="T1" fmla="*/ 0 h 475"/>
                <a:gd name="T2" fmla="*/ 40 w 275"/>
                <a:gd name="T3" fmla="*/ 2 h 475"/>
                <a:gd name="T4" fmla="*/ 21 w 275"/>
                <a:gd name="T5" fmla="*/ 10 h 475"/>
                <a:gd name="T6" fmla="*/ 8 w 275"/>
                <a:gd name="T7" fmla="*/ 23 h 475"/>
                <a:gd name="T8" fmla="*/ 0 w 275"/>
                <a:gd name="T9" fmla="*/ 40 h 475"/>
                <a:gd name="T10" fmla="*/ 0 w 275"/>
                <a:gd name="T11" fmla="*/ 66 h 475"/>
                <a:gd name="T12" fmla="*/ 0 w 275"/>
                <a:gd name="T13" fmla="*/ 425 h 475"/>
                <a:gd name="T14" fmla="*/ 0 w 275"/>
                <a:gd name="T15" fmla="*/ 435 h 475"/>
                <a:gd name="T16" fmla="*/ 8 w 275"/>
                <a:gd name="T17" fmla="*/ 452 h 475"/>
                <a:gd name="T18" fmla="*/ 21 w 275"/>
                <a:gd name="T19" fmla="*/ 465 h 475"/>
                <a:gd name="T20" fmla="*/ 40 w 275"/>
                <a:gd name="T21" fmla="*/ 473 h 475"/>
                <a:gd name="T22" fmla="*/ 226 w 275"/>
                <a:gd name="T23" fmla="*/ 475 h 475"/>
                <a:gd name="T24" fmla="*/ 235 w 275"/>
                <a:gd name="T25" fmla="*/ 473 h 475"/>
                <a:gd name="T26" fmla="*/ 253 w 275"/>
                <a:gd name="T27" fmla="*/ 465 h 475"/>
                <a:gd name="T28" fmla="*/ 267 w 275"/>
                <a:gd name="T29" fmla="*/ 452 h 475"/>
                <a:gd name="T30" fmla="*/ 273 w 275"/>
                <a:gd name="T31" fmla="*/ 435 h 475"/>
                <a:gd name="T32" fmla="*/ 275 w 275"/>
                <a:gd name="T33" fmla="*/ 384 h 475"/>
                <a:gd name="T34" fmla="*/ 275 w 275"/>
                <a:gd name="T35" fmla="*/ 50 h 475"/>
                <a:gd name="T36" fmla="*/ 273 w 275"/>
                <a:gd name="T37" fmla="*/ 40 h 475"/>
                <a:gd name="T38" fmla="*/ 267 w 275"/>
                <a:gd name="T39" fmla="*/ 23 h 475"/>
                <a:gd name="T40" fmla="*/ 253 w 275"/>
                <a:gd name="T41" fmla="*/ 10 h 475"/>
                <a:gd name="T42" fmla="*/ 235 w 275"/>
                <a:gd name="T43" fmla="*/ 2 h 475"/>
                <a:gd name="T44" fmla="*/ 226 w 275"/>
                <a:gd name="T45" fmla="*/ 0 h 475"/>
                <a:gd name="T46" fmla="*/ 256 w 275"/>
                <a:gd name="T47" fmla="*/ 85 h 475"/>
                <a:gd name="T48" fmla="*/ 19 w 275"/>
                <a:gd name="T49" fmla="*/ 364 h 475"/>
                <a:gd name="T50" fmla="*/ 256 w 275"/>
                <a:gd name="T51" fmla="*/ 425 h 475"/>
                <a:gd name="T52" fmla="*/ 256 w 275"/>
                <a:gd name="T53" fmla="*/ 431 h 475"/>
                <a:gd name="T54" fmla="*/ 251 w 275"/>
                <a:gd name="T55" fmla="*/ 441 h 475"/>
                <a:gd name="T56" fmla="*/ 243 w 275"/>
                <a:gd name="T57" fmla="*/ 451 h 475"/>
                <a:gd name="T58" fmla="*/ 232 w 275"/>
                <a:gd name="T59" fmla="*/ 454 h 475"/>
                <a:gd name="T60" fmla="*/ 50 w 275"/>
                <a:gd name="T61" fmla="*/ 455 h 475"/>
                <a:gd name="T62" fmla="*/ 43 w 275"/>
                <a:gd name="T63" fmla="*/ 454 h 475"/>
                <a:gd name="T64" fmla="*/ 32 w 275"/>
                <a:gd name="T65" fmla="*/ 451 h 475"/>
                <a:gd name="T66" fmla="*/ 24 w 275"/>
                <a:gd name="T67" fmla="*/ 441 h 475"/>
                <a:gd name="T68" fmla="*/ 19 w 275"/>
                <a:gd name="T69" fmla="*/ 431 h 475"/>
                <a:gd name="T70" fmla="*/ 19 w 275"/>
                <a:gd name="T71" fmla="*/ 384 h 475"/>
                <a:gd name="T72" fmla="*/ 256 w 275"/>
                <a:gd name="T73" fmla="*/ 425 h 475"/>
                <a:gd name="T74" fmla="*/ 19 w 275"/>
                <a:gd name="T75" fmla="*/ 50 h 475"/>
                <a:gd name="T76" fmla="*/ 19 w 275"/>
                <a:gd name="T77" fmla="*/ 45 h 475"/>
                <a:gd name="T78" fmla="*/ 24 w 275"/>
                <a:gd name="T79" fmla="*/ 34 h 475"/>
                <a:gd name="T80" fmla="*/ 32 w 275"/>
                <a:gd name="T81" fmla="*/ 26 h 475"/>
                <a:gd name="T82" fmla="*/ 43 w 275"/>
                <a:gd name="T83" fmla="*/ 21 h 475"/>
                <a:gd name="T84" fmla="*/ 226 w 275"/>
                <a:gd name="T85" fmla="*/ 19 h 475"/>
                <a:gd name="T86" fmla="*/ 232 w 275"/>
                <a:gd name="T87" fmla="*/ 21 h 475"/>
                <a:gd name="T88" fmla="*/ 243 w 275"/>
                <a:gd name="T89" fmla="*/ 26 h 475"/>
                <a:gd name="T90" fmla="*/ 251 w 275"/>
                <a:gd name="T91" fmla="*/ 34 h 475"/>
                <a:gd name="T92" fmla="*/ 256 w 275"/>
                <a:gd name="T93" fmla="*/ 45 h 475"/>
                <a:gd name="T94" fmla="*/ 256 w 275"/>
                <a:gd name="T95" fmla="*/ 66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75">
                  <a:moveTo>
                    <a:pt x="226" y="0"/>
                  </a:moveTo>
                  <a:lnTo>
                    <a:pt x="50" y="0"/>
                  </a:lnTo>
                  <a:lnTo>
                    <a:pt x="50" y="0"/>
                  </a:lnTo>
                  <a:lnTo>
                    <a:pt x="40" y="2"/>
                  </a:lnTo>
                  <a:lnTo>
                    <a:pt x="31" y="5"/>
                  </a:lnTo>
                  <a:lnTo>
                    <a:pt x="21" y="10"/>
                  </a:lnTo>
                  <a:lnTo>
                    <a:pt x="15" y="16"/>
                  </a:lnTo>
                  <a:lnTo>
                    <a:pt x="8" y="23"/>
                  </a:lnTo>
                  <a:lnTo>
                    <a:pt x="4" y="31"/>
                  </a:lnTo>
                  <a:lnTo>
                    <a:pt x="0" y="40"/>
                  </a:lnTo>
                  <a:lnTo>
                    <a:pt x="0" y="50"/>
                  </a:lnTo>
                  <a:lnTo>
                    <a:pt x="0" y="66"/>
                  </a:lnTo>
                  <a:lnTo>
                    <a:pt x="0" y="384"/>
                  </a:lnTo>
                  <a:lnTo>
                    <a:pt x="0" y="425"/>
                  </a:lnTo>
                  <a:lnTo>
                    <a:pt x="0" y="425"/>
                  </a:lnTo>
                  <a:lnTo>
                    <a:pt x="0" y="435"/>
                  </a:lnTo>
                  <a:lnTo>
                    <a:pt x="4" y="444"/>
                  </a:lnTo>
                  <a:lnTo>
                    <a:pt x="8" y="452"/>
                  </a:lnTo>
                  <a:lnTo>
                    <a:pt x="15" y="460"/>
                  </a:lnTo>
                  <a:lnTo>
                    <a:pt x="21" y="465"/>
                  </a:lnTo>
                  <a:lnTo>
                    <a:pt x="31" y="470"/>
                  </a:lnTo>
                  <a:lnTo>
                    <a:pt x="40" y="473"/>
                  </a:lnTo>
                  <a:lnTo>
                    <a:pt x="50" y="475"/>
                  </a:lnTo>
                  <a:lnTo>
                    <a:pt x="226" y="475"/>
                  </a:lnTo>
                  <a:lnTo>
                    <a:pt x="226" y="475"/>
                  </a:lnTo>
                  <a:lnTo>
                    <a:pt x="235" y="473"/>
                  </a:lnTo>
                  <a:lnTo>
                    <a:pt x="245" y="470"/>
                  </a:lnTo>
                  <a:lnTo>
                    <a:pt x="253" y="465"/>
                  </a:lnTo>
                  <a:lnTo>
                    <a:pt x="261" y="460"/>
                  </a:lnTo>
                  <a:lnTo>
                    <a:pt x="267" y="452"/>
                  </a:lnTo>
                  <a:lnTo>
                    <a:pt x="272" y="444"/>
                  </a:lnTo>
                  <a:lnTo>
                    <a:pt x="273" y="435"/>
                  </a:lnTo>
                  <a:lnTo>
                    <a:pt x="275" y="425"/>
                  </a:lnTo>
                  <a:lnTo>
                    <a:pt x="275" y="384"/>
                  </a:lnTo>
                  <a:lnTo>
                    <a:pt x="275" y="66"/>
                  </a:lnTo>
                  <a:lnTo>
                    <a:pt x="275" y="50"/>
                  </a:lnTo>
                  <a:lnTo>
                    <a:pt x="275" y="50"/>
                  </a:lnTo>
                  <a:lnTo>
                    <a:pt x="273" y="40"/>
                  </a:lnTo>
                  <a:lnTo>
                    <a:pt x="272" y="31"/>
                  </a:lnTo>
                  <a:lnTo>
                    <a:pt x="267" y="23"/>
                  </a:lnTo>
                  <a:lnTo>
                    <a:pt x="261" y="16"/>
                  </a:lnTo>
                  <a:lnTo>
                    <a:pt x="253" y="10"/>
                  </a:lnTo>
                  <a:lnTo>
                    <a:pt x="245" y="5"/>
                  </a:lnTo>
                  <a:lnTo>
                    <a:pt x="235" y="2"/>
                  </a:lnTo>
                  <a:lnTo>
                    <a:pt x="226" y="0"/>
                  </a:lnTo>
                  <a:lnTo>
                    <a:pt x="226" y="0"/>
                  </a:lnTo>
                  <a:close/>
                  <a:moveTo>
                    <a:pt x="19" y="85"/>
                  </a:moveTo>
                  <a:lnTo>
                    <a:pt x="256" y="85"/>
                  </a:lnTo>
                  <a:lnTo>
                    <a:pt x="256" y="364"/>
                  </a:lnTo>
                  <a:lnTo>
                    <a:pt x="19" y="364"/>
                  </a:lnTo>
                  <a:lnTo>
                    <a:pt x="19" y="85"/>
                  </a:lnTo>
                  <a:close/>
                  <a:moveTo>
                    <a:pt x="256" y="425"/>
                  </a:moveTo>
                  <a:lnTo>
                    <a:pt x="256" y="425"/>
                  </a:lnTo>
                  <a:lnTo>
                    <a:pt x="256" y="431"/>
                  </a:lnTo>
                  <a:lnTo>
                    <a:pt x="254" y="436"/>
                  </a:lnTo>
                  <a:lnTo>
                    <a:pt x="251" y="441"/>
                  </a:lnTo>
                  <a:lnTo>
                    <a:pt x="248" y="446"/>
                  </a:lnTo>
                  <a:lnTo>
                    <a:pt x="243" y="451"/>
                  </a:lnTo>
                  <a:lnTo>
                    <a:pt x="238" y="452"/>
                  </a:lnTo>
                  <a:lnTo>
                    <a:pt x="232" y="454"/>
                  </a:lnTo>
                  <a:lnTo>
                    <a:pt x="226" y="455"/>
                  </a:lnTo>
                  <a:lnTo>
                    <a:pt x="50" y="455"/>
                  </a:lnTo>
                  <a:lnTo>
                    <a:pt x="50" y="455"/>
                  </a:lnTo>
                  <a:lnTo>
                    <a:pt x="43" y="454"/>
                  </a:lnTo>
                  <a:lnTo>
                    <a:pt x="37" y="452"/>
                  </a:lnTo>
                  <a:lnTo>
                    <a:pt x="32" y="451"/>
                  </a:lnTo>
                  <a:lnTo>
                    <a:pt x="27" y="446"/>
                  </a:lnTo>
                  <a:lnTo>
                    <a:pt x="24" y="441"/>
                  </a:lnTo>
                  <a:lnTo>
                    <a:pt x="21" y="436"/>
                  </a:lnTo>
                  <a:lnTo>
                    <a:pt x="19" y="431"/>
                  </a:lnTo>
                  <a:lnTo>
                    <a:pt x="19" y="425"/>
                  </a:lnTo>
                  <a:lnTo>
                    <a:pt x="19" y="384"/>
                  </a:lnTo>
                  <a:lnTo>
                    <a:pt x="256" y="384"/>
                  </a:lnTo>
                  <a:lnTo>
                    <a:pt x="256" y="425"/>
                  </a:lnTo>
                  <a:close/>
                  <a:moveTo>
                    <a:pt x="19" y="66"/>
                  </a:moveTo>
                  <a:lnTo>
                    <a:pt x="19" y="50"/>
                  </a:lnTo>
                  <a:lnTo>
                    <a:pt x="19" y="50"/>
                  </a:lnTo>
                  <a:lnTo>
                    <a:pt x="19" y="45"/>
                  </a:lnTo>
                  <a:lnTo>
                    <a:pt x="21" y="39"/>
                  </a:lnTo>
                  <a:lnTo>
                    <a:pt x="24" y="34"/>
                  </a:lnTo>
                  <a:lnTo>
                    <a:pt x="27" y="29"/>
                  </a:lnTo>
                  <a:lnTo>
                    <a:pt x="32" y="26"/>
                  </a:lnTo>
                  <a:lnTo>
                    <a:pt x="37" y="23"/>
                  </a:lnTo>
                  <a:lnTo>
                    <a:pt x="43" y="21"/>
                  </a:lnTo>
                  <a:lnTo>
                    <a:pt x="50" y="19"/>
                  </a:lnTo>
                  <a:lnTo>
                    <a:pt x="226" y="19"/>
                  </a:lnTo>
                  <a:lnTo>
                    <a:pt x="226" y="19"/>
                  </a:lnTo>
                  <a:lnTo>
                    <a:pt x="232" y="21"/>
                  </a:lnTo>
                  <a:lnTo>
                    <a:pt x="238" y="23"/>
                  </a:lnTo>
                  <a:lnTo>
                    <a:pt x="243" y="26"/>
                  </a:lnTo>
                  <a:lnTo>
                    <a:pt x="248" y="29"/>
                  </a:lnTo>
                  <a:lnTo>
                    <a:pt x="251" y="34"/>
                  </a:lnTo>
                  <a:lnTo>
                    <a:pt x="254" y="39"/>
                  </a:lnTo>
                  <a:lnTo>
                    <a:pt x="256" y="45"/>
                  </a:lnTo>
                  <a:lnTo>
                    <a:pt x="256" y="50"/>
                  </a:lnTo>
                  <a:lnTo>
                    <a:pt x="256" y="66"/>
                  </a:lnTo>
                  <a:lnTo>
                    <a:pt x="1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95" name="Freeform 57"/>
            <p:cNvSpPr>
              <a:spLocks noEditPoints="1"/>
            </p:cNvSpPr>
            <p:nvPr/>
          </p:nvSpPr>
          <p:spPr bwMode="auto">
            <a:xfrm>
              <a:off x="6977063" y="2857500"/>
              <a:ext cx="38100" cy="39688"/>
            </a:xfrm>
            <a:custGeom>
              <a:avLst/>
              <a:gdLst>
                <a:gd name="T0" fmla="*/ 24 w 48"/>
                <a:gd name="T1" fmla="*/ 50 h 50"/>
                <a:gd name="T2" fmla="*/ 24 w 48"/>
                <a:gd name="T3" fmla="*/ 50 h 50"/>
                <a:gd name="T4" fmla="*/ 28 w 48"/>
                <a:gd name="T5" fmla="*/ 48 h 50"/>
                <a:gd name="T6" fmla="*/ 33 w 48"/>
                <a:gd name="T7" fmla="*/ 46 h 50"/>
                <a:gd name="T8" fmla="*/ 41 w 48"/>
                <a:gd name="T9" fmla="*/ 42 h 50"/>
                <a:gd name="T10" fmla="*/ 46 w 48"/>
                <a:gd name="T11" fmla="*/ 34 h 50"/>
                <a:gd name="T12" fmla="*/ 48 w 48"/>
                <a:gd name="T13" fmla="*/ 30 h 50"/>
                <a:gd name="T14" fmla="*/ 48 w 48"/>
                <a:gd name="T15" fmla="*/ 26 h 50"/>
                <a:gd name="T16" fmla="*/ 48 w 48"/>
                <a:gd name="T17" fmla="*/ 26 h 50"/>
                <a:gd name="T18" fmla="*/ 48 w 48"/>
                <a:gd name="T19" fmla="*/ 21 h 50"/>
                <a:gd name="T20" fmla="*/ 46 w 48"/>
                <a:gd name="T21" fmla="*/ 16 h 50"/>
                <a:gd name="T22" fmla="*/ 41 w 48"/>
                <a:gd name="T23" fmla="*/ 8 h 50"/>
                <a:gd name="T24" fmla="*/ 33 w 48"/>
                <a:gd name="T25" fmla="*/ 3 h 50"/>
                <a:gd name="T26" fmla="*/ 28 w 48"/>
                <a:gd name="T27" fmla="*/ 2 h 50"/>
                <a:gd name="T28" fmla="*/ 24 w 48"/>
                <a:gd name="T29" fmla="*/ 0 h 50"/>
                <a:gd name="T30" fmla="*/ 24 w 48"/>
                <a:gd name="T31" fmla="*/ 0 h 50"/>
                <a:gd name="T32" fmla="*/ 19 w 48"/>
                <a:gd name="T33" fmla="*/ 2 h 50"/>
                <a:gd name="T34" fmla="*/ 14 w 48"/>
                <a:gd name="T35" fmla="*/ 3 h 50"/>
                <a:gd name="T36" fmla="*/ 6 w 48"/>
                <a:gd name="T37" fmla="*/ 8 h 50"/>
                <a:gd name="T38" fmla="*/ 1 w 48"/>
                <a:gd name="T39" fmla="*/ 16 h 50"/>
                <a:gd name="T40" fmla="*/ 0 w 48"/>
                <a:gd name="T41" fmla="*/ 21 h 50"/>
                <a:gd name="T42" fmla="*/ 0 w 48"/>
                <a:gd name="T43" fmla="*/ 26 h 50"/>
                <a:gd name="T44" fmla="*/ 0 w 48"/>
                <a:gd name="T45" fmla="*/ 26 h 50"/>
                <a:gd name="T46" fmla="*/ 0 w 48"/>
                <a:gd name="T47" fmla="*/ 30 h 50"/>
                <a:gd name="T48" fmla="*/ 1 w 48"/>
                <a:gd name="T49" fmla="*/ 34 h 50"/>
                <a:gd name="T50" fmla="*/ 6 w 48"/>
                <a:gd name="T51" fmla="*/ 42 h 50"/>
                <a:gd name="T52" fmla="*/ 14 w 48"/>
                <a:gd name="T53" fmla="*/ 46 h 50"/>
                <a:gd name="T54" fmla="*/ 19 w 48"/>
                <a:gd name="T55" fmla="*/ 48 h 50"/>
                <a:gd name="T56" fmla="*/ 24 w 48"/>
                <a:gd name="T57" fmla="*/ 50 h 50"/>
                <a:gd name="T58" fmla="*/ 24 w 48"/>
                <a:gd name="T59" fmla="*/ 50 h 50"/>
                <a:gd name="T60" fmla="*/ 24 w 48"/>
                <a:gd name="T61" fmla="*/ 19 h 50"/>
                <a:gd name="T62" fmla="*/ 24 w 48"/>
                <a:gd name="T63" fmla="*/ 19 h 50"/>
                <a:gd name="T64" fmla="*/ 27 w 48"/>
                <a:gd name="T65" fmla="*/ 21 h 50"/>
                <a:gd name="T66" fmla="*/ 28 w 48"/>
                <a:gd name="T67" fmla="*/ 26 h 50"/>
                <a:gd name="T68" fmla="*/ 28 w 48"/>
                <a:gd name="T69" fmla="*/ 26 h 50"/>
                <a:gd name="T70" fmla="*/ 27 w 48"/>
                <a:gd name="T71" fmla="*/ 29 h 50"/>
                <a:gd name="T72" fmla="*/ 24 w 48"/>
                <a:gd name="T73" fmla="*/ 30 h 50"/>
                <a:gd name="T74" fmla="*/ 24 w 48"/>
                <a:gd name="T75" fmla="*/ 30 h 50"/>
                <a:gd name="T76" fmla="*/ 20 w 48"/>
                <a:gd name="T77" fmla="*/ 29 h 50"/>
                <a:gd name="T78" fmla="*/ 19 w 48"/>
                <a:gd name="T79" fmla="*/ 26 h 50"/>
                <a:gd name="T80" fmla="*/ 19 w 48"/>
                <a:gd name="T81" fmla="*/ 26 h 50"/>
                <a:gd name="T82" fmla="*/ 20 w 48"/>
                <a:gd name="T83" fmla="*/ 21 h 50"/>
                <a:gd name="T84" fmla="*/ 24 w 48"/>
                <a:gd name="T85" fmla="*/ 19 h 50"/>
                <a:gd name="T86" fmla="*/ 24 w 48"/>
                <a:gd name="T87"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50">
                  <a:moveTo>
                    <a:pt x="24" y="50"/>
                  </a:moveTo>
                  <a:lnTo>
                    <a:pt x="24" y="50"/>
                  </a:lnTo>
                  <a:lnTo>
                    <a:pt x="28" y="48"/>
                  </a:lnTo>
                  <a:lnTo>
                    <a:pt x="33" y="46"/>
                  </a:lnTo>
                  <a:lnTo>
                    <a:pt x="41" y="42"/>
                  </a:lnTo>
                  <a:lnTo>
                    <a:pt x="46" y="34"/>
                  </a:lnTo>
                  <a:lnTo>
                    <a:pt x="48" y="30"/>
                  </a:lnTo>
                  <a:lnTo>
                    <a:pt x="48" y="26"/>
                  </a:lnTo>
                  <a:lnTo>
                    <a:pt x="48" y="26"/>
                  </a:lnTo>
                  <a:lnTo>
                    <a:pt x="48" y="21"/>
                  </a:lnTo>
                  <a:lnTo>
                    <a:pt x="46" y="16"/>
                  </a:lnTo>
                  <a:lnTo>
                    <a:pt x="41" y="8"/>
                  </a:lnTo>
                  <a:lnTo>
                    <a:pt x="33" y="3"/>
                  </a:lnTo>
                  <a:lnTo>
                    <a:pt x="28" y="2"/>
                  </a:lnTo>
                  <a:lnTo>
                    <a:pt x="24" y="0"/>
                  </a:lnTo>
                  <a:lnTo>
                    <a:pt x="24" y="0"/>
                  </a:lnTo>
                  <a:lnTo>
                    <a:pt x="19" y="2"/>
                  </a:lnTo>
                  <a:lnTo>
                    <a:pt x="14" y="3"/>
                  </a:lnTo>
                  <a:lnTo>
                    <a:pt x="6" y="8"/>
                  </a:lnTo>
                  <a:lnTo>
                    <a:pt x="1" y="16"/>
                  </a:lnTo>
                  <a:lnTo>
                    <a:pt x="0" y="21"/>
                  </a:lnTo>
                  <a:lnTo>
                    <a:pt x="0" y="26"/>
                  </a:lnTo>
                  <a:lnTo>
                    <a:pt x="0" y="26"/>
                  </a:lnTo>
                  <a:lnTo>
                    <a:pt x="0" y="30"/>
                  </a:lnTo>
                  <a:lnTo>
                    <a:pt x="1" y="34"/>
                  </a:lnTo>
                  <a:lnTo>
                    <a:pt x="6" y="42"/>
                  </a:lnTo>
                  <a:lnTo>
                    <a:pt x="14" y="46"/>
                  </a:lnTo>
                  <a:lnTo>
                    <a:pt x="19" y="48"/>
                  </a:lnTo>
                  <a:lnTo>
                    <a:pt x="24" y="50"/>
                  </a:lnTo>
                  <a:lnTo>
                    <a:pt x="24" y="50"/>
                  </a:lnTo>
                  <a:close/>
                  <a:moveTo>
                    <a:pt x="24" y="19"/>
                  </a:moveTo>
                  <a:lnTo>
                    <a:pt x="24" y="19"/>
                  </a:lnTo>
                  <a:lnTo>
                    <a:pt x="27" y="21"/>
                  </a:lnTo>
                  <a:lnTo>
                    <a:pt x="28" y="26"/>
                  </a:lnTo>
                  <a:lnTo>
                    <a:pt x="28" y="26"/>
                  </a:lnTo>
                  <a:lnTo>
                    <a:pt x="27" y="29"/>
                  </a:lnTo>
                  <a:lnTo>
                    <a:pt x="24" y="30"/>
                  </a:lnTo>
                  <a:lnTo>
                    <a:pt x="24" y="30"/>
                  </a:lnTo>
                  <a:lnTo>
                    <a:pt x="20" y="29"/>
                  </a:lnTo>
                  <a:lnTo>
                    <a:pt x="19" y="26"/>
                  </a:lnTo>
                  <a:lnTo>
                    <a:pt x="19" y="26"/>
                  </a:lnTo>
                  <a:lnTo>
                    <a:pt x="20" y="21"/>
                  </a:lnTo>
                  <a:lnTo>
                    <a:pt x="24" y="19"/>
                  </a:lnTo>
                  <a:lnTo>
                    <a:pt x="2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sp>
        <p:nvSpPr>
          <p:cNvPr id="387" name="Freeform 441"/>
          <p:cNvSpPr>
            <a:spLocks noEditPoints="1"/>
          </p:cNvSpPr>
          <p:nvPr/>
        </p:nvSpPr>
        <p:spPr bwMode="auto">
          <a:xfrm>
            <a:off x="10189279" y="3137281"/>
            <a:ext cx="36761" cy="50468"/>
          </a:xfrm>
          <a:custGeom>
            <a:avLst/>
            <a:gdLst>
              <a:gd name="T0" fmla="*/ 60 w 99"/>
              <a:gd name="T1" fmla="*/ 75 h 141"/>
              <a:gd name="T2" fmla="*/ 60 w 99"/>
              <a:gd name="T3" fmla="*/ 75 h 141"/>
              <a:gd name="T4" fmla="*/ 75 w 99"/>
              <a:gd name="T5" fmla="*/ 78 h 141"/>
              <a:gd name="T6" fmla="*/ 81 w 99"/>
              <a:gd name="T7" fmla="*/ 87 h 141"/>
              <a:gd name="T8" fmla="*/ 82 w 99"/>
              <a:gd name="T9" fmla="*/ 93 h 141"/>
              <a:gd name="T10" fmla="*/ 75 w 99"/>
              <a:gd name="T11" fmla="*/ 104 h 141"/>
              <a:gd name="T12" fmla="*/ 39 w 99"/>
              <a:gd name="T13" fmla="*/ 58 h 141"/>
              <a:gd name="T14" fmla="*/ 30 w 99"/>
              <a:gd name="T15" fmla="*/ 58 h 141"/>
              <a:gd name="T16" fmla="*/ 21 w 99"/>
              <a:gd name="T17" fmla="*/ 52 h 141"/>
              <a:gd name="T18" fmla="*/ 18 w 99"/>
              <a:gd name="T19" fmla="*/ 48 h 141"/>
              <a:gd name="T20" fmla="*/ 19 w 99"/>
              <a:gd name="T21" fmla="*/ 36 h 141"/>
              <a:gd name="T22" fmla="*/ 30 w 99"/>
              <a:gd name="T23" fmla="*/ 27 h 141"/>
              <a:gd name="T24" fmla="*/ 54 w 99"/>
              <a:gd name="T25" fmla="*/ 58 h 141"/>
              <a:gd name="T26" fmla="*/ 45 w 99"/>
              <a:gd name="T27" fmla="*/ 24 h 141"/>
              <a:gd name="T28" fmla="*/ 63 w 99"/>
              <a:gd name="T29" fmla="*/ 27 h 141"/>
              <a:gd name="T30" fmla="*/ 66 w 99"/>
              <a:gd name="T31" fmla="*/ 28 h 141"/>
              <a:gd name="T32" fmla="*/ 69 w 99"/>
              <a:gd name="T33" fmla="*/ 27 h 141"/>
              <a:gd name="T34" fmla="*/ 73 w 99"/>
              <a:gd name="T35" fmla="*/ 24 h 141"/>
              <a:gd name="T36" fmla="*/ 75 w 99"/>
              <a:gd name="T37" fmla="*/ 21 h 141"/>
              <a:gd name="T38" fmla="*/ 75 w 99"/>
              <a:gd name="T39" fmla="*/ 16 h 141"/>
              <a:gd name="T40" fmla="*/ 69 w 99"/>
              <a:gd name="T41" fmla="*/ 10 h 141"/>
              <a:gd name="T42" fmla="*/ 54 w 99"/>
              <a:gd name="T43" fmla="*/ 7 h 141"/>
              <a:gd name="T44" fmla="*/ 39 w 99"/>
              <a:gd name="T45" fmla="*/ 6 h 141"/>
              <a:gd name="T46" fmla="*/ 37 w 99"/>
              <a:gd name="T47" fmla="*/ 3 h 141"/>
              <a:gd name="T48" fmla="*/ 33 w 99"/>
              <a:gd name="T49" fmla="*/ 0 h 141"/>
              <a:gd name="T50" fmla="*/ 30 w 99"/>
              <a:gd name="T51" fmla="*/ 0 h 141"/>
              <a:gd name="T52" fmla="*/ 25 w 99"/>
              <a:gd name="T53" fmla="*/ 4 h 141"/>
              <a:gd name="T54" fmla="*/ 24 w 99"/>
              <a:gd name="T55" fmla="*/ 7 h 141"/>
              <a:gd name="T56" fmla="*/ 25 w 99"/>
              <a:gd name="T57" fmla="*/ 12 h 141"/>
              <a:gd name="T58" fmla="*/ 18 w 99"/>
              <a:gd name="T59" fmla="*/ 16 h 141"/>
              <a:gd name="T60" fmla="*/ 7 w 99"/>
              <a:gd name="T61" fmla="*/ 24 h 141"/>
              <a:gd name="T62" fmla="*/ 1 w 99"/>
              <a:gd name="T63" fmla="*/ 34 h 141"/>
              <a:gd name="T64" fmla="*/ 0 w 99"/>
              <a:gd name="T65" fmla="*/ 46 h 141"/>
              <a:gd name="T66" fmla="*/ 1 w 99"/>
              <a:gd name="T67" fmla="*/ 54 h 141"/>
              <a:gd name="T68" fmla="*/ 7 w 99"/>
              <a:gd name="T69" fmla="*/ 65 h 141"/>
              <a:gd name="T70" fmla="*/ 15 w 99"/>
              <a:gd name="T71" fmla="*/ 72 h 141"/>
              <a:gd name="T72" fmla="*/ 28 w 99"/>
              <a:gd name="T73" fmla="*/ 75 h 141"/>
              <a:gd name="T74" fmla="*/ 55 w 99"/>
              <a:gd name="T75" fmla="*/ 111 h 141"/>
              <a:gd name="T76" fmla="*/ 48 w 99"/>
              <a:gd name="T77" fmla="*/ 111 h 141"/>
              <a:gd name="T78" fmla="*/ 27 w 99"/>
              <a:gd name="T79" fmla="*/ 107 h 141"/>
              <a:gd name="T80" fmla="*/ 25 w 99"/>
              <a:gd name="T81" fmla="*/ 105 h 141"/>
              <a:gd name="T82" fmla="*/ 22 w 99"/>
              <a:gd name="T83" fmla="*/ 105 h 141"/>
              <a:gd name="T84" fmla="*/ 16 w 99"/>
              <a:gd name="T85" fmla="*/ 110 h 141"/>
              <a:gd name="T86" fmla="*/ 16 w 99"/>
              <a:gd name="T87" fmla="*/ 116 h 141"/>
              <a:gd name="T88" fmla="*/ 18 w 99"/>
              <a:gd name="T89" fmla="*/ 120 h 141"/>
              <a:gd name="T90" fmla="*/ 21 w 99"/>
              <a:gd name="T91" fmla="*/ 122 h 141"/>
              <a:gd name="T92" fmla="*/ 40 w 99"/>
              <a:gd name="T93" fmla="*/ 126 h 141"/>
              <a:gd name="T94" fmla="*/ 58 w 99"/>
              <a:gd name="T95" fmla="*/ 126 h 141"/>
              <a:gd name="T96" fmla="*/ 61 w 99"/>
              <a:gd name="T97" fmla="*/ 135 h 141"/>
              <a:gd name="T98" fmla="*/ 69 w 99"/>
              <a:gd name="T99" fmla="*/ 141 h 141"/>
              <a:gd name="T100" fmla="*/ 72 w 99"/>
              <a:gd name="T101" fmla="*/ 141 h 141"/>
              <a:gd name="T102" fmla="*/ 73 w 99"/>
              <a:gd name="T103" fmla="*/ 140 h 141"/>
              <a:gd name="T104" fmla="*/ 76 w 99"/>
              <a:gd name="T105" fmla="*/ 134 h 141"/>
              <a:gd name="T106" fmla="*/ 73 w 99"/>
              <a:gd name="T107" fmla="*/ 122 h 141"/>
              <a:gd name="T108" fmla="*/ 81 w 99"/>
              <a:gd name="T109" fmla="*/ 119 h 141"/>
              <a:gd name="T110" fmla="*/ 91 w 99"/>
              <a:gd name="T111" fmla="*/ 110 h 141"/>
              <a:gd name="T112" fmla="*/ 97 w 99"/>
              <a:gd name="T113" fmla="*/ 99 h 141"/>
              <a:gd name="T114" fmla="*/ 99 w 99"/>
              <a:gd name="T115" fmla="*/ 87 h 141"/>
              <a:gd name="T116" fmla="*/ 97 w 99"/>
              <a:gd name="T117" fmla="*/ 81 h 141"/>
              <a:gd name="T118" fmla="*/ 93 w 99"/>
              <a:gd name="T119" fmla="*/ 71 h 141"/>
              <a:gd name="T120" fmla="*/ 84 w 99"/>
              <a:gd name="T121" fmla="*/ 63 h 141"/>
              <a:gd name="T122" fmla="*/ 70 w 99"/>
              <a:gd name="T123"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 h="141">
                <a:moveTo>
                  <a:pt x="69" y="107"/>
                </a:moveTo>
                <a:lnTo>
                  <a:pt x="60" y="75"/>
                </a:lnTo>
                <a:lnTo>
                  <a:pt x="60" y="75"/>
                </a:lnTo>
                <a:lnTo>
                  <a:pt x="60" y="75"/>
                </a:lnTo>
                <a:lnTo>
                  <a:pt x="69" y="77"/>
                </a:lnTo>
                <a:lnTo>
                  <a:pt x="75" y="78"/>
                </a:lnTo>
                <a:lnTo>
                  <a:pt x="79" y="81"/>
                </a:lnTo>
                <a:lnTo>
                  <a:pt x="81" y="87"/>
                </a:lnTo>
                <a:lnTo>
                  <a:pt x="81" y="87"/>
                </a:lnTo>
                <a:lnTo>
                  <a:pt x="82" y="93"/>
                </a:lnTo>
                <a:lnTo>
                  <a:pt x="79" y="99"/>
                </a:lnTo>
                <a:lnTo>
                  <a:pt x="75" y="104"/>
                </a:lnTo>
                <a:lnTo>
                  <a:pt x="69" y="107"/>
                </a:lnTo>
                <a:close/>
                <a:moveTo>
                  <a:pt x="39" y="58"/>
                </a:moveTo>
                <a:lnTo>
                  <a:pt x="39" y="58"/>
                </a:lnTo>
                <a:lnTo>
                  <a:pt x="30" y="58"/>
                </a:lnTo>
                <a:lnTo>
                  <a:pt x="24" y="55"/>
                </a:lnTo>
                <a:lnTo>
                  <a:pt x="21" y="52"/>
                </a:lnTo>
                <a:lnTo>
                  <a:pt x="18" y="48"/>
                </a:lnTo>
                <a:lnTo>
                  <a:pt x="18" y="48"/>
                </a:lnTo>
                <a:lnTo>
                  <a:pt x="18" y="42"/>
                </a:lnTo>
                <a:lnTo>
                  <a:pt x="19" y="36"/>
                </a:lnTo>
                <a:lnTo>
                  <a:pt x="24" y="31"/>
                </a:lnTo>
                <a:lnTo>
                  <a:pt x="30" y="27"/>
                </a:lnTo>
                <a:lnTo>
                  <a:pt x="39" y="58"/>
                </a:lnTo>
                <a:close/>
                <a:moveTo>
                  <a:pt x="54" y="58"/>
                </a:moveTo>
                <a:lnTo>
                  <a:pt x="45" y="24"/>
                </a:lnTo>
                <a:lnTo>
                  <a:pt x="45" y="24"/>
                </a:lnTo>
                <a:lnTo>
                  <a:pt x="54" y="25"/>
                </a:lnTo>
                <a:lnTo>
                  <a:pt x="63" y="27"/>
                </a:lnTo>
                <a:lnTo>
                  <a:pt x="63" y="27"/>
                </a:lnTo>
                <a:lnTo>
                  <a:pt x="66" y="28"/>
                </a:lnTo>
                <a:lnTo>
                  <a:pt x="69" y="27"/>
                </a:lnTo>
                <a:lnTo>
                  <a:pt x="69" y="27"/>
                </a:lnTo>
                <a:lnTo>
                  <a:pt x="72" y="25"/>
                </a:lnTo>
                <a:lnTo>
                  <a:pt x="73" y="24"/>
                </a:lnTo>
                <a:lnTo>
                  <a:pt x="73" y="24"/>
                </a:lnTo>
                <a:lnTo>
                  <a:pt x="75" y="21"/>
                </a:lnTo>
                <a:lnTo>
                  <a:pt x="75" y="16"/>
                </a:lnTo>
                <a:lnTo>
                  <a:pt x="75" y="16"/>
                </a:lnTo>
                <a:lnTo>
                  <a:pt x="72" y="13"/>
                </a:lnTo>
                <a:lnTo>
                  <a:pt x="69" y="10"/>
                </a:lnTo>
                <a:lnTo>
                  <a:pt x="69" y="10"/>
                </a:lnTo>
                <a:lnTo>
                  <a:pt x="54" y="7"/>
                </a:lnTo>
                <a:lnTo>
                  <a:pt x="40" y="9"/>
                </a:lnTo>
                <a:lnTo>
                  <a:pt x="39" y="6"/>
                </a:lnTo>
                <a:lnTo>
                  <a:pt x="39" y="6"/>
                </a:lnTo>
                <a:lnTo>
                  <a:pt x="37" y="3"/>
                </a:lnTo>
                <a:lnTo>
                  <a:pt x="36" y="1"/>
                </a:lnTo>
                <a:lnTo>
                  <a:pt x="33" y="0"/>
                </a:lnTo>
                <a:lnTo>
                  <a:pt x="30" y="0"/>
                </a:lnTo>
                <a:lnTo>
                  <a:pt x="30" y="0"/>
                </a:lnTo>
                <a:lnTo>
                  <a:pt x="27" y="1"/>
                </a:lnTo>
                <a:lnTo>
                  <a:pt x="25" y="4"/>
                </a:lnTo>
                <a:lnTo>
                  <a:pt x="25" y="4"/>
                </a:lnTo>
                <a:lnTo>
                  <a:pt x="24" y="7"/>
                </a:lnTo>
                <a:lnTo>
                  <a:pt x="24" y="10"/>
                </a:lnTo>
                <a:lnTo>
                  <a:pt x="25" y="12"/>
                </a:lnTo>
                <a:lnTo>
                  <a:pt x="25" y="12"/>
                </a:lnTo>
                <a:lnTo>
                  <a:pt x="18" y="16"/>
                </a:lnTo>
                <a:lnTo>
                  <a:pt x="13" y="19"/>
                </a:lnTo>
                <a:lnTo>
                  <a:pt x="7" y="24"/>
                </a:lnTo>
                <a:lnTo>
                  <a:pt x="4" y="30"/>
                </a:lnTo>
                <a:lnTo>
                  <a:pt x="1" y="34"/>
                </a:lnTo>
                <a:lnTo>
                  <a:pt x="0" y="40"/>
                </a:lnTo>
                <a:lnTo>
                  <a:pt x="0" y="46"/>
                </a:lnTo>
                <a:lnTo>
                  <a:pt x="1" y="54"/>
                </a:lnTo>
                <a:lnTo>
                  <a:pt x="1" y="54"/>
                </a:lnTo>
                <a:lnTo>
                  <a:pt x="4" y="60"/>
                </a:lnTo>
                <a:lnTo>
                  <a:pt x="7" y="65"/>
                </a:lnTo>
                <a:lnTo>
                  <a:pt x="10" y="69"/>
                </a:lnTo>
                <a:lnTo>
                  <a:pt x="15" y="72"/>
                </a:lnTo>
                <a:lnTo>
                  <a:pt x="21" y="74"/>
                </a:lnTo>
                <a:lnTo>
                  <a:pt x="28" y="75"/>
                </a:lnTo>
                <a:lnTo>
                  <a:pt x="45" y="77"/>
                </a:lnTo>
                <a:lnTo>
                  <a:pt x="55" y="111"/>
                </a:lnTo>
                <a:lnTo>
                  <a:pt x="55" y="111"/>
                </a:lnTo>
                <a:lnTo>
                  <a:pt x="48" y="111"/>
                </a:lnTo>
                <a:lnTo>
                  <a:pt x="42" y="111"/>
                </a:lnTo>
                <a:lnTo>
                  <a:pt x="27" y="107"/>
                </a:lnTo>
                <a:lnTo>
                  <a:pt x="27" y="107"/>
                </a:lnTo>
                <a:lnTo>
                  <a:pt x="25" y="105"/>
                </a:lnTo>
                <a:lnTo>
                  <a:pt x="22" y="105"/>
                </a:lnTo>
                <a:lnTo>
                  <a:pt x="22" y="105"/>
                </a:lnTo>
                <a:lnTo>
                  <a:pt x="19" y="107"/>
                </a:lnTo>
                <a:lnTo>
                  <a:pt x="16" y="110"/>
                </a:lnTo>
                <a:lnTo>
                  <a:pt x="16" y="113"/>
                </a:lnTo>
                <a:lnTo>
                  <a:pt x="16" y="116"/>
                </a:lnTo>
                <a:lnTo>
                  <a:pt x="16" y="116"/>
                </a:lnTo>
                <a:lnTo>
                  <a:pt x="18" y="120"/>
                </a:lnTo>
                <a:lnTo>
                  <a:pt x="21" y="122"/>
                </a:lnTo>
                <a:lnTo>
                  <a:pt x="21" y="122"/>
                </a:lnTo>
                <a:lnTo>
                  <a:pt x="31" y="125"/>
                </a:lnTo>
                <a:lnTo>
                  <a:pt x="40" y="126"/>
                </a:lnTo>
                <a:lnTo>
                  <a:pt x="49" y="128"/>
                </a:lnTo>
                <a:lnTo>
                  <a:pt x="58" y="126"/>
                </a:lnTo>
                <a:lnTo>
                  <a:pt x="61" y="135"/>
                </a:lnTo>
                <a:lnTo>
                  <a:pt x="61" y="135"/>
                </a:lnTo>
                <a:lnTo>
                  <a:pt x="64" y="140"/>
                </a:lnTo>
                <a:lnTo>
                  <a:pt x="69" y="141"/>
                </a:lnTo>
                <a:lnTo>
                  <a:pt x="69" y="141"/>
                </a:lnTo>
                <a:lnTo>
                  <a:pt x="72" y="141"/>
                </a:lnTo>
                <a:lnTo>
                  <a:pt x="72" y="141"/>
                </a:lnTo>
                <a:lnTo>
                  <a:pt x="73" y="140"/>
                </a:lnTo>
                <a:lnTo>
                  <a:pt x="76" y="137"/>
                </a:lnTo>
                <a:lnTo>
                  <a:pt x="76" y="134"/>
                </a:lnTo>
                <a:lnTo>
                  <a:pt x="76" y="131"/>
                </a:lnTo>
                <a:lnTo>
                  <a:pt x="73" y="122"/>
                </a:lnTo>
                <a:lnTo>
                  <a:pt x="73" y="122"/>
                </a:lnTo>
                <a:lnTo>
                  <a:pt x="81" y="119"/>
                </a:lnTo>
                <a:lnTo>
                  <a:pt x="87" y="114"/>
                </a:lnTo>
                <a:lnTo>
                  <a:pt x="91" y="110"/>
                </a:lnTo>
                <a:lnTo>
                  <a:pt x="94" y="105"/>
                </a:lnTo>
                <a:lnTo>
                  <a:pt x="97" y="99"/>
                </a:lnTo>
                <a:lnTo>
                  <a:pt x="99" y="93"/>
                </a:lnTo>
                <a:lnTo>
                  <a:pt x="99" y="87"/>
                </a:lnTo>
                <a:lnTo>
                  <a:pt x="97" y="81"/>
                </a:lnTo>
                <a:lnTo>
                  <a:pt x="97" y="81"/>
                </a:lnTo>
                <a:lnTo>
                  <a:pt x="96" y="75"/>
                </a:lnTo>
                <a:lnTo>
                  <a:pt x="93" y="71"/>
                </a:lnTo>
                <a:lnTo>
                  <a:pt x="88" y="66"/>
                </a:lnTo>
                <a:lnTo>
                  <a:pt x="84" y="63"/>
                </a:lnTo>
                <a:lnTo>
                  <a:pt x="78" y="60"/>
                </a:lnTo>
                <a:lnTo>
                  <a:pt x="70" y="58"/>
                </a:lnTo>
                <a:lnTo>
                  <a:pt x="54"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89" name="Freeform 452"/>
          <p:cNvSpPr>
            <a:spLocks/>
          </p:cNvSpPr>
          <p:nvPr/>
        </p:nvSpPr>
        <p:spPr bwMode="auto">
          <a:xfrm>
            <a:off x="10214036" y="3206941"/>
            <a:ext cx="39762" cy="44070"/>
          </a:xfrm>
          <a:custGeom>
            <a:avLst/>
            <a:gdLst>
              <a:gd name="T0" fmla="*/ 0 w 105"/>
              <a:gd name="T1" fmla="*/ 75 h 123"/>
              <a:gd name="T2" fmla="*/ 1 w 105"/>
              <a:gd name="T3" fmla="*/ 81 h 123"/>
              <a:gd name="T4" fmla="*/ 7 w 105"/>
              <a:gd name="T5" fmla="*/ 82 h 123"/>
              <a:gd name="T6" fmla="*/ 16 w 105"/>
              <a:gd name="T7" fmla="*/ 82 h 123"/>
              <a:gd name="T8" fmla="*/ 22 w 105"/>
              <a:gd name="T9" fmla="*/ 99 h 123"/>
              <a:gd name="T10" fmla="*/ 34 w 105"/>
              <a:gd name="T11" fmla="*/ 112 h 123"/>
              <a:gd name="T12" fmla="*/ 48 w 105"/>
              <a:gd name="T13" fmla="*/ 120 h 123"/>
              <a:gd name="T14" fmla="*/ 65 w 105"/>
              <a:gd name="T15" fmla="*/ 123 h 123"/>
              <a:gd name="T16" fmla="*/ 75 w 105"/>
              <a:gd name="T17" fmla="*/ 122 h 123"/>
              <a:gd name="T18" fmla="*/ 95 w 105"/>
              <a:gd name="T19" fmla="*/ 111 h 123"/>
              <a:gd name="T20" fmla="*/ 104 w 105"/>
              <a:gd name="T21" fmla="*/ 102 h 123"/>
              <a:gd name="T22" fmla="*/ 105 w 105"/>
              <a:gd name="T23" fmla="*/ 96 h 123"/>
              <a:gd name="T24" fmla="*/ 102 w 105"/>
              <a:gd name="T25" fmla="*/ 90 h 123"/>
              <a:gd name="T26" fmla="*/ 96 w 105"/>
              <a:gd name="T27" fmla="*/ 88 h 123"/>
              <a:gd name="T28" fmla="*/ 93 w 105"/>
              <a:gd name="T29" fmla="*/ 88 h 123"/>
              <a:gd name="T30" fmla="*/ 90 w 105"/>
              <a:gd name="T31" fmla="*/ 91 h 123"/>
              <a:gd name="T32" fmla="*/ 78 w 105"/>
              <a:gd name="T33" fmla="*/ 103 h 123"/>
              <a:gd name="T34" fmla="*/ 65 w 105"/>
              <a:gd name="T35" fmla="*/ 106 h 123"/>
              <a:gd name="T36" fmla="*/ 56 w 105"/>
              <a:gd name="T37" fmla="*/ 105 h 123"/>
              <a:gd name="T38" fmla="*/ 39 w 105"/>
              <a:gd name="T39" fmla="*/ 93 h 123"/>
              <a:gd name="T40" fmla="*/ 69 w 105"/>
              <a:gd name="T41" fmla="*/ 82 h 123"/>
              <a:gd name="T42" fmla="*/ 72 w 105"/>
              <a:gd name="T43" fmla="*/ 82 h 123"/>
              <a:gd name="T44" fmla="*/ 77 w 105"/>
              <a:gd name="T45" fmla="*/ 78 h 123"/>
              <a:gd name="T46" fmla="*/ 77 w 105"/>
              <a:gd name="T47" fmla="*/ 75 h 123"/>
              <a:gd name="T48" fmla="*/ 75 w 105"/>
              <a:gd name="T49" fmla="*/ 69 h 123"/>
              <a:gd name="T50" fmla="*/ 69 w 105"/>
              <a:gd name="T51" fmla="*/ 67 h 123"/>
              <a:gd name="T52" fmla="*/ 31 w 105"/>
              <a:gd name="T53" fmla="*/ 67 h 123"/>
              <a:gd name="T54" fmla="*/ 31 w 105"/>
              <a:gd name="T55" fmla="*/ 61 h 123"/>
              <a:gd name="T56" fmla="*/ 69 w 105"/>
              <a:gd name="T57" fmla="*/ 54 h 123"/>
              <a:gd name="T58" fmla="*/ 72 w 105"/>
              <a:gd name="T59" fmla="*/ 54 h 123"/>
              <a:gd name="T60" fmla="*/ 77 w 105"/>
              <a:gd name="T61" fmla="*/ 49 h 123"/>
              <a:gd name="T62" fmla="*/ 77 w 105"/>
              <a:gd name="T63" fmla="*/ 46 h 123"/>
              <a:gd name="T64" fmla="*/ 75 w 105"/>
              <a:gd name="T65" fmla="*/ 42 h 123"/>
              <a:gd name="T66" fmla="*/ 69 w 105"/>
              <a:gd name="T67" fmla="*/ 39 h 123"/>
              <a:gd name="T68" fmla="*/ 34 w 105"/>
              <a:gd name="T69" fmla="*/ 39 h 123"/>
              <a:gd name="T70" fmla="*/ 47 w 105"/>
              <a:gd name="T71" fmla="*/ 22 h 123"/>
              <a:gd name="T72" fmla="*/ 63 w 105"/>
              <a:gd name="T73" fmla="*/ 16 h 123"/>
              <a:gd name="T74" fmla="*/ 71 w 105"/>
              <a:gd name="T75" fmla="*/ 18 h 123"/>
              <a:gd name="T76" fmla="*/ 83 w 105"/>
              <a:gd name="T77" fmla="*/ 24 h 123"/>
              <a:gd name="T78" fmla="*/ 89 w 105"/>
              <a:gd name="T79" fmla="*/ 31 h 123"/>
              <a:gd name="T80" fmla="*/ 96 w 105"/>
              <a:gd name="T81" fmla="*/ 34 h 123"/>
              <a:gd name="T82" fmla="*/ 99 w 105"/>
              <a:gd name="T83" fmla="*/ 33 h 123"/>
              <a:gd name="T84" fmla="*/ 104 w 105"/>
              <a:gd name="T85" fmla="*/ 28 h 123"/>
              <a:gd name="T86" fmla="*/ 105 w 105"/>
              <a:gd name="T87" fmla="*/ 25 h 123"/>
              <a:gd name="T88" fmla="*/ 102 w 105"/>
              <a:gd name="T89" fmla="*/ 19 h 123"/>
              <a:gd name="T90" fmla="*/ 95 w 105"/>
              <a:gd name="T91" fmla="*/ 10 h 123"/>
              <a:gd name="T92" fmla="*/ 75 w 105"/>
              <a:gd name="T93" fmla="*/ 1 h 123"/>
              <a:gd name="T94" fmla="*/ 63 w 105"/>
              <a:gd name="T95" fmla="*/ 0 h 123"/>
              <a:gd name="T96" fmla="*/ 48 w 105"/>
              <a:gd name="T97" fmla="*/ 3 h 123"/>
              <a:gd name="T98" fmla="*/ 34 w 105"/>
              <a:gd name="T99" fmla="*/ 10 h 123"/>
              <a:gd name="T100" fmla="*/ 24 w 105"/>
              <a:gd name="T101" fmla="*/ 24 h 123"/>
              <a:gd name="T102" fmla="*/ 16 w 105"/>
              <a:gd name="T103" fmla="*/ 39 h 123"/>
              <a:gd name="T104" fmla="*/ 7 w 105"/>
              <a:gd name="T105" fmla="*/ 39 h 123"/>
              <a:gd name="T106" fmla="*/ 1 w 105"/>
              <a:gd name="T107" fmla="*/ 42 h 123"/>
              <a:gd name="T108" fmla="*/ 0 w 105"/>
              <a:gd name="T109" fmla="*/ 46 h 123"/>
              <a:gd name="T110" fmla="*/ 0 w 105"/>
              <a:gd name="T111" fmla="*/ 49 h 123"/>
              <a:gd name="T112" fmla="*/ 4 w 105"/>
              <a:gd name="T113" fmla="*/ 54 h 123"/>
              <a:gd name="T114" fmla="*/ 13 w 105"/>
              <a:gd name="T115" fmla="*/ 54 h 123"/>
              <a:gd name="T116" fmla="*/ 13 w 105"/>
              <a:gd name="T117" fmla="*/ 61 h 123"/>
              <a:gd name="T118" fmla="*/ 13 w 105"/>
              <a:gd name="T119" fmla="*/ 67 h 123"/>
              <a:gd name="T120" fmla="*/ 7 w 105"/>
              <a:gd name="T121" fmla="*/ 67 h 123"/>
              <a:gd name="T122" fmla="*/ 1 w 105"/>
              <a:gd name="T123" fmla="*/ 69 h 123"/>
              <a:gd name="T124" fmla="*/ 0 w 105"/>
              <a:gd name="T125"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 h="123">
                <a:moveTo>
                  <a:pt x="0" y="75"/>
                </a:moveTo>
                <a:lnTo>
                  <a:pt x="0" y="75"/>
                </a:lnTo>
                <a:lnTo>
                  <a:pt x="0" y="78"/>
                </a:lnTo>
                <a:lnTo>
                  <a:pt x="1" y="81"/>
                </a:lnTo>
                <a:lnTo>
                  <a:pt x="4" y="82"/>
                </a:lnTo>
                <a:lnTo>
                  <a:pt x="7" y="82"/>
                </a:lnTo>
                <a:lnTo>
                  <a:pt x="16" y="82"/>
                </a:lnTo>
                <a:lnTo>
                  <a:pt x="16" y="82"/>
                </a:lnTo>
                <a:lnTo>
                  <a:pt x="19" y="91"/>
                </a:lnTo>
                <a:lnTo>
                  <a:pt x="22" y="99"/>
                </a:lnTo>
                <a:lnTo>
                  <a:pt x="28" y="106"/>
                </a:lnTo>
                <a:lnTo>
                  <a:pt x="34" y="112"/>
                </a:lnTo>
                <a:lnTo>
                  <a:pt x="41" y="117"/>
                </a:lnTo>
                <a:lnTo>
                  <a:pt x="48" y="120"/>
                </a:lnTo>
                <a:lnTo>
                  <a:pt x="56" y="123"/>
                </a:lnTo>
                <a:lnTo>
                  <a:pt x="65" y="123"/>
                </a:lnTo>
                <a:lnTo>
                  <a:pt x="65" y="123"/>
                </a:lnTo>
                <a:lnTo>
                  <a:pt x="75" y="122"/>
                </a:lnTo>
                <a:lnTo>
                  <a:pt x="86" y="119"/>
                </a:lnTo>
                <a:lnTo>
                  <a:pt x="95" y="111"/>
                </a:lnTo>
                <a:lnTo>
                  <a:pt x="104" y="102"/>
                </a:lnTo>
                <a:lnTo>
                  <a:pt x="104" y="102"/>
                </a:lnTo>
                <a:lnTo>
                  <a:pt x="105" y="96"/>
                </a:lnTo>
                <a:lnTo>
                  <a:pt x="105" y="96"/>
                </a:lnTo>
                <a:lnTo>
                  <a:pt x="104" y="93"/>
                </a:lnTo>
                <a:lnTo>
                  <a:pt x="102" y="90"/>
                </a:lnTo>
                <a:lnTo>
                  <a:pt x="99" y="88"/>
                </a:lnTo>
                <a:lnTo>
                  <a:pt x="96" y="88"/>
                </a:lnTo>
                <a:lnTo>
                  <a:pt x="96" y="88"/>
                </a:lnTo>
                <a:lnTo>
                  <a:pt x="93" y="88"/>
                </a:lnTo>
                <a:lnTo>
                  <a:pt x="90" y="91"/>
                </a:lnTo>
                <a:lnTo>
                  <a:pt x="90" y="91"/>
                </a:lnTo>
                <a:lnTo>
                  <a:pt x="84" y="99"/>
                </a:lnTo>
                <a:lnTo>
                  <a:pt x="78" y="103"/>
                </a:lnTo>
                <a:lnTo>
                  <a:pt x="72" y="106"/>
                </a:lnTo>
                <a:lnTo>
                  <a:pt x="65" y="106"/>
                </a:lnTo>
                <a:lnTo>
                  <a:pt x="65" y="106"/>
                </a:lnTo>
                <a:lnTo>
                  <a:pt x="56" y="105"/>
                </a:lnTo>
                <a:lnTo>
                  <a:pt x="47" y="100"/>
                </a:lnTo>
                <a:lnTo>
                  <a:pt x="39" y="93"/>
                </a:lnTo>
                <a:lnTo>
                  <a:pt x="34" y="82"/>
                </a:lnTo>
                <a:lnTo>
                  <a:pt x="69" y="82"/>
                </a:lnTo>
                <a:lnTo>
                  <a:pt x="69" y="82"/>
                </a:lnTo>
                <a:lnTo>
                  <a:pt x="72" y="82"/>
                </a:lnTo>
                <a:lnTo>
                  <a:pt x="75" y="81"/>
                </a:lnTo>
                <a:lnTo>
                  <a:pt x="77" y="78"/>
                </a:lnTo>
                <a:lnTo>
                  <a:pt x="77" y="75"/>
                </a:lnTo>
                <a:lnTo>
                  <a:pt x="77" y="75"/>
                </a:lnTo>
                <a:lnTo>
                  <a:pt x="77" y="72"/>
                </a:lnTo>
                <a:lnTo>
                  <a:pt x="75" y="69"/>
                </a:lnTo>
                <a:lnTo>
                  <a:pt x="72" y="67"/>
                </a:lnTo>
                <a:lnTo>
                  <a:pt x="69" y="67"/>
                </a:lnTo>
                <a:lnTo>
                  <a:pt x="31" y="67"/>
                </a:lnTo>
                <a:lnTo>
                  <a:pt x="31" y="67"/>
                </a:lnTo>
                <a:lnTo>
                  <a:pt x="31" y="61"/>
                </a:lnTo>
                <a:lnTo>
                  <a:pt x="31" y="61"/>
                </a:lnTo>
                <a:lnTo>
                  <a:pt x="31" y="54"/>
                </a:lnTo>
                <a:lnTo>
                  <a:pt x="69" y="54"/>
                </a:lnTo>
                <a:lnTo>
                  <a:pt x="69" y="54"/>
                </a:lnTo>
                <a:lnTo>
                  <a:pt x="72" y="54"/>
                </a:lnTo>
                <a:lnTo>
                  <a:pt x="75" y="52"/>
                </a:lnTo>
                <a:lnTo>
                  <a:pt x="77" y="49"/>
                </a:lnTo>
                <a:lnTo>
                  <a:pt x="77" y="46"/>
                </a:lnTo>
                <a:lnTo>
                  <a:pt x="77" y="46"/>
                </a:lnTo>
                <a:lnTo>
                  <a:pt x="77" y="45"/>
                </a:lnTo>
                <a:lnTo>
                  <a:pt x="75" y="42"/>
                </a:lnTo>
                <a:lnTo>
                  <a:pt x="72" y="40"/>
                </a:lnTo>
                <a:lnTo>
                  <a:pt x="69" y="39"/>
                </a:lnTo>
                <a:lnTo>
                  <a:pt x="34" y="39"/>
                </a:lnTo>
                <a:lnTo>
                  <a:pt x="34" y="39"/>
                </a:lnTo>
                <a:lnTo>
                  <a:pt x="41" y="30"/>
                </a:lnTo>
                <a:lnTo>
                  <a:pt x="47" y="22"/>
                </a:lnTo>
                <a:lnTo>
                  <a:pt x="54" y="18"/>
                </a:lnTo>
                <a:lnTo>
                  <a:pt x="63" y="16"/>
                </a:lnTo>
                <a:lnTo>
                  <a:pt x="63" y="16"/>
                </a:lnTo>
                <a:lnTo>
                  <a:pt x="71" y="18"/>
                </a:lnTo>
                <a:lnTo>
                  <a:pt x="77" y="19"/>
                </a:lnTo>
                <a:lnTo>
                  <a:pt x="83" y="24"/>
                </a:lnTo>
                <a:lnTo>
                  <a:pt x="89" y="31"/>
                </a:lnTo>
                <a:lnTo>
                  <a:pt x="89" y="31"/>
                </a:lnTo>
                <a:lnTo>
                  <a:pt x="92" y="33"/>
                </a:lnTo>
                <a:lnTo>
                  <a:pt x="96" y="34"/>
                </a:lnTo>
                <a:lnTo>
                  <a:pt x="96" y="34"/>
                </a:lnTo>
                <a:lnTo>
                  <a:pt x="99" y="33"/>
                </a:lnTo>
                <a:lnTo>
                  <a:pt x="102" y="31"/>
                </a:lnTo>
                <a:lnTo>
                  <a:pt x="104" y="28"/>
                </a:lnTo>
                <a:lnTo>
                  <a:pt x="105" y="25"/>
                </a:lnTo>
                <a:lnTo>
                  <a:pt x="105" y="25"/>
                </a:lnTo>
                <a:lnTo>
                  <a:pt x="104" y="22"/>
                </a:lnTo>
                <a:lnTo>
                  <a:pt x="102" y="19"/>
                </a:lnTo>
                <a:lnTo>
                  <a:pt x="102" y="19"/>
                </a:lnTo>
                <a:lnTo>
                  <a:pt x="95" y="10"/>
                </a:lnTo>
                <a:lnTo>
                  <a:pt x="86" y="4"/>
                </a:lnTo>
                <a:lnTo>
                  <a:pt x="75" y="1"/>
                </a:lnTo>
                <a:lnTo>
                  <a:pt x="63" y="0"/>
                </a:lnTo>
                <a:lnTo>
                  <a:pt x="63" y="0"/>
                </a:lnTo>
                <a:lnTo>
                  <a:pt x="56" y="1"/>
                </a:lnTo>
                <a:lnTo>
                  <a:pt x="48" y="3"/>
                </a:lnTo>
                <a:lnTo>
                  <a:pt x="41" y="6"/>
                </a:lnTo>
                <a:lnTo>
                  <a:pt x="34" y="10"/>
                </a:lnTo>
                <a:lnTo>
                  <a:pt x="28" y="16"/>
                </a:lnTo>
                <a:lnTo>
                  <a:pt x="24" y="24"/>
                </a:lnTo>
                <a:lnTo>
                  <a:pt x="19" y="31"/>
                </a:lnTo>
                <a:lnTo>
                  <a:pt x="16" y="39"/>
                </a:lnTo>
                <a:lnTo>
                  <a:pt x="7" y="39"/>
                </a:lnTo>
                <a:lnTo>
                  <a:pt x="7" y="39"/>
                </a:lnTo>
                <a:lnTo>
                  <a:pt x="4" y="40"/>
                </a:lnTo>
                <a:lnTo>
                  <a:pt x="1" y="42"/>
                </a:lnTo>
                <a:lnTo>
                  <a:pt x="0" y="43"/>
                </a:lnTo>
                <a:lnTo>
                  <a:pt x="0" y="46"/>
                </a:lnTo>
                <a:lnTo>
                  <a:pt x="0" y="46"/>
                </a:lnTo>
                <a:lnTo>
                  <a:pt x="0" y="49"/>
                </a:lnTo>
                <a:lnTo>
                  <a:pt x="1" y="52"/>
                </a:lnTo>
                <a:lnTo>
                  <a:pt x="4" y="54"/>
                </a:lnTo>
                <a:lnTo>
                  <a:pt x="7" y="54"/>
                </a:lnTo>
                <a:lnTo>
                  <a:pt x="13" y="54"/>
                </a:lnTo>
                <a:lnTo>
                  <a:pt x="13" y="54"/>
                </a:lnTo>
                <a:lnTo>
                  <a:pt x="13" y="61"/>
                </a:lnTo>
                <a:lnTo>
                  <a:pt x="13" y="61"/>
                </a:lnTo>
                <a:lnTo>
                  <a:pt x="13" y="67"/>
                </a:lnTo>
                <a:lnTo>
                  <a:pt x="7" y="67"/>
                </a:lnTo>
                <a:lnTo>
                  <a:pt x="7" y="67"/>
                </a:lnTo>
                <a:lnTo>
                  <a:pt x="4" y="67"/>
                </a:lnTo>
                <a:lnTo>
                  <a:pt x="1" y="69"/>
                </a:lnTo>
                <a:lnTo>
                  <a:pt x="0" y="72"/>
                </a:lnTo>
                <a:lnTo>
                  <a:pt x="0" y="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90" name="Freeform 453"/>
          <p:cNvSpPr>
            <a:spLocks/>
          </p:cNvSpPr>
          <p:nvPr/>
        </p:nvSpPr>
        <p:spPr bwMode="auto">
          <a:xfrm>
            <a:off x="10214036" y="3206941"/>
            <a:ext cx="39762" cy="44070"/>
          </a:xfrm>
          <a:custGeom>
            <a:avLst/>
            <a:gdLst>
              <a:gd name="T0" fmla="*/ 0 w 105"/>
              <a:gd name="T1" fmla="*/ 75 h 123"/>
              <a:gd name="T2" fmla="*/ 1 w 105"/>
              <a:gd name="T3" fmla="*/ 81 h 123"/>
              <a:gd name="T4" fmla="*/ 7 w 105"/>
              <a:gd name="T5" fmla="*/ 82 h 123"/>
              <a:gd name="T6" fmla="*/ 16 w 105"/>
              <a:gd name="T7" fmla="*/ 82 h 123"/>
              <a:gd name="T8" fmla="*/ 22 w 105"/>
              <a:gd name="T9" fmla="*/ 99 h 123"/>
              <a:gd name="T10" fmla="*/ 34 w 105"/>
              <a:gd name="T11" fmla="*/ 112 h 123"/>
              <a:gd name="T12" fmla="*/ 48 w 105"/>
              <a:gd name="T13" fmla="*/ 120 h 123"/>
              <a:gd name="T14" fmla="*/ 65 w 105"/>
              <a:gd name="T15" fmla="*/ 123 h 123"/>
              <a:gd name="T16" fmla="*/ 75 w 105"/>
              <a:gd name="T17" fmla="*/ 122 h 123"/>
              <a:gd name="T18" fmla="*/ 95 w 105"/>
              <a:gd name="T19" fmla="*/ 111 h 123"/>
              <a:gd name="T20" fmla="*/ 104 w 105"/>
              <a:gd name="T21" fmla="*/ 102 h 123"/>
              <a:gd name="T22" fmla="*/ 105 w 105"/>
              <a:gd name="T23" fmla="*/ 96 h 123"/>
              <a:gd name="T24" fmla="*/ 102 w 105"/>
              <a:gd name="T25" fmla="*/ 90 h 123"/>
              <a:gd name="T26" fmla="*/ 96 w 105"/>
              <a:gd name="T27" fmla="*/ 88 h 123"/>
              <a:gd name="T28" fmla="*/ 93 w 105"/>
              <a:gd name="T29" fmla="*/ 88 h 123"/>
              <a:gd name="T30" fmla="*/ 90 w 105"/>
              <a:gd name="T31" fmla="*/ 91 h 123"/>
              <a:gd name="T32" fmla="*/ 78 w 105"/>
              <a:gd name="T33" fmla="*/ 103 h 123"/>
              <a:gd name="T34" fmla="*/ 65 w 105"/>
              <a:gd name="T35" fmla="*/ 106 h 123"/>
              <a:gd name="T36" fmla="*/ 56 w 105"/>
              <a:gd name="T37" fmla="*/ 105 h 123"/>
              <a:gd name="T38" fmla="*/ 39 w 105"/>
              <a:gd name="T39" fmla="*/ 93 h 123"/>
              <a:gd name="T40" fmla="*/ 69 w 105"/>
              <a:gd name="T41" fmla="*/ 82 h 123"/>
              <a:gd name="T42" fmla="*/ 72 w 105"/>
              <a:gd name="T43" fmla="*/ 82 h 123"/>
              <a:gd name="T44" fmla="*/ 77 w 105"/>
              <a:gd name="T45" fmla="*/ 78 h 123"/>
              <a:gd name="T46" fmla="*/ 77 w 105"/>
              <a:gd name="T47" fmla="*/ 75 h 123"/>
              <a:gd name="T48" fmla="*/ 75 w 105"/>
              <a:gd name="T49" fmla="*/ 69 h 123"/>
              <a:gd name="T50" fmla="*/ 69 w 105"/>
              <a:gd name="T51" fmla="*/ 67 h 123"/>
              <a:gd name="T52" fmla="*/ 31 w 105"/>
              <a:gd name="T53" fmla="*/ 67 h 123"/>
              <a:gd name="T54" fmla="*/ 31 w 105"/>
              <a:gd name="T55" fmla="*/ 61 h 123"/>
              <a:gd name="T56" fmla="*/ 69 w 105"/>
              <a:gd name="T57" fmla="*/ 54 h 123"/>
              <a:gd name="T58" fmla="*/ 72 w 105"/>
              <a:gd name="T59" fmla="*/ 54 h 123"/>
              <a:gd name="T60" fmla="*/ 77 w 105"/>
              <a:gd name="T61" fmla="*/ 49 h 123"/>
              <a:gd name="T62" fmla="*/ 77 w 105"/>
              <a:gd name="T63" fmla="*/ 46 h 123"/>
              <a:gd name="T64" fmla="*/ 75 w 105"/>
              <a:gd name="T65" fmla="*/ 42 h 123"/>
              <a:gd name="T66" fmla="*/ 69 w 105"/>
              <a:gd name="T67" fmla="*/ 39 h 123"/>
              <a:gd name="T68" fmla="*/ 34 w 105"/>
              <a:gd name="T69" fmla="*/ 39 h 123"/>
              <a:gd name="T70" fmla="*/ 47 w 105"/>
              <a:gd name="T71" fmla="*/ 22 h 123"/>
              <a:gd name="T72" fmla="*/ 63 w 105"/>
              <a:gd name="T73" fmla="*/ 16 h 123"/>
              <a:gd name="T74" fmla="*/ 71 w 105"/>
              <a:gd name="T75" fmla="*/ 18 h 123"/>
              <a:gd name="T76" fmla="*/ 83 w 105"/>
              <a:gd name="T77" fmla="*/ 24 h 123"/>
              <a:gd name="T78" fmla="*/ 89 w 105"/>
              <a:gd name="T79" fmla="*/ 31 h 123"/>
              <a:gd name="T80" fmla="*/ 96 w 105"/>
              <a:gd name="T81" fmla="*/ 34 h 123"/>
              <a:gd name="T82" fmla="*/ 99 w 105"/>
              <a:gd name="T83" fmla="*/ 33 h 123"/>
              <a:gd name="T84" fmla="*/ 104 w 105"/>
              <a:gd name="T85" fmla="*/ 28 h 123"/>
              <a:gd name="T86" fmla="*/ 105 w 105"/>
              <a:gd name="T87" fmla="*/ 25 h 123"/>
              <a:gd name="T88" fmla="*/ 102 w 105"/>
              <a:gd name="T89" fmla="*/ 19 h 123"/>
              <a:gd name="T90" fmla="*/ 95 w 105"/>
              <a:gd name="T91" fmla="*/ 10 h 123"/>
              <a:gd name="T92" fmla="*/ 75 w 105"/>
              <a:gd name="T93" fmla="*/ 1 h 123"/>
              <a:gd name="T94" fmla="*/ 63 w 105"/>
              <a:gd name="T95" fmla="*/ 0 h 123"/>
              <a:gd name="T96" fmla="*/ 48 w 105"/>
              <a:gd name="T97" fmla="*/ 3 h 123"/>
              <a:gd name="T98" fmla="*/ 34 w 105"/>
              <a:gd name="T99" fmla="*/ 10 h 123"/>
              <a:gd name="T100" fmla="*/ 24 w 105"/>
              <a:gd name="T101" fmla="*/ 24 h 123"/>
              <a:gd name="T102" fmla="*/ 16 w 105"/>
              <a:gd name="T103" fmla="*/ 39 h 123"/>
              <a:gd name="T104" fmla="*/ 7 w 105"/>
              <a:gd name="T105" fmla="*/ 39 h 123"/>
              <a:gd name="T106" fmla="*/ 1 w 105"/>
              <a:gd name="T107" fmla="*/ 42 h 123"/>
              <a:gd name="T108" fmla="*/ 0 w 105"/>
              <a:gd name="T109" fmla="*/ 46 h 123"/>
              <a:gd name="T110" fmla="*/ 0 w 105"/>
              <a:gd name="T111" fmla="*/ 49 h 123"/>
              <a:gd name="T112" fmla="*/ 4 w 105"/>
              <a:gd name="T113" fmla="*/ 54 h 123"/>
              <a:gd name="T114" fmla="*/ 13 w 105"/>
              <a:gd name="T115" fmla="*/ 54 h 123"/>
              <a:gd name="T116" fmla="*/ 13 w 105"/>
              <a:gd name="T117" fmla="*/ 61 h 123"/>
              <a:gd name="T118" fmla="*/ 13 w 105"/>
              <a:gd name="T119" fmla="*/ 67 h 123"/>
              <a:gd name="T120" fmla="*/ 7 w 105"/>
              <a:gd name="T121" fmla="*/ 67 h 123"/>
              <a:gd name="T122" fmla="*/ 1 w 105"/>
              <a:gd name="T123" fmla="*/ 69 h 123"/>
              <a:gd name="T124" fmla="*/ 0 w 105"/>
              <a:gd name="T125"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 h="123">
                <a:moveTo>
                  <a:pt x="0" y="75"/>
                </a:moveTo>
                <a:lnTo>
                  <a:pt x="0" y="75"/>
                </a:lnTo>
                <a:lnTo>
                  <a:pt x="0" y="78"/>
                </a:lnTo>
                <a:lnTo>
                  <a:pt x="1" y="81"/>
                </a:lnTo>
                <a:lnTo>
                  <a:pt x="4" y="82"/>
                </a:lnTo>
                <a:lnTo>
                  <a:pt x="7" y="82"/>
                </a:lnTo>
                <a:lnTo>
                  <a:pt x="16" y="82"/>
                </a:lnTo>
                <a:lnTo>
                  <a:pt x="16" y="82"/>
                </a:lnTo>
                <a:lnTo>
                  <a:pt x="19" y="91"/>
                </a:lnTo>
                <a:lnTo>
                  <a:pt x="22" y="99"/>
                </a:lnTo>
                <a:lnTo>
                  <a:pt x="28" y="106"/>
                </a:lnTo>
                <a:lnTo>
                  <a:pt x="34" y="112"/>
                </a:lnTo>
                <a:lnTo>
                  <a:pt x="41" y="117"/>
                </a:lnTo>
                <a:lnTo>
                  <a:pt x="48" y="120"/>
                </a:lnTo>
                <a:lnTo>
                  <a:pt x="56" y="123"/>
                </a:lnTo>
                <a:lnTo>
                  <a:pt x="65" y="123"/>
                </a:lnTo>
                <a:lnTo>
                  <a:pt x="65" y="123"/>
                </a:lnTo>
                <a:lnTo>
                  <a:pt x="75" y="122"/>
                </a:lnTo>
                <a:lnTo>
                  <a:pt x="86" y="119"/>
                </a:lnTo>
                <a:lnTo>
                  <a:pt x="95" y="111"/>
                </a:lnTo>
                <a:lnTo>
                  <a:pt x="104" y="102"/>
                </a:lnTo>
                <a:lnTo>
                  <a:pt x="104" y="102"/>
                </a:lnTo>
                <a:lnTo>
                  <a:pt x="105" y="96"/>
                </a:lnTo>
                <a:lnTo>
                  <a:pt x="105" y="96"/>
                </a:lnTo>
                <a:lnTo>
                  <a:pt x="104" y="93"/>
                </a:lnTo>
                <a:lnTo>
                  <a:pt x="102" y="90"/>
                </a:lnTo>
                <a:lnTo>
                  <a:pt x="99" y="88"/>
                </a:lnTo>
                <a:lnTo>
                  <a:pt x="96" y="88"/>
                </a:lnTo>
                <a:lnTo>
                  <a:pt x="96" y="88"/>
                </a:lnTo>
                <a:lnTo>
                  <a:pt x="93" y="88"/>
                </a:lnTo>
                <a:lnTo>
                  <a:pt x="90" y="91"/>
                </a:lnTo>
                <a:lnTo>
                  <a:pt x="90" y="91"/>
                </a:lnTo>
                <a:lnTo>
                  <a:pt x="84" y="99"/>
                </a:lnTo>
                <a:lnTo>
                  <a:pt x="78" y="103"/>
                </a:lnTo>
                <a:lnTo>
                  <a:pt x="72" y="106"/>
                </a:lnTo>
                <a:lnTo>
                  <a:pt x="65" y="106"/>
                </a:lnTo>
                <a:lnTo>
                  <a:pt x="65" y="106"/>
                </a:lnTo>
                <a:lnTo>
                  <a:pt x="56" y="105"/>
                </a:lnTo>
                <a:lnTo>
                  <a:pt x="47" y="100"/>
                </a:lnTo>
                <a:lnTo>
                  <a:pt x="39" y="93"/>
                </a:lnTo>
                <a:lnTo>
                  <a:pt x="34" y="82"/>
                </a:lnTo>
                <a:lnTo>
                  <a:pt x="69" y="82"/>
                </a:lnTo>
                <a:lnTo>
                  <a:pt x="69" y="82"/>
                </a:lnTo>
                <a:lnTo>
                  <a:pt x="72" y="82"/>
                </a:lnTo>
                <a:lnTo>
                  <a:pt x="75" y="81"/>
                </a:lnTo>
                <a:lnTo>
                  <a:pt x="77" y="78"/>
                </a:lnTo>
                <a:lnTo>
                  <a:pt x="77" y="75"/>
                </a:lnTo>
                <a:lnTo>
                  <a:pt x="77" y="75"/>
                </a:lnTo>
                <a:lnTo>
                  <a:pt x="77" y="72"/>
                </a:lnTo>
                <a:lnTo>
                  <a:pt x="75" y="69"/>
                </a:lnTo>
                <a:lnTo>
                  <a:pt x="72" y="67"/>
                </a:lnTo>
                <a:lnTo>
                  <a:pt x="69" y="67"/>
                </a:lnTo>
                <a:lnTo>
                  <a:pt x="31" y="67"/>
                </a:lnTo>
                <a:lnTo>
                  <a:pt x="31" y="67"/>
                </a:lnTo>
                <a:lnTo>
                  <a:pt x="31" y="61"/>
                </a:lnTo>
                <a:lnTo>
                  <a:pt x="31" y="61"/>
                </a:lnTo>
                <a:lnTo>
                  <a:pt x="31" y="54"/>
                </a:lnTo>
                <a:lnTo>
                  <a:pt x="69" y="54"/>
                </a:lnTo>
                <a:lnTo>
                  <a:pt x="69" y="54"/>
                </a:lnTo>
                <a:lnTo>
                  <a:pt x="72" y="54"/>
                </a:lnTo>
                <a:lnTo>
                  <a:pt x="75" y="52"/>
                </a:lnTo>
                <a:lnTo>
                  <a:pt x="77" y="49"/>
                </a:lnTo>
                <a:lnTo>
                  <a:pt x="77" y="46"/>
                </a:lnTo>
                <a:lnTo>
                  <a:pt x="77" y="46"/>
                </a:lnTo>
                <a:lnTo>
                  <a:pt x="77" y="45"/>
                </a:lnTo>
                <a:lnTo>
                  <a:pt x="75" y="42"/>
                </a:lnTo>
                <a:lnTo>
                  <a:pt x="72" y="40"/>
                </a:lnTo>
                <a:lnTo>
                  <a:pt x="69" y="39"/>
                </a:lnTo>
                <a:lnTo>
                  <a:pt x="34" y="39"/>
                </a:lnTo>
                <a:lnTo>
                  <a:pt x="34" y="39"/>
                </a:lnTo>
                <a:lnTo>
                  <a:pt x="41" y="30"/>
                </a:lnTo>
                <a:lnTo>
                  <a:pt x="47" y="22"/>
                </a:lnTo>
                <a:lnTo>
                  <a:pt x="54" y="18"/>
                </a:lnTo>
                <a:lnTo>
                  <a:pt x="63" y="16"/>
                </a:lnTo>
                <a:lnTo>
                  <a:pt x="63" y="16"/>
                </a:lnTo>
                <a:lnTo>
                  <a:pt x="71" y="18"/>
                </a:lnTo>
                <a:lnTo>
                  <a:pt x="77" y="19"/>
                </a:lnTo>
                <a:lnTo>
                  <a:pt x="83" y="24"/>
                </a:lnTo>
                <a:lnTo>
                  <a:pt x="89" y="31"/>
                </a:lnTo>
                <a:lnTo>
                  <a:pt x="89" y="31"/>
                </a:lnTo>
                <a:lnTo>
                  <a:pt x="92" y="33"/>
                </a:lnTo>
                <a:lnTo>
                  <a:pt x="96" y="34"/>
                </a:lnTo>
                <a:lnTo>
                  <a:pt x="96" y="34"/>
                </a:lnTo>
                <a:lnTo>
                  <a:pt x="99" y="33"/>
                </a:lnTo>
                <a:lnTo>
                  <a:pt x="102" y="31"/>
                </a:lnTo>
                <a:lnTo>
                  <a:pt x="104" y="28"/>
                </a:lnTo>
                <a:lnTo>
                  <a:pt x="105" y="25"/>
                </a:lnTo>
                <a:lnTo>
                  <a:pt x="105" y="25"/>
                </a:lnTo>
                <a:lnTo>
                  <a:pt x="104" y="22"/>
                </a:lnTo>
                <a:lnTo>
                  <a:pt x="102" y="19"/>
                </a:lnTo>
                <a:lnTo>
                  <a:pt x="102" y="19"/>
                </a:lnTo>
                <a:lnTo>
                  <a:pt x="95" y="10"/>
                </a:lnTo>
                <a:lnTo>
                  <a:pt x="86" y="4"/>
                </a:lnTo>
                <a:lnTo>
                  <a:pt x="75" y="1"/>
                </a:lnTo>
                <a:lnTo>
                  <a:pt x="63" y="0"/>
                </a:lnTo>
                <a:lnTo>
                  <a:pt x="63" y="0"/>
                </a:lnTo>
                <a:lnTo>
                  <a:pt x="56" y="1"/>
                </a:lnTo>
                <a:lnTo>
                  <a:pt x="48" y="3"/>
                </a:lnTo>
                <a:lnTo>
                  <a:pt x="41" y="6"/>
                </a:lnTo>
                <a:lnTo>
                  <a:pt x="34" y="10"/>
                </a:lnTo>
                <a:lnTo>
                  <a:pt x="28" y="16"/>
                </a:lnTo>
                <a:lnTo>
                  <a:pt x="24" y="24"/>
                </a:lnTo>
                <a:lnTo>
                  <a:pt x="19" y="31"/>
                </a:lnTo>
                <a:lnTo>
                  <a:pt x="16" y="39"/>
                </a:lnTo>
                <a:lnTo>
                  <a:pt x="7" y="39"/>
                </a:lnTo>
                <a:lnTo>
                  <a:pt x="7" y="39"/>
                </a:lnTo>
                <a:lnTo>
                  <a:pt x="4" y="40"/>
                </a:lnTo>
                <a:lnTo>
                  <a:pt x="1" y="42"/>
                </a:lnTo>
                <a:lnTo>
                  <a:pt x="0" y="43"/>
                </a:lnTo>
                <a:lnTo>
                  <a:pt x="0" y="46"/>
                </a:lnTo>
                <a:lnTo>
                  <a:pt x="0" y="46"/>
                </a:lnTo>
                <a:lnTo>
                  <a:pt x="0" y="49"/>
                </a:lnTo>
                <a:lnTo>
                  <a:pt x="1" y="52"/>
                </a:lnTo>
                <a:lnTo>
                  <a:pt x="4" y="54"/>
                </a:lnTo>
                <a:lnTo>
                  <a:pt x="7" y="54"/>
                </a:lnTo>
                <a:lnTo>
                  <a:pt x="13" y="54"/>
                </a:lnTo>
                <a:lnTo>
                  <a:pt x="13" y="54"/>
                </a:lnTo>
                <a:lnTo>
                  <a:pt x="13" y="61"/>
                </a:lnTo>
                <a:lnTo>
                  <a:pt x="13" y="61"/>
                </a:lnTo>
                <a:lnTo>
                  <a:pt x="13" y="67"/>
                </a:lnTo>
                <a:lnTo>
                  <a:pt x="7" y="67"/>
                </a:lnTo>
                <a:lnTo>
                  <a:pt x="7" y="67"/>
                </a:lnTo>
                <a:lnTo>
                  <a:pt x="4" y="67"/>
                </a:lnTo>
                <a:lnTo>
                  <a:pt x="1" y="69"/>
                </a:lnTo>
                <a:lnTo>
                  <a:pt x="0" y="72"/>
                </a:lnTo>
                <a:lnTo>
                  <a:pt x="0" y="7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82" name="Freeform 441"/>
          <p:cNvSpPr>
            <a:spLocks noEditPoints="1"/>
          </p:cNvSpPr>
          <p:nvPr/>
        </p:nvSpPr>
        <p:spPr bwMode="auto">
          <a:xfrm>
            <a:off x="10942437" y="3135013"/>
            <a:ext cx="36761" cy="50468"/>
          </a:xfrm>
          <a:custGeom>
            <a:avLst/>
            <a:gdLst>
              <a:gd name="T0" fmla="*/ 60 w 99"/>
              <a:gd name="T1" fmla="*/ 75 h 141"/>
              <a:gd name="T2" fmla="*/ 60 w 99"/>
              <a:gd name="T3" fmla="*/ 75 h 141"/>
              <a:gd name="T4" fmla="*/ 75 w 99"/>
              <a:gd name="T5" fmla="*/ 78 h 141"/>
              <a:gd name="T6" fmla="*/ 81 w 99"/>
              <a:gd name="T7" fmla="*/ 87 h 141"/>
              <a:gd name="T8" fmla="*/ 82 w 99"/>
              <a:gd name="T9" fmla="*/ 93 h 141"/>
              <a:gd name="T10" fmla="*/ 75 w 99"/>
              <a:gd name="T11" fmla="*/ 104 h 141"/>
              <a:gd name="T12" fmla="*/ 39 w 99"/>
              <a:gd name="T13" fmla="*/ 58 h 141"/>
              <a:gd name="T14" fmla="*/ 30 w 99"/>
              <a:gd name="T15" fmla="*/ 58 h 141"/>
              <a:gd name="T16" fmla="*/ 21 w 99"/>
              <a:gd name="T17" fmla="*/ 52 h 141"/>
              <a:gd name="T18" fmla="*/ 18 w 99"/>
              <a:gd name="T19" fmla="*/ 48 h 141"/>
              <a:gd name="T20" fmla="*/ 19 w 99"/>
              <a:gd name="T21" fmla="*/ 36 h 141"/>
              <a:gd name="T22" fmla="*/ 30 w 99"/>
              <a:gd name="T23" fmla="*/ 27 h 141"/>
              <a:gd name="T24" fmla="*/ 54 w 99"/>
              <a:gd name="T25" fmla="*/ 58 h 141"/>
              <a:gd name="T26" fmla="*/ 45 w 99"/>
              <a:gd name="T27" fmla="*/ 24 h 141"/>
              <a:gd name="T28" fmla="*/ 63 w 99"/>
              <a:gd name="T29" fmla="*/ 27 h 141"/>
              <a:gd name="T30" fmla="*/ 66 w 99"/>
              <a:gd name="T31" fmla="*/ 28 h 141"/>
              <a:gd name="T32" fmla="*/ 69 w 99"/>
              <a:gd name="T33" fmla="*/ 27 h 141"/>
              <a:gd name="T34" fmla="*/ 73 w 99"/>
              <a:gd name="T35" fmla="*/ 24 h 141"/>
              <a:gd name="T36" fmla="*/ 75 w 99"/>
              <a:gd name="T37" fmla="*/ 21 h 141"/>
              <a:gd name="T38" fmla="*/ 75 w 99"/>
              <a:gd name="T39" fmla="*/ 16 h 141"/>
              <a:gd name="T40" fmla="*/ 69 w 99"/>
              <a:gd name="T41" fmla="*/ 10 h 141"/>
              <a:gd name="T42" fmla="*/ 54 w 99"/>
              <a:gd name="T43" fmla="*/ 7 h 141"/>
              <a:gd name="T44" fmla="*/ 39 w 99"/>
              <a:gd name="T45" fmla="*/ 6 h 141"/>
              <a:gd name="T46" fmla="*/ 37 w 99"/>
              <a:gd name="T47" fmla="*/ 3 h 141"/>
              <a:gd name="T48" fmla="*/ 33 w 99"/>
              <a:gd name="T49" fmla="*/ 0 h 141"/>
              <a:gd name="T50" fmla="*/ 30 w 99"/>
              <a:gd name="T51" fmla="*/ 0 h 141"/>
              <a:gd name="T52" fmla="*/ 25 w 99"/>
              <a:gd name="T53" fmla="*/ 4 h 141"/>
              <a:gd name="T54" fmla="*/ 24 w 99"/>
              <a:gd name="T55" fmla="*/ 7 h 141"/>
              <a:gd name="T56" fmla="*/ 25 w 99"/>
              <a:gd name="T57" fmla="*/ 12 h 141"/>
              <a:gd name="T58" fmla="*/ 18 w 99"/>
              <a:gd name="T59" fmla="*/ 16 h 141"/>
              <a:gd name="T60" fmla="*/ 7 w 99"/>
              <a:gd name="T61" fmla="*/ 24 h 141"/>
              <a:gd name="T62" fmla="*/ 1 w 99"/>
              <a:gd name="T63" fmla="*/ 34 h 141"/>
              <a:gd name="T64" fmla="*/ 0 w 99"/>
              <a:gd name="T65" fmla="*/ 46 h 141"/>
              <a:gd name="T66" fmla="*/ 1 w 99"/>
              <a:gd name="T67" fmla="*/ 54 h 141"/>
              <a:gd name="T68" fmla="*/ 7 w 99"/>
              <a:gd name="T69" fmla="*/ 65 h 141"/>
              <a:gd name="T70" fmla="*/ 15 w 99"/>
              <a:gd name="T71" fmla="*/ 72 h 141"/>
              <a:gd name="T72" fmla="*/ 28 w 99"/>
              <a:gd name="T73" fmla="*/ 75 h 141"/>
              <a:gd name="T74" fmla="*/ 55 w 99"/>
              <a:gd name="T75" fmla="*/ 111 h 141"/>
              <a:gd name="T76" fmla="*/ 48 w 99"/>
              <a:gd name="T77" fmla="*/ 111 h 141"/>
              <a:gd name="T78" fmla="*/ 27 w 99"/>
              <a:gd name="T79" fmla="*/ 107 h 141"/>
              <a:gd name="T80" fmla="*/ 25 w 99"/>
              <a:gd name="T81" fmla="*/ 105 h 141"/>
              <a:gd name="T82" fmla="*/ 22 w 99"/>
              <a:gd name="T83" fmla="*/ 105 h 141"/>
              <a:gd name="T84" fmla="*/ 16 w 99"/>
              <a:gd name="T85" fmla="*/ 110 h 141"/>
              <a:gd name="T86" fmla="*/ 16 w 99"/>
              <a:gd name="T87" fmla="*/ 116 h 141"/>
              <a:gd name="T88" fmla="*/ 18 w 99"/>
              <a:gd name="T89" fmla="*/ 120 h 141"/>
              <a:gd name="T90" fmla="*/ 21 w 99"/>
              <a:gd name="T91" fmla="*/ 122 h 141"/>
              <a:gd name="T92" fmla="*/ 40 w 99"/>
              <a:gd name="T93" fmla="*/ 126 h 141"/>
              <a:gd name="T94" fmla="*/ 58 w 99"/>
              <a:gd name="T95" fmla="*/ 126 h 141"/>
              <a:gd name="T96" fmla="*/ 61 w 99"/>
              <a:gd name="T97" fmla="*/ 135 h 141"/>
              <a:gd name="T98" fmla="*/ 69 w 99"/>
              <a:gd name="T99" fmla="*/ 141 h 141"/>
              <a:gd name="T100" fmla="*/ 72 w 99"/>
              <a:gd name="T101" fmla="*/ 141 h 141"/>
              <a:gd name="T102" fmla="*/ 73 w 99"/>
              <a:gd name="T103" fmla="*/ 140 h 141"/>
              <a:gd name="T104" fmla="*/ 76 w 99"/>
              <a:gd name="T105" fmla="*/ 134 h 141"/>
              <a:gd name="T106" fmla="*/ 73 w 99"/>
              <a:gd name="T107" fmla="*/ 122 h 141"/>
              <a:gd name="T108" fmla="*/ 81 w 99"/>
              <a:gd name="T109" fmla="*/ 119 h 141"/>
              <a:gd name="T110" fmla="*/ 91 w 99"/>
              <a:gd name="T111" fmla="*/ 110 h 141"/>
              <a:gd name="T112" fmla="*/ 97 w 99"/>
              <a:gd name="T113" fmla="*/ 99 h 141"/>
              <a:gd name="T114" fmla="*/ 99 w 99"/>
              <a:gd name="T115" fmla="*/ 87 h 141"/>
              <a:gd name="T116" fmla="*/ 97 w 99"/>
              <a:gd name="T117" fmla="*/ 81 h 141"/>
              <a:gd name="T118" fmla="*/ 93 w 99"/>
              <a:gd name="T119" fmla="*/ 71 h 141"/>
              <a:gd name="T120" fmla="*/ 84 w 99"/>
              <a:gd name="T121" fmla="*/ 63 h 141"/>
              <a:gd name="T122" fmla="*/ 70 w 99"/>
              <a:gd name="T123"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 h="141">
                <a:moveTo>
                  <a:pt x="69" y="107"/>
                </a:moveTo>
                <a:lnTo>
                  <a:pt x="60" y="75"/>
                </a:lnTo>
                <a:lnTo>
                  <a:pt x="60" y="75"/>
                </a:lnTo>
                <a:lnTo>
                  <a:pt x="60" y="75"/>
                </a:lnTo>
                <a:lnTo>
                  <a:pt x="69" y="77"/>
                </a:lnTo>
                <a:lnTo>
                  <a:pt x="75" y="78"/>
                </a:lnTo>
                <a:lnTo>
                  <a:pt x="79" y="81"/>
                </a:lnTo>
                <a:lnTo>
                  <a:pt x="81" y="87"/>
                </a:lnTo>
                <a:lnTo>
                  <a:pt x="81" y="87"/>
                </a:lnTo>
                <a:lnTo>
                  <a:pt x="82" y="93"/>
                </a:lnTo>
                <a:lnTo>
                  <a:pt x="79" y="99"/>
                </a:lnTo>
                <a:lnTo>
                  <a:pt x="75" y="104"/>
                </a:lnTo>
                <a:lnTo>
                  <a:pt x="69" y="107"/>
                </a:lnTo>
                <a:close/>
                <a:moveTo>
                  <a:pt x="39" y="58"/>
                </a:moveTo>
                <a:lnTo>
                  <a:pt x="39" y="58"/>
                </a:lnTo>
                <a:lnTo>
                  <a:pt x="30" y="58"/>
                </a:lnTo>
                <a:lnTo>
                  <a:pt x="24" y="55"/>
                </a:lnTo>
                <a:lnTo>
                  <a:pt x="21" y="52"/>
                </a:lnTo>
                <a:lnTo>
                  <a:pt x="18" y="48"/>
                </a:lnTo>
                <a:lnTo>
                  <a:pt x="18" y="48"/>
                </a:lnTo>
                <a:lnTo>
                  <a:pt x="18" y="42"/>
                </a:lnTo>
                <a:lnTo>
                  <a:pt x="19" y="36"/>
                </a:lnTo>
                <a:lnTo>
                  <a:pt x="24" y="31"/>
                </a:lnTo>
                <a:lnTo>
                  <a:pt x="30" y="27"/>
                </a:lnTo>
                <a:lnTo>
                  <a:pt x="39" y="58"/>
                </a:lnTo>
                <a:close/>
                <a:moveTo>
                  <a:pt x="54" y="58"/>
                </a:moveTo>
                <a:lnTo>
                  <a:pt x="45" y="24"/>
                </a:lnTo>
                <a:lnTo>
                  <a:pt x="45" y="24"/>
                </a:lnTo>
                <a:lnTo>
                  <a:pt x="54" y="25"/>
                </a:lnTo>
                <a:lnTo>
                  <a:pt x="63" y="27"/>
                </a:lnTo>
                <a:lnTo>
                  <a:pt x="63" y="27"/>
                </a:lnTo>
                <a:lnTo>
                  <a:pt x="66" y="28"/>
                </a:lnTo>
                <a:lnTo>
                  <a:pt x="69" y="27"/>
                </a:lnTo>
                <a:lnTo>
                  <a:pt x="69" y="27"/>
                </a:lnTo>
                <a:lnTo>
                  <a:pt x="72" y="25"/>
                </a:lnTo>
                <a:lnTo>
                  <a:pt x="73" y="24"/>
                </a:lnTo>
                <a:lnTo>
                  <a:pt x="73" y="24"/>
                </a:lnTo>
                <a:lnTo>
                  <a:pt x="75" y="21"/>
                </a:lnTo>
                <a:lnTo>
                  <a:pt x="75" y="16"/>
                </a:lnTo>
                <a:lnTo>
                  <a:pt x="75" y="16"/>
                </a:lnTo>
                <a:lnTo>
                  <a:pt x="72" y="13"/>
                </a:lnTo>
                <a:lnTo>
                  <a:pt x="69" y="10"/>
                </a:lnTo>
                <a:lnTo>
                  <a:pt x="69" y="10"/>
                </a:lnTo>
                <a:lnTo>
                  <a:pt x="54" y="7"/>
                </a:lnTo>
                <a:lnTo>
                  <a:pt x="40" y="9"/>
                </a:lnTo>
                <a:lnTo>
                  <a:pt x="39" y="6"/>
                </a:lnTo>
                <a:lnTo>
                  <a:pt x="39" y="6"/>
                </a:lnTo>
                <a:lnTo>
                  <a:pt x="37" y="3"/>
                </a:lnTo>
                <a:lnTo>
                  <a:pt x="36" y="1"/>
                </a:lnTo>
                <a:lnTo>
                  <a:pt x="33" y="0"/>
                </a:lnTo>
                <a:lnTo>
                  <a:pt x="30" y="0"/>
                </a:lnTo>
                <a:lnTo>
                  <a:pt x="30" y="0"/>
                </a:lnTo>
                <a:lnTo>
                  <a:pt x="27" y="1"/>
                </a:lnTo>
                <a:lnTo>
                  <a:pt x="25" y="4"/>
                </a:lnTo>
                <a:lnTo>
                  <a:pt x="25" y="4"/>
                </a:lnTo>
                <a:lnTo>
                  <a:pt x="24" y="7"/>
                </a:lnTo>
                <a:lnTo>
                  <a:pt x="24" y="10"/>
                </a:lnTo>
                <a:lnTo>
                  <a:pt x="25" y="12"/>
                </a:lnTo>
                <a:lnTo>
                  <a:pt x="25" y="12"/>
                </a:lnTo>
                <a:lnTo>
                  <a:pt x="18" y="16"/>
                </a:lnTo>
                <a:lnTo>
                  <a:pt x="13" y="19"/>
                </a:lnTo>
                <a:lnTo>
                  <a:pt x="7" y="24"/>
                </a:lnTo>
                <a:lnTo>
                  <a:pt x="4" y="30"/>
                </a:lnTo>
                <a:lnTo>
                  <a:pt x="1" y="34"/>
                </a:lnTo>
                <a:lnTo>
                  <a:pt x="0" y="40"/>
                </a:lnTo>
                <a:lnTo>
                  <a:pt x="0" y="46"/>
                </a:lnTo>
                <a:lnTo>
                  <a:pt x="1" y="54"/>
                </a:lnTo>
                <a:lnTo>
                  <a:pt x="1" y="54"/>
                </a:lnTo>
                <a:lnTo>
                  <a:pt x="4" y="60"/>
                </a:lnTo>
                <a:lnTo>
                  <a:pt x="7" y="65"/>
                </a:lnTo>
                <a:lnTo>
                  <a:pt x="10" y="69"/>
                </a:lnTo>
                <a:lnTo>
                  <a:pt x="15" y="72"/>
                </a:lnTo>
                <a:lnTo>
                  <a:pt x="21" y="74"/>
                </a:lnTo>
                <a:lnTo>
                  <a:pt x="28" y="75"/>
                </a:lnTo>
                <a:lnTo>
                  <a:pt x="45" y="77"/>
                </a:lnTo>
                <a:lnTo>
                  <a:pt x="55" y="111"/>
                </a:lnTo>
                <a:lnTo>
                  <a:pt x="55" y="111"/>
                </a:lnTo>
                <a:lnTo>
                  <a:pt x="48" y="111"/>
                </a:lnTo>
                <a:lnTo>
                  <a:pt x="42" y="111"/>
                </a:lnTo>
                <a:lnTo>
                  <a:pt x="27" y="107"/>
                </a:lnTo>
                <a:lnTo>
                  <a:pt x="27" y="107"/>
                </a:lnTo>
                <a:lnTo>
                  <a:pt x="25" y="105"/>
                </a:lnTo>
                <a:lnTo>
                  <a:pt x="22" y="105"/>
                </a:lnTo>
                <a:lnTo>
                  <a:pt x="22" y="105"/>
                </a:lnTo>
                <a:lnTo>
                  <a:pt x="19" y="107"/>
                </a:lnTo>
                <a:lnTo>
                  <a:pt x="16" y="110"/>
                </a:lnTo>
                <a:lnTo>
                  <a:pt x="16" y="113"/>
                </a:lnTo>
                <a:lnTo>
                  <a:pt x="16" y="116"/>
                </a:lnTo>
                <a:lnTo>
                  <a:pt x="16" y="116"/>
                </a:lnTo>
                <a:lnTo>
                  <a:pt x="18" y="120"/>
                </a:lnTo>
                <a:lnTo>
                  <a:pt x="21" y="122"/>
                </a:lnTo>
                <a:lnTo>
                  <a:pt x="21" y="122"/>
                </a:lnTo>
                <a:lnTo>
                  <a:pt x="31" y="125"/>
                </a:lnTo>
                <a:lnTo>
                  <a:pt x="40" y="126"/>
                </a:lnTo>
                <a:lnTo>
                  <a:pt x="49" y="128"/>
                </a:lnTo>
                <a:lnTo>
                  <a:pt x="58" y="126"/>
                </a:lnTo>
                <a:lnTo>
                  <a:pt x="61" y="135"/>
                </a:lnTo>
                <a:lnTo>
                  <a:pt x="61" y="135"/>
                </a:lnTo>
                <a:lnTo>
                  <a:pt x="64" y="140"/>
                </a:lnTo>
                <a:lnTo>
                  <a:pt x="69" y="141"/>
                </a:lnTo>
                <a:lnTo>
                  <a:pt x="69" y="141"/>
                </a:lnTo>
                <a:lnTo>
                  <a:pt x="72" y="141"/>
                </a:lnTo>
                <a:lnTo>
                  <a:pt x="72" y="141"/>
                </a:lnTo>
                <a:lnTo>
                  <a:pt x="73" y="140"/>
                </a:lnTo>
                <a:lnTo>
                  <a:pt x="76" y="137"/>
                </a:lnTo>
                <a:lnTo>
                  <a:pt x="76" y="134"/>
                </a:lnTo>
                <a:lnTo>
                  <a:pt x="76" y="131"/>
                </a:lnTo>
                <a:lnTo>
                  <a:pt x="73" y="122"/>
                </a:lnTo>
                <a:lnTo>
                  <a:pt x="73" y="122"/>
                </a:lnTo>
                <a:lnTo>
                  <a:pt x="81" y="119"/>
                </a:lnTo>
                <a:lnTo>
                  <a:pt x="87" y="114"/>
                </a:lnTo>
                <a:lnTo>
                  <a:pt x="91" y="110"/>
                </a:lnTo>
                <a:lnTo>
                  <a:pt x="94" y="105"/>
                </a:lnTo>
                <a:lnTo>
                  <a:pt x="97" y="99"/>
                </a:lnTo>
                <a:lnTo>
                  <a:pt x="99" y="93"/>
                </a:lnTo>
                <a:lnTo>
                  <a:pt x="99" y="87"/>
                </a:lnTo>
                <a:lnTo>
                  <a:pt x="97" y="81"/>
                </a:lnTo>
                <a:lnTo>
                  <a:pt x="97" y="81"/>
                </a:lnTo>
                <a:lnTo>
                  <a:pt x="96" y="75"/>
                </a:lnTo>
                <a:lnTo>
                  <a:pt x="93" y="71"/>
                </a:lnTo>
                <a:lnTo>
                  <a:pt x="88" y="66"/>
                </a:lnTo>
                <a:lnTo>
                  <a:pt x="84" y="63"/>
                </a:lnTo>
                <a:lnTo>
                  <a:pt x="78" y="60"/>
                </a:lnTo>
                <a:lnTo>
                  <a:pt x="70" y="58"/>
                </a:lnTo>
                <a:lnTo>
                  <a:pt x="54"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grpSp>
        <p:nvGrpSpPr>
          <p:cNvPr id="310" name="Group 309"/>
          <p:cNvGrpSpPr/>
          <p:nvPr/>
        </p:nvGrpSpPr>
        <p:grpSpPr>
          <a:xfrm>
            <a:off x="5485312" y="3294383"/>
            <a:ext cx="125359" cy="128016"/>
            <a:chOff x="4002088" y="1754188"/>
            <a:chExt cx="277813" cy="368300"/>
          </a:xfrm>
          <a:solidFill>
            <a:schemeClr val="bg1"/>
          </a:solidFill>
        </p:grpSpPr>
        <p:sp>
          <p:nvSpPr>
            <p:cNvPr id="380" name="Freeform 29"/>
            <p:cNvSpPr>
              <a:spLocks noEditPoints="1"/>
            </p:cNvSpPr>
            <p:nvPr/>
          </p:nvSpPr>
          <p:spPr bwMode="auto">
            <a:xfrm>
              <a:off x="4002088" y="1754188"/>
              <a:ext cx="277813" cy="368300"/>
            </a:xfrm>
            <a:custGeom>
              <a:avLst/>
              <a:gdLst>
                <a:gd name="T0" fmla="*/ 268 w 349"/>
                <a:gd name="T1" fmla="*/ 94 h 465"/>
                <a:gd name="T2" fmla="*/ 266 w 349"/>
                <a:gd name="T3" fmla="*/ 75 h 465"/>
                <a:gd name="T4" fmla="*/ 241 w 349"/>
                <a:gd name="T5" fmla="*/ 27 h 465"/>
                <a:gd name="T6" fmla="*/ 193 w 349"/>
                <a:gd name="T7" fmla="*/ 3 h 465"/>
                <a:gd name="T8" fmla="*/ 175 w 349"/>
                <a:gd name="T9" fmla="*/ 0 h 465"/>
                <a:gd name="T10" fmla="*/ 138 w 349"/>
                <a:gd name="T11" fmla="*/ 8 h 465"/>
                <a:gd name="T12" fmla="*/ 97 w 349"/>
                <a:gd name="T13" fmla="*/ 42 h 465"/>
                <a:gd name="T14" fmla="*/ 83 w 349"/>
                <a:gd name="T15" fmla="*/ 85 h 465"/>
                <a:gd name="T16" fmla="*/ 51 w 349"/>
                <a:gd name="T17" fmla="*/ 173 h 465"/>
                <a:gd name="T18" fmla="*/ 30 w 349"/>
                <a:gd name="T19" fmla="*/ 176 h 465"/>
                <a:gd name="T20" fmla="*/ 7 w 349"/>
                <a:gd name="T21" fmla="*/ 195 h 465"/>
                <a:gd name="T22" fmla="*/ 0 w 349"/>
                <a:gd name="T23" fmla="*/ 224 h 465"/>
                <a:gd name="T24" fmla="*/ 19 w 349"/>
                <a:gd name="T25" fmla="*/ 425 h 465"/>
                <a:gd name="T26" fmla="*/ 33 w 349"/>
                <a:gd name="T27" fmla="*/ 450 h 465"/>
                <a:gd name="T28" fmla="*/ 59 w 349"/>
                <a:gd name="T29" fmla="*/ 463 h 465"/>
                <a:gd name="T30" fmla="*/ 281 w 349"/>
                <a:gd name="T31" fmla="*/ 465 h 465"/>
                <a:gd name="T32" fmla="*/ 309 w 349"/>
                <a:gd name="T33" fmla="*/ 457 h 465"/>
                <a:gd name="T34" fmla="*/ 327 w 349"/>
                <a:gd name="T35" fmla="*/ 434 h 465"/>
                <a:gd name="T36" fmla="*/ 349 w 349"/>
                <a:gd name="T37" fmla="*/ 224 h 465"/>
                <a:gd name="T38" fmla="*/ 346 w 349"/>
                <a:gd name="T39" fmla="*/ 203 h 465"/>
                <a:gd name="T40" fmla="*/ 327 w 349"/>
                <a:gd name="T41" fmla="*/ 181 h 465"/>
                <a:gd name="T42" fmla="*/ 300 w 349"/>
                <a:gd name="T43" fmla="*/ 173 h 465"/>
                <a:gd name="T44" fmla="*/ 100 w 349"/>
                <a:gd name="T45" fmla="*/ 94 h 465"/>
                <a:gd name="T46" fmla="*/ 113 w 349"/>
                <a:gd name="T47" fmla="*/ 53 h 465"/>
                <a:gd name="T48" fmla="*/ 146 w 349"/>
                <a:gd name="T49" fmla="*/ 26 h 465"/>
                <a:gd name="T50" fmla="*/ 175 w 349"/>
                <a:gd name="T51" fmla="*/ 19 h 465"/>
                <a:gd name="T52" fmla="*/ 217 w 349"/>
                <a:gd name="T53" fmla="*/ 32 h 465"/>
                <a:gd name="T54" fmla="*/ 242 w 349"/>
                <a:gd name="T55" fmla="*/ 66 h 465"/>
                <a:gd name="T56" fmla="*/ 249 w 349"/>
                <a:gd name="T57" fmla="*/ 173 h 465"/>
                <a:gd name="T58" fmla="*/ 313 w 349"/>
                <a:gd name="T59" fmla="*/ 414 h 465"/>
                <a:gd name="T60" fmla="*/ 309 w 349"/>
                <a:gd name="T61" fmla="*/ 426 h 465"/>
                <a:gd name="T62" fmla="*/ 298 w 349"/>
                <a:gd name="T63" fmla="*/ 441 h 465"/>
                <a:gd name="T64" fmla="*/ 281 w 349"/>
                <a:gd name="T65" fmla="*/ 446 h 465"/>
                <a:gd name="T66" fmla="*/ 62 w 349"/>
                <a:gd name="T67" fmla="*/ 446 h 465"/>
                <a:gd name="T68" fmla="*/ 46 w 349"/>
                <a:gd name="T69" fmla="*/ 436 h 465"/>
                <a:gd name="T70" fmla="*/ 38 w 349"/>
                <a:gd name="T71" fmla="*/ 420 h 465"/>
                <a:gd name="T72" fmla="*/ 19 w 349"/>
                <a:gd name="T73" fmla="*/ 224 h 465"/>
                <a:gd name="T74" fmla="*/ 23 w 349"/>
                <a:gd name="T75" fmla="*/ 204 h 465"/>
                <a:gd name="T76" fmla="*/ 38 w 349"/>
                <a:gd name="T77" fmla="*/ 193 h 465"/>
                <a:gd name="T78" fmla="*/ 300 w 349"/>
                <a:gd name="T79" fmla="*/ 192 h 465"/>
                <a:gd name="T80" fmla="*/ 311 w 349"/>
                <a:gd name="T81" fmla="*/ 193 h 465"/>
                <a:gd name="T82" fmla="*/ 325 w 349"/>
                <a:gd name="T83" fmla="*/ 204 h 465"/>
                <a:gd name="T84" fmla="*/ 332 w 349"/>
                <a:gd name="T85" fmla="*/ 22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9" h="465">
                  <a:moveTo>
                    <a:pt x="300" y="173"/>
                  </a:moveTo>
                  <a:lnTo>
                    <a:pt x="268" y="173"/>
                  </a:lnTo>
                  <a:lnTo>
                    <a:pt x="268" y="94"/>
                  </a:lnTo>
                  <a:lnTo>
                    <a:pt x="268" y="94"/>
                  </a:lnTo>
                  <a:lnTo>
                    <a:pt x="268" y="85"/>
                  </a:lnTo>
                  <a:lnTo>
                    <a:pt x="266" y="75"/>
                  </a:lnTo>
                  <a:lnTo>
                    <a:pt x="260" y="58"/>
                  </a:lnTo>
                  <a:lnTo>
                    <a:pt x="252" y="42"/>
                  </a:lnTo>
                  <a:lnTo>
                    <a:pt x="241" y="27"/>
                  </a:lnTo>
                  <a:lnTo>
                    <a:pt x="226" y="16"/>
                  </a:lnTo>
                  <a:lnTo>
                    <a:pt x="210" y="8"/>
                  </a:lnTo>
                  <a:lnTo>
                    <a:pt x="193" y="3"/>
                  </a:lnTo>
                  <a:lnTo>
                    <a:pt x="185" y="2"/>
                  </a:lnTo>
                  <a:lnTo>
                    <a:pt x="175" y="0"/>
                  </a:lnTo>
                  <a:lnTo>
                    <a:pt x="175" y="0"/>
                  </a:lnTo>
                  <a:lnTo>
                    <a:pt x="166" y="2"/>
                  </a:lnTo>
                  <a:lnTo>
                    <a:pt x="156" y="3"/>
                  </a:lnTo>
                  <a:lnTo>
                    <a:pt x="138" y="8"/>
                  </a:lnTo>
                  <a:lnTo>
                    <a:pt x="122" y="16"/>
                  </a:lnTo>
                  <a:lnTo>
                    <a:pt x="110" y="27"/>
                  </a:lnTo>
                  <a:lnTo>
                    <a:pt x="97" y="42"/>
                  </a:lnTo>
                  <a:lnTo>
                    <a:pt x="89" y="58"/>
                  </a:lnTo>
                  <a:lnTo>
                    <a:pt x="84" y="75"/>
                  </a:lnTo>
                  <a:lnTo>
                    <a:pt x="83" y="85"/>
                  </a:lnTo>
                  <a:lnTo>
                    <a:pt x="81" y="94"/>
                  </a:lnTo>
                  <a:lnTo>
                    <a:pt x="81" y="173"/>
                  </a:lnTo>
                  <a:lnTo>
                    <a:pt x="51" y="173"/>
                  </a:lnTo>
                  <a:lnTo>
                    <a:pt x="51" y="173"/>
                  </a:lnTo>
                  <a:lnTo>
                    <a:pt x="39" y="173"/>
                  </a:lnTo>
                  <a:lnTo>
                    <a:pt x="30" y="176"/>
                  </a:lnTo>
                  <a:lnTo>
                    <a:pt x="22" y="181"/>
                  </a:lnTo>
                  <a:lnTo>
                    <a:pt x="14" y="187"/>
                  </a:lnTo>
                  <a:lnTo>
                    <a:pt x="7" y="195"/>
                  </a:lnTo>
                  <a:lnTo>
                    <a:pt x="4" y="203"/>
                  </a:lnTo>
                  <a:lnTo>
                    <a:pt x="1" y="214"/>
                  </a:lnTo>
                  <a:lnTo>
                    <a:pt x="0" y="224"/>
                  </a:lnTo>
                  <a:lnTo>
                    <a:pt x="17" y="414"/>
                  </a:lnTo>
                  <a:lnTo>
                    <a:pt x="17" y="414"/>
                  </a:lnTo>
                  <a:lnTo>
                    <a:pt x="19" y="425"/>
                  </a:lnTo>
                  <a:lnTo>
                    <a:pt x="22" y="434"/>
                  </a:lnTo>
                  <a:lnTo>
                    <a:pt x="27" y="442"/>
                  </a:lnTo>
                  <a:lnTo>
                    <a:pt x="33" y="450"/>
                  </a:lnTo>
                  <a:lnTo>
                    <a:pt x="41" y="457"/>
                  </a:lnTo>
                  <a:lnTo>
                    <a:pt x="49" y="460"/>
                  </a:lnTo>
                  <a:lnTo>
                    <a:pt x="59" y="463"/>
                  </a:lnTo>
                  <a:lnTo>
                    <a:pt x="68" y="465"/>
                  </a:lnTo>
                  <a:lnTo>
                    <a:pt x="281" y="465"/>
                  </a:lnTo>
                  <a:lnTo>
                    <a:pt x="281" y="465"/>
                  </a:lnTo>
                  <a:lnTo>
                    <a:pt x="290" y="463"/>
                  </a:lnTo>
                  <a:lnTo>
                    <a:pt x="300" y="460"/>
                  </a:lnTo>
                  <a:lnTo>
                    <a:pt x="309" y="457"/>
                  </a:lnTo>
                  <a:lnTo>
                    <a:pt x="317" y="450"/>
                  </a:lnTo>
                  <a:lnTo>
                    <a:pt x="322" y="442"/>
                  </a:lnTo>
                  <a:lnTo>
                    <a:pt x="327" y="434"/>
                  </a:lnTo>
                  <a:lnTo>
                    <a:pt x="330" y="425"/>
                  </a:lnTo>
                  <a:lnTo>
                    <a:pt x="332" y="415"/>
                  </a:lnTo>
                  <a:lnTo>
                    <a:pt x="349" y="224"/>
                  </a:lnTo>
                  <a:lnTo>
                    <a:pt x="349" y="224"/>
                  </a:lnTo>
                  <a:lnTo>
                    <a:pt x="349" y="212"/>
                  </a:lnTo>
                  <a:lnTo>
                    <a:pt x="346" y="203"/>
                  </a:lnTo>
                  <a:lnTo>
                    <a:pt x="341" y="195"/>
                  </a:lnTo>
                  <a:lnTo>
                    <a:pt x="335" y="187"/>
                  </a:lnTo>
                  <a:lnTo>
                    <a:pt x="327" y="181"/>
                  </a:lnTo>
                  <a:lnTo>
                    <a:pt x="319" y="176"/>
                  </a:lnTo>
                  <a:lnTo>
                    <a:pt x="309" y="173"/>
                  </a:lnTo>
                  <a:lnTo>
                    <a:pt x="300" y="173"/>
                  </a:lnTo>
                  <a:lnTo>
                    <a:pt x="300" y="173"/>
                  </a:lnTo>
                  <a:close/>
                  <a:moveTo>
                    <a:pt x="100" y="94"/>
                  </a:moveTo>
                  <a:lnTo>
                    <a:pt x="100" y="94"/>
                  </a:lnTo>
                  <a:lnTo>
                    <a:pt x="102" y="78"/>
                  </a:lnTo>
                  <a:lnTo>
                    <a:pt x="107" y="66"/>
                  </a:lnTo>
                  <a:lnTo>
                    <a:pt x="113" y="53"/>
                  </a:lnTo>
                  <a:lnTo>
                    <a:pt x="122" y="42"/>
                  </a:lnTo>
                  <a:lnTo>
                    <a:pt x="134" y="32"/>
                  </a:lnTo>
                  <a:lnTo>
                    <a:pt x="146" y="26"/>
                  </a:lnTo>
                  <a:lnTo>
                    <a:pt x="159" y="21"/>
                  </a:lnTo>
                  <a:lnTo>
                    <a:pt x="175" y="19"/>
                  </a:lnTo>
                  <a:lnTo>
                    <a:pt x="175" y="19"/>
                  </a:lnTo>
                  <a:lnTo>
                    <a:pt x="190" y="21"/>
                  </a:lnTo>
                  <a:lnTo>
                    <a:pt x="204" y="26"/>
                  </a:lnTo>
                  <a:lnTo>
                    <a:pt x="217" y="32"/>
                  </a:lnTo>
                  <a:lnTo>
                    <a:pt x="226" y="42"/>
                  </a:lnTo>
                  <a:lnTo>
                    <a:pt x="236" y="53"/>
                  </a:lnTo>
                  <a:lnTo>
                    <a:pt x="242" y="66"/>
                  </a:lnTo>
                  <a:lnTo>
                    <a:pt x="247" y="78"/>
                  </a:lnTo>
                  <a:lnTo>
                    <a:pt x="249" y="94"/>
                  </a:lnTo>
                  <a:lnTo>
                    <a:pt x="249" y="173"/>
                  </a:lnTo>
                  <a:lnTo>
                    <a:pt x="100" y="173"/>
                  </a:lnTo>
                  <a:lnTo>
                    <a:pt x="100" y="94"/>
                  </a:lnTo>
                  <a:close/>
                  <a:moveTo>
                    <a:pt x="313" y="414"/>
                  </a:moveTo>
                  <a:lnTo>
                    <a:pt x="313" y="414"/>
                  </a:lnTo>
                  <a:lnTo>
                    <a:pt x="313" y="420"/>
                  </a:lnTo>
                  <a:lnTo>
                    <a:pt x="309" y="426"/>
                  </a:lnTo>
                  <a:lnTo>
                    <a:pt x="308" y="431"/>
                  </a:lnTo>
                  <a:lnTo>
                    <a:pt x="303" y="436"/>
                  </a:lnTo>
                  <a:lnTo>
                    <a:pt x="298" y="441"/>
                  </a:lnTo>
                  <a:lnTo>
                    <a:pt x="293" y="444"/>
                  </a:lnTo>
                  <a:lnTo>
                    <a:pt x="287" y="446"/>
                  </a:lnTo>
                  <a:lnTo>
                    <a:pt x="281" y="446"/>
                  </a:lnTo>
                  <a:lnTo>
                    <a:pt x="68" y="446"/>
                  </a:lnTo>
                  <a:lnTo>
                    <a:pt x="68" y="446"/>
                  </a:lnTo>
                  <a:lnTo>
                    <a:pt x="62" y="446"/>
                  </a:lnTo>
                  <a:lnTo>
                    <a:pt x="57" y="444"/>
                  </a:lnTo>
                  <a:lnTo>
                    <a:pt x="51" y="441"/>
                  </a:lnTo>
                  <a:lnTo>
                    <a:pt x="46" y="436"/>
                  </a:lnTo>
                  <a:lnTo>
                    <a:pt x="43" y="431"/>
                  </a:lnTo>
                  <a:lnTo>
                    <a:pt x="39" y="426"/>
                  </a:lnTo>
                  <a:lnTo>
                    <a:pt x="38" y="420"/>
                  </a:lnTo>
                  <a:lnTo>
                    <a:pt x="36" y="414"/>
                  </a:lnTo>
                  <a:lnTo>
                    <a:pt x="19" y="224"/>
                  </a:lnTo>
                  <a:lnTo>
                    <a:pt x="19" y="224"/>
                  </a:lnTo>
                  <a:lnTo>
                    <a:pt x="19" y="217"/>
                  </a:lnTo>
                  <a:lnTo>
                    <a:pt x="20" y="211"/>
                  </a:lnTo>
                  <a:lnTo>
                    <a:pt x="23" y="204"/>
                  </a:lnTo>
                  <a:lnTo>
                    <a:pt x="28" y="201"/>
                  </a:lnTo>
                  <a:lnTo>
                    <a:pt x="33" y="197"/>
                  </a:lnTo>
                  <a:lnTo>
                    <a:pt x="38" y="193"/>
                  </a:lnTo>
                  <a:lnTo>
                    <a:pt x="44" y="192"/>
                  </a:lnTo>
                  <a:lnTo>
                    <a:pt x="51" y="192"/>
                  </a:lnTo>
                  <a:lnTo>
                    <a:pt x="300" y="192"/>
                  </a:lnTo>
                  <a:lnTo>
                    <a:pt x="300" y="192"/>
                  </a:lnTo>
                  <a:lnTo>
                    <a:pt x="306" y="192"/>
                  </a:lnTo>
                  <a:lnTo>
                    <a:pt x="311" y="193"/>
                  </a:lnTo>
                  <a:lnTo>
                    <a:pt x="317" y="197"/>
                  </a:lnTo>
                  <a:lnTo>
                    <a:pt x="322" y="200"/>
                  </a:lnTo>
                  <a:lnTo>
                    <a:pt x="325" y="204"/>
                  </a:lnTo>
                  <a:lnTo>
                    <a:pt x="329" y="211"/>
                  </a:lnTo>
                  <a:lnTo>
                    <a:pt x="330" y="216"/>
                  </a:lnTo>
                  <a:lnTo>
                    <a:pt x="332" y="222"/>
                  </a:lnTo>
                  <a:lnTo>
                    <a:pt x="313"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81" name="Freeform 30"/>
            <p:cNvSpPr>
              <a:spLocks noEditPoints="1"/>
            </p:cNvSpPr>
            <p:nvPr/>
          </p:nvSpPr>
          <p:spPr bwMode="auto">
            <a:xfrm>
              <a:off x="4110038" y="1974850"/>
              <a:ext cx="61913" cy="93663"/>
            </a:xfrm>
            <a:custGeom>
              <a:avLst/>
              <a:gdLst>
                <a:gd name="T0" fmla="*/ 40 w 79"/>
                <a:gd name="T1" fmla="*/ 0 h 118"/>
                <a:gd name="T2" fmla="*/ 40 w 79"/>
                <a:gd name="T3" fmla="*/ 0 h 118"/>
                <a:gd name="T4" fmla="*/ 32 w 79"/>
                <a:gd name="T5" fmla="*/ 1 h 118"/>
                <a:gd name="T6" fmla="*/ 24 w 79"/>
                <a:gd name="T7" fmla="*/ 3 h 118"/>
                <a:gd name="T8" fmla="*/ 18 w 79"/>
                <a:gd name="T9" fmla="*/ 8 h 118"/>
                <a:gd name="T10" fmla="*/ 11 w 79"/>
                <a:gd name="T11" fmla="*/ 12 h 118"/>
                <a:gd name="T12" fmla="*/ 7 w 79"/>
                <a:gd name="T13" fmla="*/ 17 h 118"/>
                <a:gd name="T14" fmla="*/ 3 w 79"/>
                <a:gd name="T15" fmla="*/ 24 h 118"/>
                <a:gd name="T16" fmla="*/ 2 w 79"/>
                <a:gd name="T17" fmla="*/ 31 h 118"/>
                <a:gd name="T18" fmla="*/ 0 w 79"/>
                <a:gd name="T19" fmla="*/ 39 h 118"/>
                <a:gd name="T20" fmla="*/ 0 w 79"/>
                <a:gd name="T21" fmla="*/ 39 h 118"/>
                <a:gd name="T22" fmla="*/ 0 w 79"/>
                <a:gd name="T23" fmla="*/ 41 h 118"/>
                <a:gd name="T24" fmla="*/ 8 w 79"/>
                <a:gd name="T25" fmla="*/ 110 h 118"/>
                <a:gd name="T26" fmla="*/ 8 w 79"/>
                <a:gd name="T27" fmla="*/ 110 h 118"/>
                <a:gd name="T28" fmla="*/ 10 w 79"/>
                <a:gd name="T29" fmla="*/ 113 h 118"/>
                <a:gd name="T30" fmla="*/ 11 w 79"/>
                <a:gd name="T31" fmla="*/ 116 h 118"/>
                <a:gd name="T32" fmla="*/ 15 w 79"/>
                <a:gd name="T33" fmla="*/ 118 h 118"/>
                <a:gd name="T34" fmla="*/ 18 w 79"/>
                <a:gd name="T35" fmla="*/ 118 h 118"/>
                <a:gd name="T36" fmla="*/ 61 w 79"/>
                <a:gd name="T37" fmla="*/ 118 h 118"/>
                <a:gd name="T38" fmla="*/ 61 w 79"/>
                <a:gd name="T39" fmla="*/ 118 h 118"/>
                <a:gd name="T40" fmla="*/ 64 w 79"/>
                <a:gd name="T41" fmla="*/ 118 h 118"/>
                <a:gd name="T42" fmla="*/ 67 w 79"/>
                <a:gd name="T43" fmla="*/ 116 h 118"/>
                <a:gd name="T44" fmla="*/ 69 w 79"/>
                <a:gd name="T45" fmla="*/ 113 h 118"/>
                <a:gd name="T46" fmla="*/ 71 w 79"/>
                <a:gd name="T47" fmla="*/ 110 h 118"/>
                <a:gd name="T48" fmla="*/ 79 w 79"/>
                <a:gd name="T49" fmla="*/ 41 h 118"/>
                <a:gd name="T50" fmla="*/ 79 w 79"/>
                <a:gd name="T51" fmla="*/ 41 h 118"/>
                <a:gd name="T52" fmla="*/ 79 w 79"/>
                <a:gd name="T53" fmla="*/ 39 h 118"/>
                <a:gd name="T54" fmla="*/ 79 w 79"/>
                <a:gd name="T55" fmla="*/ 39 h 118"/>
                <a:gd name="T56" fmla="*/ 79 w 79"/>
                <a:gd name="T57" fmla="*/ 31 h 118"/>
                <a:gd name="T58" fmla="*/ 75 w 79"/>
                <a:gd name="T59" fmla="*/ 24 h 118"/>
                <a:gd name="T60" fmla="*/ 72 w 79"/>
                <a:gd name="T61" fmla="*/ 17 h 118"/>
                <a:gd name="T62" fmla="*/ 67 w 79"/>
                <a:gd name="T63" fmla="*/ 12 h 118"/>
                <a:gd name="T64" fmla="*/ 61 w 79"/>
                <a:gd name="T65" fmla="*/ 8 h 118"/>
                <a:gd name="T66" fmla="*/ 55 w 79"/>
                <a:gd name="T67" fmla="*/ 3 h 118"/>
                <a:gd name="T68" fmla="*/ 48 w 79"/>
                <a:gd name="T69" fmla="*/ 1 h 118"/>
                <a:gd name="T70" fmla="*/ 40 w 79"/>
                <a:gd name="T71" fmla="*/ 0 h 118"/>
                <a:gd name="T72" fmla="*/ 40 w 79"/>
                <a:gd name="T73" fmla="*/ 0 h 118"/>
                <a:gd name="T74" fmla="*/ 53 w 79"/>
                <a:gd name="T75" fmla="*/ 99 h 118"/>
                <a:gd name="T76" fmla="*/ 26 w 79"/>
                <a:gd name="T77" fmla="*/ 99 h 118"/>
                <a:gd name="T78" fmla="*/ 19 w 79"/>
                <a:gd name="T79" fmla="*/ 39 h 118"/>
                <a:gd name="T80" fmla="*/ 19 w 79"/>
                <a:gd name="T81" fmla="*/ 39 h 118"/>
                <a:gd name="T82" fmla="*/ 21 w 79"/>
                <a:gd name="T83" fmla="*/ 31 h 118"/>
                <a:gd name="T84" fmla="*/ 26 w 79"/>
                <a:gd name="T85" fmla="*/ 25 h 118"/>
                <a:gd name="T86" fmla="*/ 32 w 79"/>
                <a:gd name="T87" fmla="*/ 20 h 118"/>
                <a:gd name="T88" fmla="*/ 40 w 79"/>
                <a:gd name="T89" fmla="*/ 19 h 118"/>
                <a:gd name="T90" fmla="*/ 40 w 79"/>
                <a:gd name="T91" fmla="*/ 19 h 118"/>
                <a:gd name="T92" fmla="*/ 48 w 79"/>
                <a:gd name="T93" fmla="*/ 20 h 118"/>
                <a:gd name="T94" fmla="*/ 55 w 79"/>
                <a:gd name="T95" fmla="*/ 25 h 118"/>
                <a:gd name="T96" fmla="*/ 58 w 79"/>
                <a:gd name="T97" fmla="*/ 31 h 118"/>
                <a:gd name="T98" fmla="*/ 59 w 79"/>
                <a:gd name="T99" fmla="*/ 39 h 118"/>
                <a:gd name="T100" fmla="*/ 53 w 79"/>
                <a:gd name="T101" fmla="*/ 9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 h="118">
                  <a:moveTo>
                    <a:pt x="40" y="0"/>
                  </a:moveTo>
                  <a:lnTo>
                    <a:pt x="40" y="0"/>
                  </a:lnTo>
                  <a:lnTo>
                    <a:pt x="32" y="1"/>
                  </a:lnTo>
                  <a:lnTo>
                    <a:pt x="24" y="3"/>
                  </a:lnTo>
                  <a:lnTo>
                    <a:pt x="18" y="8"/>
                  </a:lnTo>
                  <a:lnTo>
                    <a:pt x="11" y="12"/>
                  </a:lnTo>
                  <a:lnTo>
                    <a:pt x="7" y="17"/>
                  </a:lnTo>
                  <a:lnTo>
                    <a:pt x="3" y="24"/>
                  </a:lnTo>
                  <a:lnTo>
                    <a:pt x="2" y="31"/>
                  </a:lnTo>
                  <a:lnTo>
                    <a:pt x="0" y="39"/>
                  </a:lnTo>
                  <a:lnTo>
                    <a:pt x="0" y="39"/>
                  </a:lnTo>
                  <a:lnTo>
                    <a:pt x="0" y="41"/>
                  </a:lnTo>
                  <a:lnTo>
                    <a:pt x="8" y="110"/>
                  </a:lnTo>
                  <a:lnTo>
                    <a:pt x="8" y="110"/>
                  </a:lnTo>
                  <a:lnTo>
                    <a:pt x="10" y="113"/>
                  </a:lnTo>
                  <a:lnTo>
                    <a:pt x="11" y="116"/>
                  </a:lnTo>
                  <a:lnTo>
                    <a:pt x="15" y="118"/>
                  </a:lnTo>
                  <a:lnTo>
                    <a:pt x="18" y="118"/>
                  </a:lnTo>
                  <a:lnTo>
                    <a:pt x="61" y="118"/>
                  </a:lnTo>
                  <a:lnTo>
                    <a:pt x="61" y="118"/>
                  </a:lnTo>
                  <a:lnTo>
                    <a:pt x="64" y="118"/>
                  </a:lnTo>
                  <a:lnTo>
                    <a:pt x="67" y="116"/>
                  </a:lnTo>
                  <a:lnTo>
                    <a:pt x="69" y="113"/>
                  </a:lnTo>
                  <a:lnTo>
                    <a:pt x="71" y="110"/>
                  </a:lnTo>
                  <a:lnTo>
                    <a:pt x="79" y="41"/>
                  </a:lnTo>
                  <a:lnTo>
                    <a:pt x="79" y="41"/>
                  </a:lnTo>
                  <a:lnTo>
                    <a:pt x="79" y="39"/>
                  </a:lnTo>
                  <a:lnTo>
                    <a:pt x="79" y="39"/>
                  </a:lnTo>
                  <a:lnTo>
                    <a:pt x="79" y="31"/>
                  </a:lnTo>
                  <a:lnTo>
                    <a:pt x="75" y="24"/>
                  </a:lnTo>
                  <a:lnTo>
                    <a:pt x="72" y="17"/>
                  </a:lnTo>
                  <a:lnTo>
                    <a:pt x="67" y="12"/>
                  </a:lnTo>
                  <a:lnTo>
                    <a:pt x="61" y="8"/>
                  </a:lnTo>
                  <a:lnTo>
                    <a:pt x="55" y="3"/>
                  </a:lnTo>
                  <a:lnTo>
                    <a:pt x="48" y="1"/>
                  </a:lnTo>
                  <a:lnTo>
                    <a:pt x="40" y="0"/>
                  </a:lnTo>
                  <a:lnTo>
                    <a:pt x="40" y="0"/>
                  </a:lnTo>
                  <a:close/>
                  <a:moveTo>
                    <a:pt x="53" y="99"/>
                  </a:moveTo>
                  <a:lnTo>
                    <a:pt x="26" y="99"/>
                  </a:lnTo>
                  <a:lnTo>
                    <a:pt x="19" y="39"/>
                  </a:lnTo>
                  <a:lnTo>
                    <a:pt x="19" y="39"/>
                  </a:lnTo>
                  <a:lnTo>
                    <a:pt x="21" y="31"/>
                  </a:lnTo>
                  <a:lnTo>
                    <a:pt x="26" y="25"/>
                  </a:lnTo>
                  <a:lnTo>
                    <a:pt x="32" y="20"/>
                  </a:lnTo>
                  <a:lnTo>
                    <a:pt x="40" y="19"/>
                  </a:lnTo>
                  <a:lnTo>
                    <a:pt x="40" y="19"/>
                  </a:lnTo>
                  <a:lnTo>
                    <a:pt x="48" y="20"/>
                  </a:lnTo>
                  <a:lnTo>
                    <a:pt x="55" y="25"/>
                  </a:lnTo>
                  <a:lnTo>
                    <a:pt x="58" y="31"/>
                  </a:lnTo>
                  <a:lnTo>
                    <a:pt x="59" y="39"/>
                  </a:lnTo>
                  <a:lnTo>
                    <a:pt x="53"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sp>
        <p:nvSpPr>
          <p:cNvPr id="379" name="Freeform 30"/>
          <p:cNvSpPr>
            <a:spLocks noEditPoints="1"/>
          </p:cNvSpPr>
          <p:nvPr/>
        </p:nvSpPr>
        <p:spPr bwMode="auto">
          <a:xfrm>
            <a:off x="11927379" y="3220550"/>
            <a:ext cx="34061" cy="41809"/>
          </a:xfrm>
          <a:custGeom>
            <a:avLst/>
            <a:gdLst>
              <a:gd name="T0" fmla="*/ 40 w 79"/>
              <a:gd name="T1" fmla="*/ 0 h 118"/>
              <a:gd name="T2" fmla="*/ 40 w 79"/>
              <a:gd name="T3" fmla="*/ 0 h 118"/>
              <a:gd name="T4" fmla="*/ 32 w 79"/>
              <a:gd name="T5" fmla="*/ 1 h 118"/>
              <a:gd name="T6" fmla="*/ 24 w 79"/>
              <a:gd name="T7" fmla="*/ 3 h 118"/>
              <a:gd name="T8" fmla="*/ 18 w 79"/>
              <a:gd name="T9" fmla="*/ 8 h 118"/>
              <a:gd name="T10" fmla="*/ 11 w 79"/>
              <a:gd name="T11" fmla="*/ 12 h 118"/>
              <a:gd name="T12" fmla="*/ 7 w 79"/>
              <a:gd name="T13" fmla="*/ 17 h 118"/>
              <a:gd name="T14" fmla="*/ 3 w 79"/>
              <a:gd name="T15" fmla="*/ 24 h 118"/>
              <a:gd name="T16" fmla="*/ 2 w 79"/>
              <a:gd name="T17" fmla="*/ 31 h 118"/>
              <a:gd name="T18" fmla="*/ 0 w 79"/>
              <a:gd name="T19" fmla="*/ 39 h 118"/>
              <a:gd name="T20" fmla="*/ 0 w 79"/>
              <a:gd name="T21" fmla="*/ 39 h 118"/>
              <a:gd name="T22" fmla="*/ 0 w 79"/>
              <a:gd name="T23" fmla="*/ 41 h 118"/>
              <a:gd name="T24" fmla="*/ 8 w 79"/>
              <a:gd name="T25" fmla="*/ 110 h 118"/>
              <a:gd name="T26" fmla="*/ 8 w 79"/>
              <a:gd name="T27" fmla="*/ 110 h 118"/>
              <a:gd name="T28" fmla="*/ 10 w 79"/>
              <a:gd name="T29" fmla="*/ 113 h 118"/>
              <a:gd name="T30" fmla="*/ 11 w 79"/>
              <a:gd name="T31" fmla="*/ 116 h 118"/>
              <a:gd name="T32" fmla="*/ 15 w 79"/>
              <a:gd name="T33" fmla="*/ 118 h 118"/>
              <a:gd name="T34" fmla="*/ 18 w 79"/>
              <a:gd name="T35" fmla="*/ 118 h 118"/>
              <a:gd name="T36" fmla="*/ 61 w 79"/>
              <a:gd name="T37" fmla="*/ 118 h 118"/>
              <a:gd name="T38" fmla="*/ 61 w 79"/>
              <a:gd name="T39" fmla="*/ 118 h 118"/>
              <a:gd name="T40" fmla="*/ 64 w 79"/>
              <a:gd name="T41" fmla="*/ 118 h 118"/>
              <a:gd name="T42" fmla="*/ 67 w 79"/>
              <a:gd name="T43" fmla="*/ 116 h 118"/>
              <a:gd name="T44" fmla="*/ 69 w 79"/>
              <a:gd name="T45" fmla="*/ 113 h 118"/>
              <a:gd name="T46" fmla="*/ 71 w 79"/>
              <a:gd name="T47" fmla="*/ 110 h 118"/>
              <a:gd name="T48" fmla="*/ 79 w 79"/>
              <a:gd name="T49" fmla="*/ 41 h 118"/>
              <a:gd name="T50" fmla="*/ 79 w 79"/>
              <a:gd name="T51" fmla="*/ 41 h 118"/>
              <a:gd name="T52" fmla="*/ 79 w 79"/>
              <a:gd name="T53" fmla="*/ 39 h 118"/>
              <a:gd name="T54" fmla="*/ 79 w 79"/>
              <a:gd name="T55" fmla="*/ 39 h 118"/>
              <a:gd name="T56" fmla="*/ 79 w 79"/>
              <a:gd name="T57" fmla="*/ 31 h 118"/>
              <a:gd name="T58" fmla="*/ 75 w 79"/>
              <a:gd name="T59" fmla="*/ 24 h 118"/>
              <a:gd name="T60" fmla="*/ 72 w 79"/>
              <a:gd name="T61" fmla="*/ 17 h 118"/>
              <a:gd name="T62" fmla="*/ 67 w 79"/>
              <a:gd name="T63" fmla="*/ 12 h 118"/>
              <a:gd name="T64" fmla="*/ 61 w 79"/>
              <a:gd name="T65" fmla="*/ 8 h 118"/>
              <a:gd name="T66" fmla="*/ 55 w 79"/>
              <a:gd name="T67" fmla="*/ 3 h 118"/>
              <a:gd name="T68" fmla="*/ 48 w 79"/>
              <a:gd name="T69" fmla="*/ 1 h 118"/>
              <a:gd name="T70" fmla="*/ 40 w 79"/>
              <a:gd name="T71" fmla="*/ 0 h 118"/>
              <a:gd name="T72" fmla="*/ 40 w 79"/>
              <a:gd name="T73" fmla="*/ 0 h 118"/>
              <a:gd name="T74" fmla="*/ 53 w 79"/>
              <a:gd name="T75" fmla="*/ 99 h 118"/>
              <a:gd name="T76" fmla="*/ 26 w 79"/>
              <a:gd name="T77" fmla="*/ 99 h 118"/>
              <a:gd name="T78" fmla="*/ 19 w 79"/>
              <a:gd name="T79" fmla="*/ 39 h 118"/>
              <a:gd name="T80" fmla="*/ 19 w 79"/>
              <a:gd name="T81" fmla="*/ 39 h 118"/>
              <a:gd name="T82" fmla="*/ 21 w 79"/>
              <a:gd name="T83" fmla="*/ 31 h 118"/>
              <a:gd name="T84" fmla="*/ 26 w 79"/>
              <a:gd name="T85" fmla="*/ 25 h 118"/>
              <a:gd name="T86" fmla="*/ 32 w 79"/>
              <a:gd name="T87" fmla="*/ 20 h 118"/>
              <a:gd name="T88" fmla="*/ 40 w 79"/>
              <a:gd name="T89" fmla="*/ 19 h 118"/>
              <a:gd name="T90" fmla="*/ 40 w 79"/>
              <a:gd name="T91" fmla="*/ 19 h 118"/>
              <a:gd name="T92" fmla="*/ 48 w 79"/>
              <a:gd name="T93" fmla="*/ 20 h 118"/>
              <a:gd name="T94" fmla="*/ 55 w 79"/>
              <a:gd name="T95" fmla="*/ 25 h 118"/>
              <a:gd name="T96" fmla="*/ 58 w 79"/>
              <a:gd name="T97" fmla="*/ 31 h 118"/>
              <a:gd name="T98" fmla="*/ 59 w 79"/>
              <a:gd name="T99" fmla="*/ 39 h 118"/>
              <a:gd name="T100" fmla="*/ 53 w 79"/>
              <a:gd name="T101" fmla="*/ 9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 h="118">
                <a:moveTo>
                  <a:pt x="40" y="0"/>
                </a:moveTo>
                <a:lnTo>
                  <a:pt x="40" y="0"/>
                </a:lnTo>
                <a:lnTo>
                  <a:pt x="32" y="1"/>
                </a:lnTo>
                <a:lnTo>
                  <a:pt x="24" y="3"/>
                </a:lnTo>
                <a:lnTo>
                  <a:pt x="18" y="8"/>
                </a:lnTo>
                <a:lnTo>
                  <a:pt x="11" y="12"/>
                </a:lnTo>
                <a:lnTo>
                  <a:pt x="7" y="17"/>
                </a:lnTo>
                <a:lnTo>
                  <a:pt x="3" y="24"/>
                </a:lnTo>
                <a:lnTo>
                  <a:pt x="2" y="31"/>
                </a:lnTo>
                <a:lnTo>
                  <a:pt x="0" y="39"/>
                </a:lnTo>
                <a:lnTo>
                  <a:pt x="0" y="39"/>
                </a:lnTo>
                <a:lnTo>
                  <a:pt x="0" y="41"/>
                </a:lnTo>
                <a:lnTo>
                  <a:pt x="8" y="110"/>
                </a:lnTo>
                <a:lnTo>
                  <a:pt x="8" y="110"/>
                </a:lnTo>
                <a:lnTo>
                  <a:pt x="10" y="113"/>
                </a:lnTo>
                <a:lnTo>
                  <a:pt x="11" y="116"/>
                </a:lnTo>
                <a:lnTo>
                  <a:pt x="15" y="118"/>
                </a:lnTo>
                <a:lnTo>
                  <a:pt x="18" y="118"/>
                </a:lnTo>
                <a:lnTo>
                  <a:pt x="61" y="118"/>
                </a:lnTo>
                <a:lnTo>
                  <a:pt x="61" y="118"/>
                </a:lnTo>
                <a:lnTo>
                  <a:pt x="64" y="118"/>
                </a:lnTo>
                <a:lnTo>
                  <a:pt x="67" y="116"/>
                </a:lnTo>
                <a:lnTo>
                  <a:pt x="69" y="113"/>
                </a:lnTo>
                <a:lnTo>
                  <a:pt x="71" y="110"/>
                </a:lnTo>
                <a:lnTo>
                  <a:pt x="79" y="41"/>
                </a:lnTo>
                <a:lnTo>
                  <a:pt x="79" y="41"/>
                </a:lnTo>
                <a:lnTo>
                  <a:pt x="79" y="39"/>
                </a:lnTo>
                <a:lnTo>
                  <a:pt x="79" y="39"/>
                </a:lnTo>
                <a:lnTo>
                  <a:pt x="79" y="31"/>
                </a:lnTo>
                <a:lnTo>
                  <a:pt x="75" y="24"/>
                </a:lnTo>
                <a:lnTo>
                  <a:pt x="72" y="17"/>
                </a:lnTo>
                <a:lnTo>
                  <a:pt x="67" y="12"/>
                </a:lnTo>
                <a:lnTo>
                  <a:pt x="61" y="8"/>
                </a:lnTo>
                <a:lnTo>
                  <a:pt x="55" y="3"/>
                </a:lnTo>
                <a:lnTo>
                  <a:pt x="48" y="1"/>
                </a:lnTo>
                <a:lnTo>
                  <a:pt x="40" y="0"/>
                </a:lnTo>
                <a:lnTo>
                  <a:pt x="40" y="0"/>
                </a:lnTo>
                <a:close/>
                <a:moveTo>
                  <a:pt x="53" y="99"/>
                </a:moveTo>
                <a:lnTo>
                  <a:pt x="26" y="99"/>
                </a:lnTo>
                <a:lnTo>
                  <a:pt x="19" y="39"/>
                </a:lnTo>
                <a:lnTo>
                  <a:pt x="19" y="39"/>
                </a:lnTo>
                <a:lnTo>
                  <a:pt x="21" y="31"/>
                </a:lnTo>
                <a:lnTo>
                  <a:pt x="26" y="25"/>
                </a:lnTo>
                <a:lnTo>
                  <a:pt x="32" y="20"/>
                </a:lnTo>
                <a:lnTo>
                  <a:pt x="40" y="19"/>
                </a:lnTo>
                <a:lnTo>
                  <a:pt x="40" y="19"/>
                </a:lnTo>
                <a:lnTo>
                  <a:pt x="48" y="20"/>
                </a:lnTo>
                <a:lnTo>
                  <a:pt x="55" y="25"/>
                </a:lnTo>
                <a:lnTo>
                  <a:pt x="58" y="31"/>
                </a:lnTo>
                <a:lnTo>
                  <a:pt x="59" y="39"/>
                </a:lnTo>
                <a:lnTo>
                  <a:pt x="53" y="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nvGrpSpPr>
          <p:cNvPr id="312" name="Group 311"/>
          <p:cNvGrpSpPr/>
          <p:nvPr/>
        </p:nvGrpSpPr>
        <p:grpSpPr>
          <a:xfrm>
            <a:off x="10523756" y="2728307"/>
            <a:ext cx="171418" cy="147635"/>
            <a:chOff x="1106488" y="4932363"/>
            <a:chExt cx="361950" cy="315913"/>
          </a:xfrm>
          <a:solidFill>
            <a:schemeClr val="bg1"/>
          </a:solidFill>
        </p:grpSpPr>
        <p:sp>
          <p:nvSpPr>
            <p:cNvPr id="376" name="Freeform 5"/>
            <p:cNvSpPr>
              <a:spLocks/>
            </p:cNvSpPr>
            <p:nvPr/>
          </p:nvSpPr>
          <p:spPr bwMode="auto">
            <a:xfrm>
              <a:off x="1135063" y="4932363"/>
              <a:ext cx="333375" cy="123825"/>
            </a:xfrm>
            <a:custGeom>
              <a:avLst/>
              <a:gdLst>
                <a:gd name="T0" fmla="*/ 414 w 421"/>
                <a:gd name="T1" fmla="*/ 45 h 155"/>
                <a:gd name="T2" fmla="*/ 406 w 421"/>
                <a:gd name="T3" fmla="*/ 45 h 155"/>
                <a:gd name="T4" fmla="*/ 401 w 421"/>
                <a:gd name="T5" fmla="*/ 50 h 155"/>
                <a:gd name="T6" fmla="*/ 374 w 421"/>
                <a:gd name="T7" fmla="*/ 122 h 155"/>
                <a:gd name="T8" fmla="*/ 361 w 421"/>
                <a:gd name="T9" fmla="*/ 95 h 155"/>
                <a:gd name="T10" fmla="*/ 344 w 421"/>
                <a:gd name="T11" fmla="*/ 72 h 155"/>
                <a:gd name="T12" fmla="*/ 325 w 421"/>
                <a:gd name="T13" fmla="*/ 52 h 155"/>
                <a:gd name="T14" fmla="*/ 301 w 421"/>
                <a:gd name="T15" fmla="*/ 34 h 155"/>
                <a:gd name="T16" fmla="*/ 277 w 421"/>
                <a:gd name="T17" fmla="*/ 20 h 155"/>
                <a:gd name="T18" fmla="*/ 250 w 421"/>
                <a:gd name="T19" fmla="*/ 10 h 155"/>
                <a:gd name="T20" fmla="*/ 221 w 421"/>
                <a:gd name="T21" fmla="*/ 4 h 155"/>
                <a:gd name="T22" fmla="*/ 192 w 421"/>
                <a:gd name="T23" fmla="*/ 0 h 155"/>
                <a:gd name="T24" fmla="*/ 176 w 421"/>
                <a:gd name="T25" fmla="*/ 2 h 155"/>
                <a:gd name="T26" fmla="*/ 144 w 421"/>
                <a:gd name="T27" fmla="*/ 7 h 155"/>
                <a:gd name="T28" fmla="*/ 114 w 421"/>
                <a:gd name="T29" fmla="*/ 16 h 155"/>
                <a:gd name="T30" fmla="*/ 87 w 421"/>
                <a:gd name="T31" fmla="*/ 32 h 155"/>
                <a:gd name="T32" fmla="*/ 61 w 421"/>
                <a:gd name="T33" fmla="*/ 50 h 155"/>
                <a:gd name="T34" fmla="*/ 39 w 421"/>
                <a:gd name="T35" fmla="*/ 74 h 155"/>
                <a:gd name="T36" fmla="*/ 21 w 421"/>
                <a:gd name="T37" fmla="*/ 99 h 155"/>
                <a:gd name="T38" fmla="*/ 7 w 421"/>
                <a:gd name="T39" fmla="*/ 128 h 155"/>
                <a:gd name="T40" fmla="*/ 2 w 421"/>
                <a:gd name="T41" fmla="*/ 144 h 155"/>
                <a:gd name="T42" fmla="*/ 2 w 421"/>
                <a:gd name="T43" fmla="*/ 151 h 155"/>
                <a:gd name="T44" fmla="*/ 8 w 421"/>
                <a:gd name="T45" fmla="*/ 155 h 155"/>
                <a:gd name="T46" fmla="*/ 12 w 421"/>
                <a:gd name="T47" fmla="*/ 155 h 155"/>
                <a:gd name="T48" fmla="*/ 18 w 421"/>
                <a:gd name="T49" fmla="*/ 152 h 155"/>
                <a:gd name="T50" fmla="*/ 20 w 421"/>
                <a:gd name="T51" fmla="*/ 149 h 155"/>
                <a:gd name="T52" fmla="*/ 31 w 421"/>
                <a:gd name="T53" fmla="*/ 122 h 155"/>
                <a:gd name="T54" fmla="*/ 45 w 421"/>
                <a:gd name="T55" fmla="*/ 96 h 155"/>
                <a:gd name="T56" fmla="*/ 63 w 421"/>
                <a:gd name="T57" fmla="*/ 76 h 155"/>
                <a:gd name="T58" fmla="*/ 85 w 421"/>
                <a:gd name="T59" fmla="*/ 56 h 155"/>
                <a:gd name="T60" fmla="*/ 109 w 421"/>
                <a:gd name="T61" fmla="*/ 40 h 155"/>
                <a:gd name="T62" fmla="*/ 135 w 421"/>
                <a:gd name="T63" fmla="*/ 29 h 155"/>
                <a:gd name="T64" fmla="*/ 163 w 421"/>
                <a:gd name="T65" fmla="*/ 23 h 155"/>
                <a:gd name="T66" fmla="*/ 192 w 421"/>
                <a:gd name="T67" fmla="*/ 20 h 155"/>
                <a:gd name="T68" fmla="*/ 205 w 421"/>
                <a:gd name="T69" fmla="*/ 20 h 155"/>
                <a:gd name="T70" fmla="*/ 232 w 421"/>
                <a:gd name="T71" fmla="*/ 24 h 155"/>
                <a:gd name="T72" fmla="*/ 269 w 421"/>
                <a:gd name="T73" fmla="*/ 37 h 155"/>
                <a:gd name="T74" fmla="*/ 312 w 421"/>
                <a:gd name="T75" fmla="*/ 66 h 155"/>
                <a:gd name="T76" fmla="*/ 337 w 421"/>
                <a:gd name="T77" fmla="*/ 95 h 155"/>
                <a:gd name="T78" fmla="*/ 352 w 421"/>
                <a:gd name="T79" fmla="*/ 117 h 155"/>
                <a:gd name="T80" fmla="*/ 285 w 421"/>
                <a:gd name="T81" fmla="*/ 101 h 155"/>
                <a:gd name="T82" fmla="*/ 282 w 421"/>
                <a:gd name="T83" fmla="*/ 101 h 155"/>
                <a:gd name="T84" fmla="*/ 275 w 421"/>
                <a:gd name="T85" fmla="*/ 104 h 155"/>
                <a:gd name="T86" fmla="*/ 274 w 421"/>
                <a:gd name="T87" fmla="*/ 107 h 155"/>
                <a:gd name="T88" fmla="*/ 274 w 421"/>
                <a:gd name="T89" fmla="*/ 114 h 155"/>
                <a:gd name="T90" fmla="*/ 278 w 421"/>
                <a:gd name="T91" fmla="*/ 119 h 155"/>
                <a:gd name="T92" fmla="*/ 368 w 421"/>
                <a:gd name="T93" fmla="*/ 154 h 155"/>
                <a:gd name="T94" fmla="*/ 374 w 421"/>
                <a:gd name="T95" fmla="*/ 155 h 155"/>
                <a:gd name="T96" fmla="*/ 374 w 421"/>
                <a:gd name="T97" fmla="*/ 155 h 155"/>
                <a:gd name="T98" fmla="*/ 374 w 421"/>
                <a:gd name="T99" fmla="*/ 155 h 155"/>
                <a:gd name="T100" fmla="*/ 379 w 421"/>
                <a:gd name="T101" fmla="*/ 155 h 155"/>
                <a:gd name="T102" fmla="*/ 384 w 421"/>
                <a:gd name="T103" fmla="*/ 151 h 155"/>
                <a:gd name="T104" fmla="*/ 419 w 421"/>
                <a:gd name="T105" fmla="*/ 56 h 155"/>
                <a:gd name="T106" fmla="*/ 419 w 421"/>
                <a:gd name="T107" fmla="*/ 50 h 155"/>
                <a:gd name="T108" fmla="*/ 414 w 421"/>
                <a:gd name="T109" fmla="*/ 4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1" h="155">
                  <a:moveTo>
                    <a:pt x="414" y="45"/>
                  </a:moveTo>
                  <a:lnTo>
                    <a:pt x="414" y="45"/>
                  </a:lnTo>
                  <a:lnTo>
                    <a:pt x="411" y="44"/>
                  </a:lnTo>
                  <a:lnTo>
                    <a:pt x="406" y="45"/>
                  </a:lnTo>
                  <a:lnTo>
                    <a:pt x="405" y="47"/>
                  </a:lnTo>
                  <a:lnTo>
                    <a:pt x="401" y="50"/>
                  </a:lnTo>
                  <a:lnTo>
                    <a:pt x="374" y="122"/>
                  </a:lnTo>
                  <a:lnTo>
                    <a:pt x="374" y="122"/>
                  </a:lnTo>
                  <a:lnTo>
                    <a:pt x="368" y="107"/>
                  </a:lnTo>
                  <a:lnTo>
                    <a:pt x="361" y="95"/>
                  </a:lnTo>
                  <a:lnTo>
                    <a:pt x="353" y="84"/>
                  </a:lnTo>
                  <a:lnTo>
                    <a:pt x="344" y="72"/>
                  </a:lnTo>
                  <a:lnTo>
                    <a:pt x="334" y="61"/>
                  </a:lnTo>
                  <a:lnTo>
                    <a:pt x="325" y="52"/>
                  </a:lnTo>
                  <a:lnTo>
                    <a:pt x="314" y="42"/>
                  </a:lnTo>
                  <a:lnTo>
                    <a:pt x="301" y="34"/>
                  </a:lnTo>
                  <a:lnTo>
                    <a:pt x="290" y="26"/>
                  </a:lnTo>
                  <a:lnTo>
                    <a:pt x="277" y="20"/>
                  </a:lnTo>
                  <a:lnTo>
                    <a:pt x="264" y="15"/>
                  </a:lnTo>
                  <a:lnTo>
                    <a:pt x="250" y="10"/>
                  </a:lnTo>
                  <a:lnTo>
                    <a:pt x="235" y="5"/>
                  </a:lnTo>
                  <a:lnTo>
                    <a:pt x="221" y="4"/>
                  </a:lnTo>
                  <a:lnTo>
                    <a:pt x="207" y="2"/>
                  </a:lnTo>
                  <a:lnTo>
                    <a:pt x="192" y="0"/>
                  </a:lnTo>
                  <a:lnTo>
                    <a:pt x="192" y="0"/>
                  </a:lnTo>
                  <a:lnTo>
                    <a:pt x="176" y="2"/>
                  </a:lnTo>
                  <a:lnTo>
                    <a:pt x="160" y="4"/>
                  </a:lnTo>
                  <a:lnTo>
                    <a:pt x="144" y="7"/>
                  </a:lnTo>
                  <a:lnTo>
                    <a:pt x="128" y="12"/>
                  </a:lnTo>
                  <a:lnTo>
                    <a:pt x="114" y="16"/>
                  </a:lnTo>
                  <a:lnTo>
                    <a:pt x="99" y="24"/>
                  </a:lnTo>
                  <a:lnTo>
                    <a:pt x="87" y="32"/>
                  </a:lnTo>
                  <a:lnTo>
                    <a:pt x="72" y="40"/>
                  </a:lnTo>
                  <a:lnTo>
                    <a:pt x="61" y="50"/>
                  </a:lnTo>
                  <a:lnTo>
                    <a:pt x="50" y="61"/>
                  </a:lnTo>
                  <a:lnTo>
                    <a:pt x="39" y="74"/>
                  </a:lnTo>
                  <a:lnTo>
                    <a:pt x="29" y="87"/>
                  </a:lnTo>
                  <a:lnTo>
                    <a:pt x="21" y="99"/>
                  </a:lnTo>
                  <a:lnTo>
                    <a:pt x="13" y="114"/>
                  </a:lnTo>
                  <a:lnTo>
                    <a:pt x="7" y="128"/>
                  </a:lnTo>
                  <a:lnTo>
                    <a:pt x="2" y="144"/>
                  </a:lnTo>
                  <a:lnTo>
                    <a:pt x="2" y="144"/>
                  </a:lnTo>
                  <a:lnTo>
                    <a:pt x="0" y="147"/>
                  </a:lnTo>
                  <a:lnTo>
                    <a:pt x="2" y="151"/>
                  </a:lnTo>
                  <a:lnTo>
                    <a:pt x="5" y="154"/>
                  </a:lnTo>
                  <a:lnTo>
                    <a:pt x="8" y="155"/>
                  </a:lnTo>
                  <a:lnTo>
                    <a:pt x="8" y="155"/>
                  </a:lnTo>
                  <a:lnTo>
                    <a:pt x="12" y="155"/>
                  </a:lnTo>
                  <a:lnTo>
                    <a:pt x="15" y="155"/>
                  </a:lnTo>
                  <a:lnTo>
                    <a:pt x="18" y="152"/>
                  </a:lnTo>
                  <a:lnTo>
                    <a:pt x="20" y="149"/>
                  </a:lnTo>
                  <a:lnTo>
                    <a:pt x="20" y="149"/>
                  </a:lnTo>
                  <a:lnTo>
                    <a:pt x="24" y="135"/>
                  </a:lnTo>
                  <a:lnTo>
                    <a:pt x="31" y="122"/>
                  </a:lnTo>
                  <a:lnTo>
                    <a:pt x="37" y="109"/>
                  </a:lnTo>
                  <a:lnTo>
                    <a:pt x="45" y="96"/>
                  </a:lnTo>
                  <a:lnTo>
                    <a:pt x="53" y="85"/>
                  </a:lnTo>
                  <a:lnTo>
                    <a:pt x="63" y="76"/>
                  </a:lnTo>
                  <a:lnTo>
                    <a:pt x="74" y="64"/>
                  </a:lnTo>
                  <a:lnTo>
                    <a:pt x="85" y="56"/>
                  </a:lnTo>
                  <a:lnTo>
                    <a:pt x="96" y="48"/>
                  </a:lnTo>
                  <a:lnTo>
                    <a:pt x="109" y="40"/>
                  </a:lnTo>
                  <a:lnTo>
                    <a:pt x="122" y="34"/>
                  </a:lnTo>
                  <a:lnTo>
                    <a:pt x="135" y="29"/>
                  </a:lnTo>
                  <a:lnTo>
                    <a:pt x="149" y="24"/>
                  </a:lnTo>
                  <a:lnTo>
                    <a:pt x="163" y="23"/>
                  </a:lnTo>
                  <a:lnTo>
                    <a:pt x="178" y="20"/>
                  </a:lnTo>
                  <a:lnTo>
                    <a:pt x="192" y="20"/>
                  </a:lnTo>
                  <a:lnTo>
                    <a:pt x="192" y="20"/>
                  </a:lnTo>
                  <a:lnTo>
                    <a:pt x="205" y="20"/>
                  </a:lnTo>
                  <a:lnTo>
                    <a:pt x="219" y="21"/>
                  </a:lnTo>
                  <a:lnTo>
                    <a:pt x="232" y="24"/>
                  </a:lnTo>
                  <a:lnTo>
                    <a:pt x="245" y="28"/>
                  </a:lnTo>
                  <a:lnTo>
                    <a:pt x="269" y="37"/>
                  </a:lnTo>
                  <a:lnTo>
                    <a:pt x="291" y="50"/>
                  </a:lnTo>
                  <a:lnTo>
                    <a:pt x="312" y="66"/>
                  </a:lnTo>
                  <a:lnTo>
                    <a:pt x="330" y="85"/>
                  </a:lnTo>
                  <a:lnTo>
                    <a:pt x="337" y="95"/>
                  </a:lnTo>
                  <a:lnTo>
                    <a:pt x="345" y="106"/>
                  </a:lnTo>
                  <a:lnTo>
                    <a:pt x="352" y="117"/>
                  </a:lnTo>
                  <a:lnTo>
                    <a:pt x="358" y="130"/>
                  </a:lnTo>
                  <a:lnTo>
                    <a:pt x="285" y="101"/>
                  </a:lnTo>
                  <a:lnTo>
                    <a:pt x="285" y="101"/>
                  </a:lnTo>
                  <a:lnTo>
                    <a:pt x="282" y="101"/>
                  </a:lnTo>
                  <a:lnTo>
                    <a:pt x="278" y="101"/>
                  </a:lnTo>
                  <a:lnTo>
                    <a:pt x="275" y="104"/>
                  </a:lnTo>
                  <a:lnTo>
                    <a:pt x="274" y="107"/>
                  </a:lnTo>
                  <a:lnTo>
                    <a:pt x="274" y="107"/>
                  </a:lnTo>
                  <a:lnTo>
                    <a:pt x="272" y="111"/>
                  </a:lnTo>
                  <a:lnTo>
                    <a:pt x="274" y="114"/>
                  </a:lnTo>
                  <a:lnTo>
                    <a:pt x="275" y="117"/>
                  </a:lnTo>
                  <a:lnTo>
                    <a:pt x="278" y="119"/>
                  </a:lnTo>
                  <a:lnTo>
                    <a:pt x="368" y="154"/>
                  </a:lnTo>
                  <a:lnTo>
                    <a:pt x="368" y="154"/>
                  </a:lnTo>
                  <a:lnTo>
                    <a:pt x="374" y="155"/>
                  </a:lnTo>
                  <a:lnTo>
                    <a:pt x="374" y="155"/>
                  </a:lnTo>
                  <a:lnTo>
                    <a:pt x="374" y="155"/>
                  </a:lnTo>
                  <a:lnTo>
                    <a:pt x="374" y="155"/>
                  </a:lnTo>
                  <a:lnTo>
                    <a:pt x="374" y="155"/>
                  </a:lnTo>
                  <a:lnTo>
                    <a:pt x="374" y="155"/>
                  </a:lnTo>
                  <a:lnTo>
                    <a:pt x="379" y="155"/>
                  </a:lnTo>
                  <a:lnTo>
                    <a:pt x="379" y="155"/>
                  </a:lnTo>
                  <a:lnTo>
                    <a:pt x="382" y="154"/>
                  </a:lnTo>
                  <a:lnTo>
                    <a:pt x="384" y="151"/>
                  </a:lnTo>
                  <a:lnTo>
                    <a:pt x="419" y="56"/>
                  </a:lnTo>
                  <a:lnTo>
                    <a:pt x="419" y="56"/>
                  </a:lnTo>
                  <a:lnTo>
                    <a:pt x="421" y="53"/>
                  </a:lnTo>
                  <a:lnTo>
                    <a:pt x="419" y="50"/>
                  </a:lnTo>
                  <a:lnTo>
                    <a:pt x="417" y="47"/>
                  </a:lnTo>
                  <a:lnTo>
                    <a:pt x="414" y="45"/>
                  </a:lnTo>
                  <a:lnTo>
                    <a:pt x="414"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77" name="Freeform 6"/>
            <p:cNvSpPr>
              <a:spLocks/>
            </p:cNvSpPr>
            <p:nvPr/>
          </p:nvSpPr>
          <p:spPr bwMode="auto">
            <a:xfrm>
              <a:off x="1106488" y="5126038"/>
              <a:ext cx="333375" cy="122238"/>
            </a:xfrm>
            <a:custGeom>
              <a:avLst/>
              <a:gdLst>
                <a:gd name="T0" fmla="*/ 412 w 420"/>
                <a:gd name="T1" fmla="*/ 0 h 155"/>
                <a:gd name="T2" fmla="*/ 406 w 420"/>
                <a:gd name="T3" fmla="*/ 2 h 155"/>
                <a:gd name="T4" fmla="*/ 401 w 420"/>
                <a:gd name="T5" fmla="*/ 7 h 155"/>
                <a:gd name="T6" fmla="*/ 396 w 420"/>
                <a:gd name="T7" fmla="*/ 21 h 155"/>
                <a:gd name="T8" fmla="*/ 384 w 420"/>
                <a:gd name="T9" fmla="*/ 47 h 155"/>
                <a:gd name="T10" fmla="*/ 368 w 420"/>
                <a:gd name="T11" fmla="*/ 70 h 155"/>
                <a:gd name="T12" fmla="*/ 347 w 420"/>
                <a:gd name="T13" fmla="*/ 91 h 155"/>
                <a:gd name="T14" fmla="*/ 325 w 420"/>
                <a:gd name="T15" fmla="*/ 109 h 155"/>
                <a:gd name="T16" fmla="*/ 299 w 420"/>
                <a:gd name="T17" fmla="*/ 122 h 155"/>
                <a:gd name="T18" fmla="*/ 272 w 420"/>
                <a:gd name="T19" fmla="*/ 131 h 155"/>
                <a:gd name="T20" fmla="*/ 243 w 420"/>
                <a:gd name="T21" fmla="*/ 136 h 155"/>
                <a:gd name="T22" fmla="*/ 229 w 420"/>
                <a:gd name="T23" fmla="*/ 136 h 155"/>
                <a:gd name="T24" fmla="*/ 202 w 420"/>
                <a:gd name="T25" fmla="*/ 134 h 155"/>
                <a:gd name="T26" fmla="*/ 176 w 420"/>
                <a:gd name="T27" fmla="*/ 128 h 155"/>
                <a:gd name="T28" fmla="*/ 130 w 420"/>
                <a:gd name="T29" fmla="*/ 106 h 155"/>
                <a:gd name="T30" fmla="*/ 90 w 420"/>
                <a:gd name="T31" fmla="*/ 70 h 155"/>
                <a:gd name="T32" fmla="*/ 75 w 420"/>
                <a:gd name="T33" fmla="*/ 50 h 155"/>
                <a:gd name="T34" fmla="*/ 63 w 420"/>
                <a:gd name="T35" fmla="*/ 26 h 155"/>
                <a:gd name="T36" fmla="*/ 136 w 420"/>
                <a:gd name="T37" fmla="*/ 55 h 155"/>
                <a:gd name="T38" fmla="*/ 142 w 420"/>
                <a:gd name="T39" fmla="*/ 55 h 155"/>
                <a:gd name="T40" fmla="*/ 147 w 420"/>
                <a:gd name="T41" fmla="*/ 50 h 155"/>
                <a:gd name="T42" fmla="*/ 149 w 420"/>
                <a:gd name="T43" fmla="*/ 45 h 155"/>
                <a:gd name="T44" fmla="*/ 146 w 420"/>
                <a:gd name="T45" fmla="*/ 39 h 155"/>
                <a:gd name="T46" fmla="*/ 51 w 420"/>
                <a:gd name="T47" fmla="*/ 2 h 155"/>
                <a:gd name="T48" fmla="*/ 47 w 420"/>
                <a:gd name="T49" fmla="*/ 0 h 155"/>
                <a:gd name="T50" fmla="*/ 42 w 420"/>
                <a:gd name="T51" fmla="*/ 2 h 155"/>
                <a:gd name="T52" fmla="*/ 37 w 420"/>
                <a:gd name="T53" fmla="*/ 7 h 155"/>
                <a:gd name="T54" fmla="*/ 2 w 420"/>
                <a:gd name="T55" fmla="*/ 99 h 155"/>
                <a:gd name="T56" fmla="*/ 2 w 420"/>
                <a:gd name="T57" fmla="*/ 106 h 155"/>
                <a:gd name="T58" fmla="*/ 7 w 420"/>
                <a:gd name="T59" fmla="*/ 112 h 155"/>
                <a:gd name="T60" fmla="*/ 10 w 420"/>
                <a:gd name="T61" fmla="*/ 112 h 155"/>
                <a:gd name="T62" fmla="*/ 15 w 420"/>
                <a:gd name="T63" fmla="*/ 110 h 155"/>
                <a:gd name="T64" fmla="*/ 47 w 420"/>
                <a:gd name="T65" fmla="*/ 35 h 155"/>
                <a:gd name="T66" fmla="*/ 53 w 420"/>
                <a:gd name="T67" fmla="*/ 48 h 155"/>
                <a:gd name="T68" fmla="*/ 67 w 420"/>
                <a:gd name="T69" fmla="*/ 72 h 155"/>
                <a:gd name="T70" fmla="*/ 87 w 420"/>
                <a:gd name="T71" fmla="*/ 94 h 155"/>
                <a:gd name="T72" fmla="*/ 107 w 420"/>
                <a:gd name="T73" fmla="*/ 114 h 155"/>
                <a:gd name="T74" fmla="*/ 131 w 420"/>
                <a:gd name="T75" fmla="*/ 130 h 155"/>
                <a:gd name="T76" fmla="*/ 157 w 420"/>
                <a:gd name="T77" fmla="*/ 142 h 155"/>
                <a:gd name="T78" fmla="*/ 186 w 420"/>
                <a:gd name="T79" fmla="*/ 150 h 155"/>
                <a:gd name="T80" fmla="*/ 214 w 420"/>
                <a:gd name="T81" fmla="*/ 155 h 155"/>
                <a:gd name="T82" fmla="*/ 229 w 420"/>
                <a:gd name="T83" fmla="*/ 155 h 155"/>
                <a:gd name="T84" fmla="*/ 261 w 420"/>
                <a:gd name="T85" fmla="*/ 152 h 155"/>
                <a:gd name="T86" fmla="*/ 293 w 420"/>
                <a:gd name="T87" fmla="*/ 146 h 155"/>
                <a:gd name="T88" fmla="*/ 321 w 420"/>
                <a:gd name="T89" fmla="*/ 133 h 155"/>
                <a:gd name="T90" fmla="*/ 347 w 420"/>
                <a:gd name="T91" fmla="*/ 115 h 155"/>
                <a:gd name="T92" fmla="*/ 371 w 420"/>
                <a:gd name="T93" fmla="*/ 94 h 155"/>
                <a:gd name="T94" fmla="*/ 392 w 420"/>
                <a:gd name="T95" fmla="*/ 70 h 155"/>
                <a:gd name="T96" fmla="*/ 408 w 420"/>
                <a:gd name="T97" fmla="*/ 43 h 155"/>
                <a:gd name="T98" fmla="*/ 419 w 420"/>
                <a:gd name="T99" fmla="*/ 13 h 155"/>
                <a:gd name="T100" fmla="*/ 420 w 420"/>
                <a:gd name="T101" fmla="*/ 8 h 155"/>
                <a:gd name="T102" fmla="*/ 416 w 420"/>
                <a:gd name="T103" fmla="*/ 2 h 155"/>
                <a:gd name="T104" fmla="*/ 412 w 420"/>
                <a:gd name="T10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0" h="155">
                  <a:moveTo>
                    <a:pt x="412" y="0"/>
                  </a:moveTo>
                  <a:lnTo>
                    <a:pt x="412" y="0"/>
                  </a:lnTo>
                  <a:lnTo>
                    <a:pt x="409" y="0"/>
                  </a:lnTo>
                  <a:lnTo>
                    <a:pt x="406" y="2"/>
                  </a:lnTo>
                  <a:lnTo>
                    <a:pt x="403" y="3"/>
                  </a:lnTo>
                  <a:lnTo>
                    <a:pt x="401" y="7"/>
                  </a:lnTo>
                  <a:lnTo>
                    <a:pt x="401" y="7"/>
                  </a:lnTo>
                  <a:lnTo>
                    <a:pt x="396" y="21"/>
                  </a:lnTo>
                  <a:lnTo>
                    <a:pt x="390" y="34"/>
                  </a:lnTo>
                  <a:lnTo>
                    <a:pt x="384" y="47"/>
                  </a:lnTo>
                  <a:lnTo>
                    <a:pt x="376" y="59"/>
                  </a:lnTo>
                  <a:lnTo>
                    <a:pt x="368" y="70"/>
                  </a:lnTo>
                  <a:lnTo>
                    <a:pt x="358" y="82"/>
                  </a:lnTo>
                  <a:lnTo>
                    <a:pt x="347" y="91"/>
                  </a:lnTo>
                  <a:lnTo>
                    <a:pt x="336" y="101"/>
                  </a:lnTo>
                  <a:lnTo>
                    <a:pt x="325" y="109"/>
                  </a:lnTo>
                  <a:lnTo>
                    <a:pt x="312" y="115"/>
                  </a:lnTo>
                  <a:lnTo>
                    <a:pt x="299" y="122"/>
                  </a:lnTo>
                  <a:lnTo>
                    <a:pt x="286" y="126"/>
                  </a:lnTo>
                  <a:lnTo>
                    <a:pt x="272" y="131"/>
                  </a:lnTo>
                  <a:lnTo>
                    <a:pt x="257" y="134"/>
                  </a:lnTo>
                  <a:lnTo>
                    <a:pt x="243" y="136"/>
                  </a:lnTo>
                  <a:lnTo>
                    <a:pt x="229" y="136"/>
                  </a:lnTo>
                  <a:lnTo>
                    <a:pt x="229" y="136"/>
                  </a:lnTo>
                  <a:lnTo>
                    <a:pt x="214" y="136"/>
                  </a:lnTo>
                  <a:lnTo>
                    <a:pt x="202" y="134"/>
                  </a:lnTo>
                  <a:lnTo>
                    <a:pt x="189" y="131"/>
                  </a:lnTo>
                  <a:lnTo>
                    <a:pt x="176" y="128"/>
                  </a:lnTo>
                  <a:lnTo>
                    <a:pt x="152" y="118"/>
                  </a:lnTo>
                  <a:lnTo>
                    <a:pt x="130" y="106"/>
                  </a:lnTo>
                  <a:lnTo>
                    <a:pt x="109" y="90"/>
                  </a:lnTo>
                  <a:lnTo>
                    <a:pt x="90" y="70"/>
                  </a:lnTo>
                  <a:lnTo>
                    <a:pt x="82" y="61"/>
                  </a:lnTo>
                  <a:lnTo>
                    <a:pt x="75" y="50"/>
                  </a:lnTo>
                  <a:lnTo>
                    <a:pt x="69" y="39"/>
                  </a:lnTo>
                  <a:lnTo>
                    <a:pt x="63" y="26"/>
                  </a:lnTo>
                  <a:lnTo>
                    <a:pt x="136" y="55"/>
                  </a:lnTo>
                  <a:lnTo>
                    <a:pt x="136" y="55"/>
                  </a:lnTo>
                  <a:lnTo>
                    <a:pt x="139" y="55"/>
                  </a:lnTo>
                  <a:lnTo>
                    <a:pt x="142" y="55"/>
                  </a:lnTo>
                  <a:lnTo>
                    <a:pt x="146" y="53"/>
                  </a:lnTo>
                  <a:lnTo>
                    <a:pt x="147" y="50"/>
                  </a:lnTo>
                  <a:lnTo>
                    <a:pt x="147" y="50"/>
                  </a:lnTo>
                  <a:lnTo>
                    <a:pt x="149" y="45"/>
                  </a:lnTo>
                  <a:lnTo>
                    <a:pt x="147" y="42"/>
                  </a:lnTo>
                  <a:lnTo>
                    <a:pt x="146" y="39"/>
                  </a:lnTo>
                  <a:lnTo>
                    <a:pt x="142" y="37"/>
                  </a:lnTo>
                  <a:lnTo>
                    <a:pt x="51" y="2"/>
                  </a:lnTo>
                  <a:lnTo>
                    <a:pt x="51" y="2"/>
                  </a:lnTo>
                  <a:lnTo>
                    <a:pt x="47" y="0"/>
                  </a:lnTo>
                  <a:lnTo>
                    <a:pt x="47" y="0"/>
                  </a:lnTo>
                  <a:lnTo>
                    <a:pt x="42" y="2"/>
                  </a:lnTo>
                  <a:lnTo>
                    <a:pt x="39" y="3"/>
                  </a:lnTo>
                  <a:lnTo>
                    <a:pt x="37" y="7"/>
                  </a:lnTo>
                  <a:lnTo>
                    <a:pt x="2" y="99"/>
                  </a:lnTo>
                  <a:lnTo>
                    <a:pt x="2" y="99"/>
                  </a:lnTo>
                  <a:lnTo>
                    <a:pt x="0" y="102"/>
                  </a:lnTo>
                  <a:lnTo>
                    <a:pt x="2" y="106"/>
                  </a:lnTo>
                  <a:lnTo>
                    <a:pt x="4" y="109"/>
                  </a:lnTo>
                  <a:lnTo>
                    <a:pt x="7" y="112"/>
                  </a:lnTo>
                  <a:lnTo>
                    <a:pt x="7" y="112"/>
                  </a:lnTo>
                  <a:lnTo>
                    <a:pt x="10" y="112"/>
                  </a:lnTo>
                  <a:lnTo>
                    <a:pt x="10" y="112"/>
                  </a:lnTo>
                  <a:lnTo>
                    <a:pt x="15" y="110"/>
                  </a:lnTo>
                  <a:lnTo>
                    <a:pt x="19" y="106"/>
                  </a:lnTo>
                  <a:lnTo>
                    <a:pt x="47" y="35"/>
                  </a:lnTo>
                  <a:lnTo>
                    <a:pt x="47" y="35"/>
                  </a:lnTo>
                  <a:lnTo>
                    <a:pt x="53" y="48"/>
                  </a:lnTo>
                  <a:lnTo>
                    <a:pt x="59" y="61"/>
                  </a:lnTo>
                  <a:lnTo>
                    <a:pt x="67" y="72"/>
                  </a:lnTo>
                  <a:lnTo>
                    <a:pt x="77" y="85"/>
                  </a:lnTo>
                  <a:lnTo>
                    <a:pt x="87" y="94"/>
                  </a:lnTo>
                  <a:lnTo>
                    <a:pt x="96" y="104"/>
                  </a:lnTo>
                  <a:lnTo>
                    <a:pt x="107" y="114"/>
                  </a:lnTo>
                  <a:lnTo>
                    <a:pt x="119" y="122"/>
                  </a:lnTo>
                  <a:lnTo>
                    <a:pt x="131" y="130"/>
                  </a:lnTo>
                  <a:lnTo>
                    <a:pt x="144" y="136"/>
                  </a:lnTo>
                  <a:lnTo>
                    <a:pt x="157" y="142"/>
                  </a:lnTo>
                  <a:lnTo>
                    <a:pt x="171" y="147"/>
                  </a:lnTo>
                  <a:lnTo>
                    <a:pt x="186" y="150"/>
                  </a:lnTo>
                  <a:lnTo>
                    <a:pt x="200" y="154"/>
                  </a:lnTo>
                  <a:lnTo>
                    <a:pt x="214" y="155"/>
                  </a:lnTo>
                  <a:lnTo>
                    <a:pt x="229" y="155"/>
                  </a:lnTo>
                  <a:lnTo>
                    <a:pt x="229" y="155"/>
                  </a:lnTo>
                  <a:lnTo>
                    <a:pt x="245" y="155"/>
                  </a:lnTo>
                  <a:lnTo>
                    <a:pt x="261" y="152"/>
                  </a:lnTo>
                  <a:lnTo>
                    <a:pt x="277" y="149"/>
                  </a:lnTo>
                  <a:lnTo>
                    <a:pt x="293" y="146"/>
                  </a:lnTo>
                  <a:lnTo>
                    <a:pt x="307" y="139"/>
                  </a:lnTo>
                  <a:lnTo>
                    <a:pt x="321" y="133"/>
                  </a:lnTo>
                  <a:lnTo>
                    <a:pt x="334" y="125"/>
                  </a:lnTo>
                  <a:lnTo>
                    <a:pt x="347" y="115"/>
                  </a:lnTo>
                  <a:lnTo>
                    <a:pt x="360" y="106"/>
                  </a:lnTo>
                  <a:lnTo>
                    <a:pt x="371" y="94"/>
                  </a:lnTo>
                  <a:lnTo>
                    <a:pt x="382" y="83"/>
                  </a:lnTo>
                  <a:lnTo>
                    <a:pt x="392" y="70"/>
                  </a:lnTo>
                  <a:lnTo>
                    <a:pt x="400" y="56"/>
                  </a:lnTo>
                  <a:lnTo>
                    <a:pt x="408" y="43"/>
                  </a:lnTo>
                  <a:lnTo>
                    <a:pt x="414" y="27"/>
                  </a:lnTo>
                  <a:lnTo>
                    <a:pt x="419" y="13"/>
                  </a:lnTo>
                  <a:lnTo>
                    <a:pt x="419" y="13"/>
                  </a:lnTo>
                  <a:lnTo>
                    <a:pt x="420" y="8"/>
                  </a:lnTo>
                  <a:lnTo>
                    <a:pt x="419" y="5"/>
                  </a:lnTo>
                  <a:lnTo>
                    <a:pt x="416" y="2"/>
                  </a:lnTo>
                  <a:lnTo>
                    <a:pt x="412" y="0"/>
                  </a:lnTo>
                  <a:lnTo>
                    <a:pt x="4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313" name="Group 312"/>
          <p:cNvGrpSpPr/>
          <p:nvPr/>
        </p:nvGrpSpPr>
        <p:grpSpPr>
          <a:xfrm>
            <a:off x="6092594" y="2802304"/>
            <a:ext cx="136556" cy="139386"/>
            <a:chOff x="3006726" y="4141788"/>
            <a:chExt cx="366713" cy="368300"/>
          </a:xfrm>
          <a:solidFill>
            <a:schemeClr val="bg1"/>
          </a:solidFill>
        </p:grpSpPr>
        <p:sp>
          <p:nvSpPr>
            <p:cNvPr id="374" name="Freeform 133"/>
            <p:cNvSpPr>
              <a:spLocks noEditPoints="1"/>
            </p:cNvSpPr>
            <p:nvPr/>
          </p:nvSpPr>
          <p:spPr bwMode="auto">
            <a:xfrm>
              <a:off x="3125788" y="4211638"/>
              <a:ext cx="134938" cy="233363"/>
            </a:xfrm>
            <a:custGeom>
              <a:avLst/>
              <a:gdLst>
                <a:gd name="T0" fmla="*/ 99 w 171"/>
                <a:gd name="T1" fmla="*/ 41 h 294"/>
                <a:gd name="T2" fmla="*/ 134 w 171"/>
                <a:gd name="T3" fmla="*/ 56 h 294"/>
                <a:gd name="T4" fmla="*/ 149 w 171"/>
                <a:gd name="T5" fmla="*/ 65 h 294"/>
                <a:gd name="T6" fmla="*/ 157 w 171"/>
                <a:gd name="T7" fmla="*/ 65 h 294"/>
                <a:gd name="T8" fmla="*/ 165 w 171"/>
                <a:gd name="T9" fmla="*/ 56 h 294"/>
                <a:gd name="T10" fmla="*/ 158 w 171"/>
                <a:gd name="T11" fmla="*/ 46 h 294"/>
                <a:gd name="T12" fmla="*/ 130 w 171"/>
                <a:gd name="T13" fmla="*/ 28 h 294"/>
                <a:gd name="T14" fmla="*/ 99 w 171"/>
                <a:gd name="T15" fmla="*/ 11 h 294"/>
                <a:gd name="T16" fmla="*/ 98 w 171"/>
                <a:gd name="T17" fmla="*/ 3 h 294"/>
                <a:gd name="T18" fmla="*/ 90 w 171"/>
                <a:gd name="T19" fmla="*/ 0 h 294"/>
                <a:gd name="T20" fmla="*/ 80 w 171"/>
                <a:gd name="T21" fmla="*/ 6 h 294"/>
                <a:gd name="T22" fmla="*/ 80 w 171"/>
                <a:gd name="T23" fmla="*/ 21 h 294"/>
                <a:gd name="T24" fmla="*/ 39 w 171"/>
                <a:gd name="T25" fmla="*/ 33 h 294"/>
                <a:gd name="T26" fmla="*/ 15 w 171"/>
                <a:gd name="T27" fmla="*/ 59 h 294"/>
                <a:gd name="T28" fmla="*/ 10 w 171"/>
                <a:gd name="T29" fmla="*/ 83 h 294"/>
                <a:gd name="T30" fmla="*/ 19 w 171"/>
                <a:gd name="T31" fmla="*/ 116 h 294"/>
                <a:gd name="T32" fmla="*/ 48 w 171"/>
                <a:gd name="T33" fmla="*/ 139 h 294"/>
                <a:gd name="T34" fmla="*/ 80 w 171"/>
                <a:gd name="T35" fmla="*/ 238 h 294"/>
                <a:gd name="T36" fmla="*/ 48 w 171"/>
                <a:gd name="T37" fmla="*/ 230 h 294"/>
                <a:gd name="T38" fmla="*/ 19 w 171"/>
                <a:gd name="T39" fmla="*/ 209 h 294"/>
                <a:gd name="T40" fmla="*/ 11 w 171"/>
                <a:gd name="T41" fmla="*/ 206 h 294"/>
                <a:gd name="T42" fmla="*/ 2 w 171"/>
                <a:gd name="T43" fmla="*/ 212 h 294"/>
                <a:gd name="T44" fmla="*/ 2 w 171"/>
                <a:gd name="T45" fmla="*/ 222 h 294"/>
                <a:gd name="T46" fmla="*/ 23 w 171"/>
                <a:gd name="T47" fmla="*/ 239 h 294"/>
                <a:gd name="T48" fmla="*/ 80 w 171"/>
                <a:gd name="T49" fmla="*/ 258 h 294"/>
                <a:gd name="T50" fmla="*/ 80 w 171"/>
                <a:gd name="T51" fmla="*/ 287 h 294"/>
                <a:gd name="T52" fmla="*/ 90 w 171"/>
                <a:gd name="T53" fmla="*/ 294 h 294"/>
                <a:gd name="T54" fmla="*/ 98 w 171"/>
                <a:gd name="T55" fmla="*/ 290 h 294"/>
                <a:gd name="T56" fmla="*/ 99 w 171"/>
                <a:gd name="T57" fmla="*/ 258 h 294"/>
                <a:gd name="T58" fmla="*/ 130 w 171"/>
                <a:gd name="T59" fmla="*/ 252 h 294"/>
                <a:gd name="T60" fmla="*/ 160 w 171"/>
                <a:gd name="T61" fmla="*/ 230 h 294"/>
                <a:gd name="T62" fmla="*/ 171 w 171"/>
                <a:gd name="T63" fmla="*/ 195 h 294"/>
                <a:gd name="T64" fmla="*/ 166 w 171"/>
                <a:gd name="T65" fmla="*/ 172 h 294"/>
                <a:gd name="T66" fmla="*/ 144 w 171"/>
                <a:gd name="T67" fmla="*/ 147 h 294"/>
                <a:gd name="T68" fmla="*/ 99 w 171"/>
                <a:gd name="T69" fmla="*/ 131 h 294"/>
                <a:gd name="T70" fmla="*/ 150 w 171"/>
                <a:gd name="T71" fmla="*/ 196 h 294"/>
                <a:gd name="T72" fmla="*/ 141 w 171"/>
                <a:gd name="T73" fmla="*/ 220 h 294"/>
                <a:gd name="T74" fmla="*/ 120 w 171"/>
                <a:gd name="T75" fmla="*/ 235 h 294"/>
                <a:gd name="T76" fmla="*/ 99 w 171"/>
                <a:gd name="T77" fmla="*/ 153 h 294"/>
                <a:gd name="T78" fmla="*/ 125 w 171"/>
                <a:gd name="T79" fmla="*/ 161 h 294"/>
                <a:gd name="T80" fmla="*/ 144 w 171"/>
                <a:gd name="T81" fmla="*/ 175 h 294"/>
                <a:gd name="T82" fmla="*/ 150 w 171"/>
                <a:gd name="T83" fmla="*/ 196 h 294"/>
                <a:gd name="T84" fmla="*/ 80 w 171"/>
                <a:gd name="T85" fmla="*/ 126 h 294"/>
                <a:gd name="T86" fmla="*/ 54 w 171"/>
                <a:gd name="T87" fmla="*/ 118 h 294"/>
                <a:gd name="T88" fmla="*/ 35 w 171"/>
                <a:gd name="T89" fmla="*/ 102 h 294"/>
                <a:gd name="T90" fmla="*/ 31 w 171"/>
                <a:gd name="T91" fmla="*/ 83 h 294"/>
                <a:gd name="T92" fmla="*/ 35 w 171"/>
                <a:gd name="T93" fmla="*/ 67 h 294"/>
                <a:gd name="T94" fmla="*/ 51 w 171"/>
                <a:gd name="T95" fmla="*/ 49 h 294"/>
                <a:gd name="T96" fmla="*/ 80 w 171"/>
                <a:gd name="T97" fmla="*/ 4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94">
                  <a:moveTo>
                    <a:pt x="99" y="131"/>
                  </a:moveTo>
                  <a:lnTo>
                    <a:pt x="99" y="41"/>
                  </a:lnTo>
                  <a:lnTo>
                    <a:pt x="99" y="41"/>
                  </a:lnTo>
                  <a:lnTo>
                    <a:pt x="112" y="44"/>
                  </a:lnTo>
                  <a:lnTo>
                    <a:pt x="123" y="49"/>
                  </a:lnTo>
                  <a:lnTo>
                    <a:pt x="134" y="56"/>
                  </a:lnTo>
                  <a:lnTo>
                    <a:pt x="146" y="62"/>
                  </a:lnTo>
                  <a:lnTo>
                    <a:pt x="146" y="62"/>
                  </a:lnTo>
                  <a:lnTo>
                    <a:pt x="149" y="65"/>
                  </a:lnTo>
                  <a:lnTo>
                    <a:pt x="154" y="65"/>
                  </a:lnTo>
                  <a:lnTo>
                    <a:pt x="154" y="65"/>
                  </a:lnTo>
                  <a:lnTo>
                    <a:pt x="157" y="65"/>
                  </a:lnTo>
                  <a:lnTo>
                    <a:pt x="160" y="62"/>
                  </a:lnTo>
                  <a:lnTo>
                    <a:pt x="163" y="59"/>
                  </a:lnTo>
                  <a:lnTo>
                    <a:pt x="165" y="56"/>
                  </a:lnTo>
                  <a:lnTo>
                    <a:pt x="165" y="56"/>
                  </a:lnTo>
                  <a:lnTo>
                    <a:pt x="163" y="49"/>
                  </a:lnTo>
                  <a:lnTo>
                    <a:pt x="158" y="46"/>
                  </a:lnTo>
                  <a:lnTo>
                    <a:pt x="158" y="46"/>
                  </a:lnTo>
                  <a:lnTo>
                    <a:pt x="144" y="36"/>
                  </a:lnTo>
                  <a:lnTo>
                    <a:pt x="130" y="28"/>
                  </a:lnTo>
                  <a:lnTo>
                    <a:pt x="115" y="24"/>
                  </a:lnTo>
                  <a:lnTo>
                    <a:pt x="99" y="22"/>
                  </a:lnTo>
                  <a:lnTo>
                    <a:pt x="99" y="11"/>
                  </a:lnTo>
                  <a:lnTo>
                    <a:pt x="99" y="11"/>
                  </a:lnTo>
                  <a:lnTo>
                    <a:pt x="99" y="6"/>
                  </a:lnTo>
                  <a:lnTo>
                    <a:pt x="98" y="3"/>
                  </a:lnTo>
                  <a:lnTo>
                    <a:pt x="93" y="1"/>
                  </a:lnTo>
                  <a:lnTo>
                    <a:pt x="90" y="0"/>
                  </a:lnTo>
                  <a:lnTo>
                    <a:pt x="90" y="0"/>
                  </a:lnTo>
                  <a:lnTo>
                    <a:pt x="85" y="1"/>
                  </a:lnTo>
                  <a:lnTo>
                    <a:pt x="82" y="3"/>
                  </a:lnTo>
                  <a:lnTo>
                    <a:pt x="80" y="6"/>
                  </a:lnTo>
                  <a:lnTo>
                    <a:pt x="80" y="11"/>
                  </a:lnTo>
                  <a:lnTo>
                    <a:pt x="80" y="21"/>
                  </a:lnTo>
                  <a:lnTo>
                    <a:pt x="80" y="21"/>
                  </a:lnTo>
                  <a:lnTo>
                    <a:pt x="64" y="22"/>
                  </a:lnTo>
                  <a:lnTo>
                    <a:pt x="51" y="27"/>
                  </a:lnTo>
                  <a:lnTo>
                    <a:pt x="39" y="33"/>
                  </a:lnTo>
                  <a:lnTo>
                    <a:pt x="29" y="40"/>
                  </a:lnTo>
                  <a:lnTo>
                    <a:pt x="21" y="49"/>
                  </a:lnTo>
                  <a:lnTo>
                    <a:pt x="15" y="59"/>
                  </a:lnTo>
                  <a:lnTo>
                    <a:pt x="11" y="72"/>
                  </a:lnTo>
                  <a:lnTo>
                    <a:pt x="10" y="83"/>
                  </a:lnTo>
                  <a:lnTo>
                    <a:pt x="10" y="83"/>
                  </a:lnTo>
                  <a:lnTo>
                    <a:pt x="10" y="96"/>
                  </a:lnTo>
                  <a:lnTo>
                    <a:pt x="13" y="107"/>
                  </a:lnTo>
                  <a:lnTo>
                    <a:pt x="19" y="116"/>
                  </a:lnTo>
                  <a:lnTo>
                    <a:pt x="26" y="124"/>
                  </a:lnTo>
                  <a:lnTo>
                    <a:pt x="35" y="132"/>
                  </a:lnTo>
                  <a:lnTo>
                    <a:pt x="48" y="139"/>
                  </a:lnTo>
                  <a:lnTo>
                    <a:pt x="62" y="143"/>
                  </a:lnTo>
                  <a:lnTo>
                    <a:pt x="80" y="148"/>
                  </a:lnTo>
                  <a:lnTo>
                    <a:pt x="80" y="238"/>
                  </a:lnTo>
                  <a:lnTo>
                    <a:pt x="80" y="238"/>
                  </a:lnTo>
                  <a:lnTo>
                    <a:pt x="62" y="235"/>
                  </a:lnTo>
                  <a:lnTo>
                    <a:pt x="48" y="230"/>
                  </a:lnTo>
                  <a:lnTo>
                    <a:pt x="34" y="220"/>
                  </a:lnTo>
                  <a:lnTo>
                    <a:pt x="19" y="209"/>
                  </a:lnTo>
                  <a:lnTo>
                    <a:pt x="19" y="209"/>
                  </a:lnTo>
                  <a:lnTo>
                    <a:pt x="16" y="207"/>
                  </a:lnTo>
                  <a:lnTo>
                    <a:pt x="11" y="206"/>
                  </a:lnTo>
                  <a:lnTo>
                    <a:pt x="11" y="206"/>
                  </a:lnTo>
                  <a:lnTo>
                    <a:pt x="7" y="207"/>
                  </a:lnTo>
                  <a:lnTo>
                    <a:pt x="3" y="209"/>
                  </a:lnTo>
                  <a:lnTo>
                    <a:pt x="2" y="212"/>
                  </a:lnTo>
                  <a:lnTo>
                    <a:pt x="0" y="217"/>
                  </a:lnTo>
                  <a:lnTo>
                    <a:pt x="0" y="217"/>
                  </a:lnTo>
                  <a:lnTo>
                    <a:pt x="2" y="222"/>
                  </a:lnTo>
                  <a:lnTo>
                    <a:pt x="5" y="225"/>
                  </a:lnTo>
                  <a:lnTo>
                    <a:pt x="5" y="225"/>
                  </a:lnTo>
                  <a:lnTo>
                    <a:pt x="23" y="239"/>
                  </a:lnTo>
                  <a:lnTo>
                    <a:pt x="40" y="249"/>
                  </a:lnTo>
                  <a:lnTo>
                    <a:pt x="59" y="255"/>
                  </a:lnTo>
                  <a:lnTo>
                    <a:pt x="80" y="258"/>
                  </a:lnTo>
                  <a:lnTo>
                    <a:pt x="80" y="282"/>
                  </a:lnTo>
                  <a:lnTo>
                    <a:pt x="80" y="282"/>
                  </a:lnTo>
                  <a:lnTo>
                    <a:pt x="80" y="287"/>
                  </a:lnTo>
                  <a:lnTo>
                    <a:pt x="82" y="290"/>
                  </a:lnTo>
                  <a:lnTo>
                    <a:pt x="85" y="292"/>
                  </a:lnTo>
                  <a:lnTo>
                    <a:pt x="90" y="294"/>
                  </a:lnTo>
                  <a:lnTo>
                    <a:pt x="90" y="294"/>
                  </a:lnTo>
                  <a:lnTo>
                    <a:pt x="93" y="292"/>
                  </a:lnTo>
                  <a:lnTo>
                    <a:pt x="98" y="290"/>
                  </a:lnTo>
                  <a:lnTo>
                    <a:pt x="99" y="287"/>
                  </a:lnTo>
                  <a:lnTo>
                    <a:pt x="99" y="282"/>
                  </a:lnTo>
                  <a:lnTo>
                    <a:pt x="99" y="258"/>
                  </a:lnTo>
                  <a:lnTo>
                    <a:pt x="99" y="258"/>
                  </a:lnTo>
                  <a:lnTo>
                    <a:pt x="115" y="257"/>
                  </a:lnTo>
                  <a:lnTo>
                    <a:pt x="130" y="252"/>
                  </a:lnTo>
                  <a:lnTo>
                    <a:pt x="141" y="247"/>
                  </a:lnTo>
                  <a:lnTo>
                    <a:pt x="152" y="239"/>
                  </a:lnTo>
                  <a:lnTo>
                    <a:pt x="160" y="230"/>
                  </a:lnTo>
                  <a:lnTo>
                    <a:pt x="166" y="220"/>
                  </a:lnTo>
                  <a:lnTo>
                    <a:pt x="170" y="207"/>
                  </a:lnTo>
                  <a:lnTo>
                    <a:pt x="171" y="195"/>
                  </a:lnTo>
                  <a:lnTo>
                    <a:pt x="171" y="195"/>
                  </a:lnTo>
                  <a:lnTo>
                    <a:pt x="170" y="183"/>
                  </a:lnTo>
                  <a:lnTo>
                    <a:pt x="166" y="172"/>
                  </a:lnTo>
                  <a:lnTo>
                    <a:pt x="162" y="163"/>
                  </a:lnTo>
                  <a:lnTo>
                    <a:pt x="154" y="155"/>
                  </a:lnTo>
                  <a:lnTo>
                    <a:pt x="144" y="147"/>
                  </a:lnTo>
                  <a:lnTo>
                    <a:pt x="131" y="140"/>
                  </a:lnTo>
                  <a:lnTo>
                    <a:pt x="117" y="135"/>
                  </a:lnTo>
                  <a:lnTo>
                    <a:pt x="99" y="131"/>
                  </a:lnTo>
                  <a:lnTo>
                    <a:pt x="99" y="131"/>
                  </a:lnTo>
                  <a:close/>
                  <a:moveTo>
                    <a:pt x="150" y="196"/>
                  </a:moveTo>
                  <a:lnTo>
                    <a:pt x="150" y="196"/>
                  </a:lnTo>
                  <a:lnTo>
                    <a:pt x="149" y="204"/>
                  </a:lnTo>
                  <a:lnTo>
                    <a:pt x="146" y="212"/>
                  </a:lnTo>
                  <a:lnTo>
                    <a:pt x="141" y="220"/>
                  </a:lnTo>
                  <a:lnTo>
                    <a:pt x="136" y="227"/>
                  </a:lnTo>
                  <a:lnTo>
                    <a:pt x="128" y="231"/>
                  </a:lnTo>
                  <a:lnTo>
                    <a:pt x="120" y="235"/>
                  </a:lnTo>
                  <a:lnTo>
                    <a:pt x="110" y="238"/>
                  </a:lnTo>
                  <a:lnTo>
                    <a:pt x="99" y="239"/>
                  </a:lnTo>
                  <a:lnTo>
                    <a:pt x="99" y="153"/>
                  </a:lnTo>
                  <a:lnTo>
                    <a:pt x="99" y="153"/>
                  </a:lnTo>
                  <a:lnTo>
                    <a:pt x="114" y="156"/>
                  </a:lnTo>
                  <a:lnTo>
                    <a:pt x="125" y="161"/>
                  </a:lnTo>
                  <a:lnTo>
                    <a:pt x="134" y="166"/>
                  </a:lnTo>
                  <a:lnTo>
                    <a:pt x="141" y="171"/>
                  </a:lnTo>
                  <a:lnTo>
                    <a:pt x="144" y="175"/>
                  </a:lnTo>
                  <a:lnTo>
                    <a:pt x="147" y="182"/>
                  </a:lnTo>
                  <a:lnTo>
                    <a:pt x="149" y="188"/>
                  </a:lnTo>
                  <a:lnTo>
                    <a:pt x="150" y="196"/>
                  </a:lnTo>
                  <a:lnTo>
                    <a:pt x="150" y="196"/>
                  </a:lnTo>
                  <a:close/>
                  <a:moveTo>
                    <a:pt x="80" y="41"/>
                  </a:moveTo>
                  <a:lnTo>
                    <a:pt x="80" y="126"/>
                  </a:lnTo>
                  <a:lnTo>
                    <a:pt x="80" y="126"/>
                  </a:lnTo>
                  <a:lnTo>
                    <a:pt x="66" y="123"/>
                  </a:lnTo>
                  <a:lnTo>
                    <a:pt x="54" y="118"/>
                  </a:lnTo>
                  <a:lnTo>
                    <a:pt x="47" y="113"/>
                  </a:lnTo>
                  <a:lnTo>
                    <a:pt x="40" y="108"/>
                  </a:lnTo>
                  <a:lnTo>
                    <a:pt x="35" y="102"/>
                  </a:lnTo>
                  <a:lnTo>
                    <a:pt x="32" y="96"/>
                  </a:lnTo>
                  <a:lnTo>
                    <a:pt x="32" y="89"/>
                  </a:lnTo>
                  <a:lnTo>
                    <a:pt x="31" y="83"/>
                  </a:lnTo>
                  <a:lnTo>
                    <a:pt x="31" y="83"/>
                  </a:lnTo>
                  <a:lnTo>
                    <a:pt x="32" y="73"/>
                  </a:lnTo>
                  <a:lnTo>
                    <a:pt x="35" y="67"/>
                  </a:lnTo>
                  <a:lnTo>
                    <a:pt x="39" y="59"/>
                  </a:lnTo>
                  <a:lnTo>
                    <a:pt x="45" y="54"/>
                  </a:lnTo>
                  <a:lnTo>
                    <a:pt x="51" y="49"/>
                  </a:lnTo>
                  <a:lnTo>
                    <a:pt x="61" y="44"/>
                  </a:lnTo>
                  <a:lnTo>
                    <a:pt x="69" y="41"/>
                  </a:lnTo>
                  <a:lnTo>
                    <a:pt x="80" y="41"/>
                  </a:lnTo>
                  <a:lnTo>
                    <a:pt x="8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75" name="Freeform 134"/>
            <p:cNvSpPr>
              <a:spLocks noEditPoints="1"/>
            </p:cNvSpPr>
            <p:nvPr/>
          </p:nvSpPr>
          <p:spPr bwMode="auto">
            <a:xfrm>
              <a:off x="3006726" y="4141788"/>
              <a:ext cx="366713" cy="368300"/>
            </a:xfrm>
            <a:custGeom>
              <a:avLst/>
              <a:gdLst>
                <a:gd name="T0" fmla="*/ 208 w 463"/>
                <a:gd name="T1" fmla="*/ 2 h 465"/>
                <a:gd name="T2" fmla="*/ 142 w 463"/>
                <a:gd name="T3" fmla="*/ 19 h 465"/>
                <a:gd name="T4" fmla="*/ 85 w 463"/>
                <a:gd name="T5" fmla="*/ 53 h 465"/>
                <a:gd name="T6" fmla="*/ 40 w 463"/>
                <a:gd name="T7" fmla="*/ 102 h 465"/>
                <a:gd name="T8" fmla="*/ 11 w 463"/>
                <a:gd name="T9" fmla="*/ 163 h 465"/>
                <a:gd name="T10" fmla="*/ 0 w 463"/>
                <a:gd name="T11" fmla="*/ 231 h 465"/>
                <a:gd name="T12" fmla="*/ 5 w 463"/>
                <a:gd name="T13" fmla="*/ 279 h 465"/>
                <a:gd name="T14" fmla="*/ 29 w 463"/>
                <a:gd name="T15" fmla="*/ 343 h 465"/>
                <a:gd name="T16" fmla="*/ 69 w 463"/>
                <a:gd name="T17" fmla="*/ 396 h 465"/>
                <a:gd name="T18" fmla="*/ 121 w 463"/>
                <a:gd name="T19" fmla="*/ 436 h 465"/>
                <a:gd name="T20" fmla="*/ 185 w 463"/>
                <a:gd name="T21" fmla="*/ 460 h 465"/>
                <a:gd name="T22" fmla="*/ 232 w 463"/>
                <a:gd name="T23" fmla="*/ 465 h 465"/>
                <a:gd name="T24" fmla="*/ 300 w 463"/>
                <a:gd name="T25" fmla="*/ 453 h 465"/>
                <a:gd name="T26" fmla="*/ 361 w 463"/>
                <a:gd name="T27" fmla="*/ 425 h 465"/>
                <a:gd name="T28" fmla="*/ 411 w 463"/>
                <a:gd name="T29" fmla="*/ 380 h 465"/>
                <a:gd name="T30" fmla="*/ 446 w 463"/>
                <a:gd name="T31" fmla="*/ 323 h 465"/>
                <a:gd name="T32" fmla="*/ 463 w 463"/>
                <a:gd name="T33" fmla="*/ 255 h 465"/>
                <a:gd name="T34" fmla="*/ 463 w 463"/>
                <a:gd name="T35" fmla="*/ 209 h 465"/>
                <a:gd name="T36" fmla="*/ 446 w 463"/>
                <a:gd name="T37" fmla="*/ 142 h 465"/>
                <a:gd name="T38" fmla="*/ 411 w 463"/>
                <a:gd name="T39" fmla="*/ 85 h 465"/>
                <a:gd name="T40" fmla="*/ 361 w 463"/>
                <a:gd name="T41" fmla="*/ 40 h 465"/>
                <a:gd name="T42" fmla="*/ 300 w 463"/>
                <a:gd name="T43" fmla="*/ 11 h 465"/>
                <a:gd name="T44" fmla="*/ 232 w 463"/>
                <a:gd name="T45" fmla="*/ 0 h 465"/>
                <a:gd name="T46" fmla="*/ 232 w 463"/>
                <a:gd name="T47" fmla="*/ 445 h 465"/>
                <a:gd name="T48" fmla="*/ 169 w 463"/>
                <a:gd name="T49" fmla="*/ 436 h 465"/>
                <a:gd name="T50" fmla="*/ 113 w 463"/>
                <a:gd name="T51" fmla="*/ 409 h 465"/>
                <a:gd name="T52" fmla="*/ 67 w 463"/>
                <a:gd name="T53" fmla="*/ 367 h 465"/>
                <a:gd name="T54" fmla="*/ 35 w 463"/>
                <a:gd name="T55" fmla="*/ 315 h 465"/>
                <a:gd name="T56" fmla="*/ 21 w 463"/>
                <a:gd name="T57" fmla="*/ 254 h 465"/>
                <a:gd name="T58" fmla="*/ 21 w 463"/>
                <a:gd name="T59" fmla="*/ 211 h 465"/>
                <a:gd name="T60" fmla="*/ 35 w 463"/>
                <a:gd name="T61" fmla="*/ 150 h 465"/>
                <a:gd name="T62" fmla="*/ 67 w 463"/>
                <a:gd name="T63" fmla="*/ 97 h 465"/>
                <a:gd name="T64" fmla="*/ 113 w 463"/>
                <a:gd name="T65" fmla="*/ 56 h 465"/>
                <a:gd name="T66" fmla="*/ 169 w 463"/>
                <a:gd name="T67" fmla="*/ 29 h 465"/>
                <a:gd name="T68" fmla="*/ 232 w 463"/>
                <a:gd name="T69" fmla="*/ 19 h 465"/>
                <a:gd name="T70" fmla="*/ 275 w 463"/>
                <a:gd name="T71" fmla="*/ 24 h 465"/>
                <a:gd name="T72" fmla="*/ 334 w 463"/>
                <a:gd name="T73" fmla="*/ 45 h 465"/>
                <a:gd name="T74" fmla="*/ 382 w 463"/>
                <a:gd name="T75" fmla="*/ 81 h 465"/>
                <a:gd name="T76" fmla="*/ 419 w 463"/>
                <a:gd name="T77" fmla="*/ 131 h 465"/>
                <a:gd name="T78" fmla="*/ 441 w 463"/>
                <a:gd name="T79" fmla="*/ 190 h 465"/>
                <a:gd name="T80" fmla="*/ 446 w 463"/>
                <a:gd name="T81" fmla="*/ 231 h 465"/>
                <a:gd name="T82" fmla="*/ 436 w 463"/>
                <a:gd name="T83" fmla="*/ 295 h 465"/>
                <a:gd name="T84" fmla="*/ 409 w 463"/>
                <a:gd name="T85" fmla="*/ 351 h 465"/>
                <a:gd name="T86" fmla="*/ 367 w 463"/>
                <a:gd name="T87" fmla="*/ 396 h 465"/>
                <a:gd name="T88" fmla="*/ 315 w 463"/>
                <a:gd name="T89" fmla="*/ 428 h 465"/>
                <a:gd name="T90" fmla="*/ 254 w 463"/>
                <a:gd name="T91" fmla="*/ 44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3" h="465">
                  <a:moveTo>
                    <a:pt x="232" y="0"/>
                  </a:moveTo>
                  <a:lnTo>
                    <a:pt x="232" y="0"/>
                  </a:lnTo>
                  <a:lnTo>
                    <a:pt x="208" y="2"/>
                  </a:lnTo>
                  <a:lnTo>
                    <a:pt x="185" y="5"/>
                  </a:lnTo>
                  <a:lnTo>
                    <a:pt x="163" y="11"/>
                  </a:lnTo>
                  <a:lnTo>
                    <a:pt x="142" y="19"/>
                  </a:lnTo>
                  <a:lnTo>
                    <a:pt x="121" y="29"/>
                  </a:lnTo>
                  <a:lnTo>
                    <a:pt x="102" y="40"/>
                  </a:lnTo>
                  <a:lnTo>
                    <a:pt x="85" y="53"/>
                  </a:lnTo>
                  <a:lnTo>
                    <a:pt x="69" y="69"/>
                  </a:lnTo>
                  <a:lnTo>
                    <a:pt x="53" y="85"/>
                  </a:lnTo>
                  <a:lnTo>
                    <a:pt x="40" y="102"/>
                  </a:lnTo>
                  <a:lnTo>
                    <a:pt x="29" y="121"/>
                  </a:lnTo>
                  <a:lnTo>
                    <a:pt x="19" y="142"/>
                  </a:lnTo>
                  <a:lnTo>
                    <a:pt x="11" y="163"/>
                  </a:lnTo>
                  <a:lnTo>
                    <a:pt x="5" y="185"/>
                  </a:lnTo>
                  <a:lnTo>
                    <a:pt x="2" y="209"/>
                  </a:lnTo>
                  <a:lnTo>
                    <a:pt x="0" y="231"/>
                  </a:lnTo>
                  <a:lnTo>
                    <a:pt x="0" y="231"/>
                  </a:lnTo>
                  <a:lnTo>
                    <a:pt x="2" y="255"/>
                  </a:lnTo>
                  <a:lnTo>
                    <a:pt x="5" y="279"/>
                  </a:lnTo>
                  <a:lnTo>
                    <a:pt x="11" y="302"/>
                  </a:lnTo>
                  <a:lnTo>
                    <a:pt x="19" y="323"/>
                  </a:lnTo>
                  <a:lnTo>
                    <a:pt x="29" y="343"/>
                  </a:lnTo>
                  <a:lnTo>
                    <a:pt x="40" y="362"/>
                  </a:lnTo>
                  <a:lnTo>
                    <a:pt x="53" y="380"/>
                  </a:lnTo>
                  <a:lnTo>
                    <a:pt x="69" y="396"/>
                  </a:lnTo>
                  <a:lnTo>
                    <a:pt x="85" y="410"/>
                  </a:lnTo>
                  <a:lnTo>
                    <a:pt x="102" y="425"/>
                  </a:lnTo>
                  <a:lnTo>
                    <a:pt x="121" y="436"/>
                  </a:lnTo>
                  <a:lnTo>
                    <a:pt x="142" y="445"/>
                  </a:lnTo>
                  <a:lnTo>
                    <a:pt x="163" y="453"/>
                  </a:lnTo>
                  <a:lnTo>
                    <a:pt x="185" y="460"/>
                  </a:lnTo>
                  <a:lnTo>
                    <a:pt x="208" y="463"/>
                  </a:lnTo>
                  <a:lnTo>
                    <a:pt x="232" y="465"/>
                  </a:lnTo>
                  <a:lnTo>
                    <a:pt x="232" y="465"/>
                  </a:lnTo>
                  <a:lnTo>
                    <a:pt x="256" y="463"/>
                  </a:lnTo>
                  <a:lnTo>
                    <a:pt x="280" y="460"/>
                  </a:lnTo>
                  <a:lnTo>
                    <a:pt x="300" y="453"/>
                  </a:lnTo>
                  <a:lnTo>
                    <a:pt x="323" y="445"/>
                  </a:lnTo>
                  <a:lnTo>
                    <a:pt x="342" y="436"/>
                  </a:lnTo>
                  <a:lnTo>
                    <a:pt x="361" y="425"/>
                  </a:lnTo>
                  <a:lnTo>
                    <a:pt x="380" y="410"/>
                  </a:lnTo>
                  <a:lnTo>
                    <a:pt x="396" y="396"/>
                  </a:lnTo>
                  <a:lnTo>
                    <a:pt x="411" y="380"/>
                  </a:lnTo>
                  <a:lnTo>
                    <a:pt x="425" y="362"/>
                  </a:lnTo>
                  <a:lnTo>
                    <a:pt x="436" y="343"/>
                  </a:lnTo>
                  <a:lnTo>
                    <a:pt x="446" y="323"/>
                  </a:lnTo>
                  <a:lnTo>
                    <a:pt x="454" y="302"/>
                  </a:lnTo>
                  <a:lnTo>
                    <a:pt x="458" y="279"/>
                  </a:lnTo>
                  <a:lnTo>
                    <a:pt x="463" y="255"/>
                  </a:lnTo>
                  <a:lnTo>
                    <a:pt x="463" y="231"/>
                  </a:lnTo>
                  <a:lnTo>
                    <a:pt x="463" y="231"/>
                  </a:lnTo>
                  <a:lnTo>
                    <a:pt x="463" y="209"/>
                  </a:lnTo>
                  <a:lnTo>
                    <a:pt x="458" y="185"/>
                  </a:lnTo>
                  <a:lnTo>
                    <a:pt x="454" y="163"/>
                  </a:lnTo>
                  <a:lnTo>
                    <a:pt x="446" y="142"/>
                  </a:lnTo>
                  <a:lnTo>
                    <a:pt x="436" y="121"/>
                  </a:lnTo>
                  <a:lnTo>
                    <a:pt x="425" y="102"/>
                  </a:lnTo>
                  <a:lnTo>
                    <a:pt x="411" y="85"/>
                  </a:lnTo>
                  <a:lnTo>
                    <a:pt x="396" y="69"/>
                  </a:lnTo>
                  <a:lnTo>
                    <a:pt x="380" y="53"/>
                  </a:lnTo>
                  <a:lnTo>
                    <a:pt x="361" y="40"/>
                  </a:lnTo>
                  <a:lnTo>
                    <a:pt x="342" y="29"/>
                  </a:lnTo>
                  <a:lnTo>
                    <a:pt x="323" y="19"/>
                  </a:lnTo>
                  <a:lnTo>
                    <a:pt x="300" y="11"/>
                  </a:lnTo>
                  <a:lnTo>
                    <a:pt x="280" y="5"/>
                  </a:lnTo>
                  <a:lnTo>
                    <a:pt x="256" y="2"/>
                  </a:lnTo>
                  <a:lnTo>
                    <a:pt x="232" y="0"/>
                  </a:lnTo>
                  <a:lnTo>
                    <a:pt x="232" y="0"/>
                  </a:lnTo>
                  <a:close/>
                  <a:moveTo>
                    <a:pt x="232" y="445"/>
                  </a:moveTo>
                  <a:lnTo>
                    <a:pt x="232" y="445"/>
                  </a:lnTo>
                  <a:lnTo>
                    <a:pt x="211" y="444"/>
                  </a:lnTo>
                  <a:lnTo>
                    <a:pt x="189" y="441"/>
                  </a:lnTo>
                  <a:lnTo>
                    <a:pt x="169" y="436"/>
                  </a:lnTo>
                  <a:lnTo>
                    <a:pt x="149" y="428"/>
                  </a:lnTo>
                  <a:lnTo>
                    <a:pt x="131" y="420"/>
                  </a:lnTo>
                  <a:lnTo>
                    <a:pt x="113" y="409"/>
                  </a:lnTo>
                  <a:lnTo>
                    <a:pt x="97" y="396"/>
                  </a:lnTo>
                  <a:lnTo>
                    <a:pt x="82" y="383"/>
                  </a:lnTo>
                  <a:lnTo>
                    <a:pt x="67" y="367"/>
                  </a:lnTo>
                  <a:lnTo>
                    <a:pt x="56" y="351"/>
                  </a:lnTo>
                  <a:lnTo>
                    <a:pt x="45" y="334"/>
                  </a:lnTo>
                  <a:lnTo>
                    <a:pt x="35" y="315"/>
                  </a:lnTo>
                  <a:lnTo>
                    <a:pt x="29" y="295"/>
                  </a:lnTo>
                  <a:lnTo>
                    <a:pt x="24" y="275"/>
                  </a:lnTo>
                  <a:lnTo>
                    <a:pt x="21" y="254"/>
                  </a:lnTo>
                  <a:lnTo>
                    <a:pt x="19" y="231"/>
                  </a:lnTo>
                  <a:lnTo>
                    <a:pt x="19" y="231"/>
                  </a:lnTo>
                  <a:lnTo>
                    <a:pt x="21" y="211"/>
                  </a:lnTo>
                  <a:lnTo>
                    <a:pt x="24" y="190"/>
                  </a:lnTo>
                  <a:lnTo>
                    <a:pt x="29" y="169"/>
                  </a:lnTo>
                  <a:lnTo>
                    <a:pt x="35" y="150"/>
                  </a:lnTo>
                  <a:lnTo>
                    <a:pt x="45" y="131"/>
                  </a:lnTo>
                  <a:lnTo>
                    <a:pt x="56" y="113"/>
                  </a:lnTo>
                  <a:lnTo>
                    <a:pt x="67" y="97"/>
                  </a:lnTo>
                  <a:lnTo>
                    <a:pt x="82" y="81"/>
                  </a:lnTo>
                  <a:lnTo>
                    <a:pt x="97" y="69"/>
                  </a:lnTo>
                  <a:lnTo>
                    <a:pt x="113" y="56"/>
                  </a:lnTo>
                  <a:lnTo>
                    <a:pt x="131" y="45"/>
                  </a:lnTo>
                  <a:lnTo>
                    <a:pt x="149" y="37"/>
                  </a:lnTo>
                  <a:lnTo>
                    <a:pt x="169" y="29"/>
                  </a:lnTo>
                  <a:lnTo>
                    <a:pt x="189" y="24"/>
                  </a:lnTo>
                  <a:lnTo>
                    <a:pt x="211" y="21"/>
                  </a:lnTo>
                  <a:lnTo>
                    <a:pt x="232" y="19"/>
                  </a:lnTo>
                  <a:lnTo>
                    <a:pt x="232" y="19"/>
                  </a:lnTo>
                  <a:lnTo>
                    <a:pt x="254" y="21"/>
                  </a:lnTo>
                  <a:lnTo>
                    <a:pt x="275" y="24"/>
                  </a:lnTo>
                  <a:lnTo>
                    <a:pt x="296" y="29"/>
                  </a:lnTo>
                  <a:lnTo>
                    <a:pt x="315" y="37"/>
                  </a:lnTo>
                  <a:lnTo>
                    <a:pt x="334" y="45"/>
                  </a:lnTo>
                  <a:lnTo>
                    <a:pt x="351" y="56"/>
                  </a:lnTo>
                  <a:lnTo>
                    <a:pt x="367" y="69"/>
                  </a:lnTo>
                  <a:lnTo>
                    <a:pt x="382" y="81"/>
                  </a:lnTo>
                  <a:lnTo>
                    <a:pt x="396" y="97"/>
                  </a:lnTo>
                  <a:lnTo>
                    <a:pt x="409" y="113"/>
                  </a:lnTo>
                  <a:lnTo>
                    <a:pt x="419" y="131"/>
                  </a:lnTo>
                  <a:lnTo>
                    <a:pt x="428" y="150"/>
                  </a:lnTo>
                  <a:lnTo>
                    <a:pt x="436" y="169"/>
                  </a:lnTo>
                  <a:lnTo>
                    <a:pt x="441" y="190"/>
                  </a:lnTo>
                  <a:lnTo>
                    <a:pt x="444" y="211"/>
                  </a:lnTo>
                  <a:lnTo>
                    <a:pt x="446" y="231"/>
                  </a:lnTo>
                  <a:lnTo>
                    <a:pt x="446" y="231"/>
                  </a:lnTo>
                  <a:lnTo>
                    <a:pt x="444" y="254"/>
                  </a:lnTo>
                  <a:lnTo>
                    <a:pt x="441" y="275"/>
                  </a:lnTo>
                  <a:lnTo>
                    <a:pt x="436" y="295"/>
                  </a:lnTo>
                  <a:lnTo>
                    <a:pt x="428" y="315"/>
                  </a:lnTo>
                  <a:lnTo>
                    <a:pt x="419" y="334"/>
                  </a:lnTo>
                  <a:lnTo>
                    <a:pt x="409" y="351"/>
                  </a:lnTo>
                  <a:lnTo>
                    <a:pt x="396" y="367"/>
                  </a:lnTo>
                  <a:lnTo>
                    <a:pt x="382" y="383"/>
                  </a:lnTo>
                  <a:lnTo>
                    <a:pt x="367" y="396"/>
                  </a:lnTo>
                  <a:lnTo>
                    <a:pt x="351" y="409"/>
                  </a:lnTo>
                  <a:lnTo>
                    <a:pt x="334" y="420"/>
                  </a:lnTo>
                  <a:lnTo>
                    <a:pt x="315" y="428"/>
                  </a:lnTo>
                  <a:lnTo>
                    <a:pt x="296" y="436"/>
                  </a:lnTo>
                  <a:lnTo>
                    <a:pt x="275" y="441"/>
                  </a:lnTo>
                  <a:lnTo>
                    <a:pt x="254" y="444"/>
                  </a:lnTo>
                  <a:lnTo>
                    <a:pt x="232" y="445"/>
                  </a:lnTo>
                  <a:lnTo>
                    <a:pt x="232"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nvGrpSpPr>
          <p:cNvPr id="325" name="Group 324"/>
          <p:cNvGrpSpPr/>
          <p:nvPr/>
        </p:nvGrpSpPr>
        <p:grpSpPr>
          <a:xfrm>
            <a:off x="10542092" y="3147961"/>
            <a:ext cx="18437" cy="122068"/>
            <a:chOff x="3990976" y="230188"/>
            <a:chExt cx="41275" cy="246062"/>
          </a:xfrm>
          <a:solidFill>
            <a:schemeClr val="bg1"/>
          </a:solidFill>
        </p:grpSpPr>
        <p:sp>
          <p:nvSpPr>
            <p:cNvPr id="369" name="Freeform 194"/>
            <p:cNvSpPr>
              <a:spLocks/>
            </p:cNvSpPr>
            <p:nvPr/>
          </p:nvSpPr>
          <p:spPr bwMode="auto">
            <a:xfrm>
              <a:off x="3990976" y="230188"/>
              <a:ext cx="41275" cy="41275"/>
            </a:xfrm>
            <a:custGeom>
              <a:avLst/>
              <a:gdLst>
                <a:gd name="T0" fmla="*/ 43 w 53"/>
                <a:gd name="T1" fmla="*/ 0 h 53"/>
                <a:gd name="T2" fmla="*/ 10 w 53"/>
                <a:gd name="T3" fmla="*/ 0 h 53"/>
                <a:gd name="T4" fmla="*/ 10 w 53"/>
                <a:gd name="T5" fmla="*/ 0 h 53"/>
                <a:gd name="T6" fmla="*/ 7 w 53"/>
                <a:gd name="T7" fmla="*/ 0 h 53"/>
                <a:gd name="T8" fmla="*/ 3 w 53"/>
                <a:gd name="T9" fmla="*/ 4 h 53"/>
                <a:gd name="T10" fmla="*/ 2 w 53"/>
                <a:gd name="T11" fmla="*/ 5 h 53"/>
                <a:gd name="T12" fmla="*/ 0 w 53"/>
                <a:gd name="T13" fmla="*/ 10 h 53"/>
                <a:gd name="T14" fmla="*/ 0 w 53"/>
                <a:gd name="T15" fmla="*/ 44 h 53"/>
                <a:gd name="T16" fmla="*/ 0 w 53"/>
                <a:gd name="T17" fmla="*/ 44 h 53"/>
                <a:gd name="T18" fmla="*/ 2 w 53"/>
                <a:gd name="T19" fmla="*/ 47 h 53"/>
                <a:gd name="T20" fmla="*/ 3 w 53"/>
                <a:gd name="T21" fmla="*/ 50 h 53"/>
                <a:gd name="T22" fmla="*/ 7 w 53"/>
                <a:gd name="T23" fmla="*/ 52 h 53"/>
                <a:gd name="T24" fmla="*/ 10 w 53"/>
                <a:gd name="T25" fmla="*/ 53 h 53"/>
                <a:gd name="T26" fmla="*/ 43 w 53"/>
                <a:gd name="T27" fmla="*/ 53 h 53"/>
                <a:gd name="T28" fmla="*/ 43 w 53"/>
                <a:gd name="T29" fmla="*/ 53 h 53"/>
                <a:gd name="T30" fmla="*/ 48 w 53"/>
                <a:gd name="T31" fmla="*/ 52 h 53"/>
                <a:gd name="T32" fmla="*/ 51 w 53"/>
                <a:gd name="T33" fmla="*/ 50 h 53"/>
                <a:gd name="T34" fmla="*/ 53 w 53"/>
                <a:gd name="T35" fmla="*/ 47 h 53"/>
                <a:gd name="T36" fmla="*/ 53 w 53"/>
                <a:gd name="T37" fmla="*/ 44 h 53"/>
                <a:gd name="T38" fmla="*/ 53 w 53"/>
                <a:gd name="T39" fmla="*/ 10 h 53"/>
                <a:gd name="T40" fmla="*/ 53 w 53"/>
                <a:gd name="T41" fmla="*/ 10 h 53"/>
                <a:gd name="T42" fmla="*/ 53 w 53"/>
                <a:gd name="T43" fmla="*/ 5 h 53"/>
                <a:gd name="T44" fmla="*/ 51 w 53"/>
                <a:gd name="T45" fmla="*/ 4 h 53"/>
                <a:gd name="T46" fmla="*/ 48 w 53"/>
                <a:gd name="T47" fmla="*/ 0 h 53"/>
                <a:gd name="T48" fmla="*/ 43 w 53"/>
                <a:gd name="T49" fmla="*/ 0 h 53"/>
                <a:gd name="T50" fmla="*/ 43 w 53"/>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53">
                  <a:moveTo>
                    <a:pt x="43" y="0"/>
                  </a:moveTo>
                  <a:lnTo>
                    <a:pt x="10" y="0"/>
                  </a:lnTo>
                  <a:lnTo>
                    <a:pt x="10" y="0"/>
                  </a:lnTo>
                  <a:lnTo>
                    <a:pt x="7" y="0"/>
                  </a:lnTo>
                  <a:lnTo>
                    <a:pt x="3" y="4"/>
                  </a:lnTo>
                  <a:lnTo>
                    <a:pt x="2" y="5"/>
                  </a:lnTo>
                  <a:lnTo>
                    <a:pt x="0" y="10"/>
                  </a:lnTo>
                  <a:lnTo>
                    <a:pt x="0" y="44"/>
                  </a:lnTo>
                  <a:lnTo>
                    <a:pt x="0" y="44"/>
                  </a:lnTo>
                  <a:lnTo>
                    <a:pt x="2" y="47"/>
                  </a:lnTo>
                  <a:lnTo>
                    <a:pt x="3" y="50"/>
                  </a:lnTo>
                  <a:lnTo>
                    <a:pt x="7" y="52"/>
                  </a:lnTo>
                  <a:lnTo>
                    <a:pt x="10" y="53"/>
                  </a:lnTo>
                  <a:lnTo>
                    <a:pt x="43" y="53"/>
                  </a:lnTo>
                  <a:lnTo>
                    <a:pt x="43" y="53"/>
                  </a:lnTo>
                  <a:lnTo>
                    <a:pt x="48" y="52"/>
                  </a:lnTo>
                  <a:lnTo>
                    <a:pt x="51" y="50"/>
                  </a:lnTo>
                  <a:lnTo>
                    <a:pt x="53" y="47"/>
                  </a:lnTo>
                  <a:lnTo>
                    <a:pt x="53" y="44"/>
                  </a:lnTo>
                  <a:lnTo>
                    <a:pt x="53" y="10"/>
                  </a:lnTo>
                  <a:lnTo>
                    <a:pt x="53" y="10"/>
                  </a:lnTo>
                  <a:lnTo>
                    <a:pt x="53" y="5"/>
                  </a:lnTo>
                  <a:lnTo>
                    <a:pt x="51" y="4"/>
                  </a:lnTo>
                  <a:lnTo>
                    <a:pt x="48" y="0"/>
                  </a:lnTo>
                  <a:lnTo>
                    <a:pt x="43" y="0"/>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71" name="Freeform 196"/>
            <p:cNvSpPr>
              <a:spLocks/>
            </p:cNvSpPr>
            <p:nvPr/>
          </p:nvSpPr>
          <p:spPr bwMode="auto">
            <a:xfrm>
              <a:off x="3990976" y="434975"/>
              <a:ext cx="41275" cy="41275"/>
            </a:xfrm>
            <a:custGeom>
              <a:avLst/>
              <a:gdLst>
                <a:gd name="T0" fmla="*/ 43 w 53"/>
                <a:gd name="T1" fmla="*/ 0 h 53"/>
                <a:gd name="T2" fmla="*/ 10 w 53"/>
                <a:gd name="T3" fmla="*/ 0 h 53"/>
                <a:gd name="T4" fmla="*/ 10 w 53"/>
                <a:gd name="T5" fmla="*/ 0 h 53"/>
                <a:gd name="T6" fmla="*/ 7 w 53"/>
                <a:gd name="T7" fmla="*/ 0 h 53"/>
                <a:gd name="T8" fmla="*/ 3 w 53"/>
                <a:gd name="T9" fmla="*/ 3 h 53"/>
                <a:gd name="T10" fmla="*/ 2 w 53"/>
                <a:gd name="T11" fmla="*/ 7 h 53"/>
                <a:gd name="T12" fmla="*/ 0 w 53"/>
                <a:gd name="T13" fmla="*/ 10 h 53"/>
                <a:gd name="T14" fmla="*/ 0 w 53"/>
                <a:gd name="T15" fmla="*/ 43 h 53"/>
                <a:gd name="T16" fmla="*/ 0 w 53"/>
                <a:gd name="T17" fmla="*/ 43 h 53"/>
                <a:gd name="T18" fmla="*/ 2 w 53"/>
                <a:gd name="T19" fmla="*/ 46 h 53"/>
                <a:gd name="T20" fmla="*/ 3 w 53"/>
                <a:gd name="T21" fmla="*/ 50 h 53"/>
                <a:gd name="T22" fmla="*/ 7 w 53"/>
                <a:gd name="T23" fmla="*/ 51 h 53"/>
                <a:gd name="T24" fmla="*/ 10 w 53"/>
                <a:gd name="T25" fmla="*/ 53 h 53"/>
                <a:gd name="T26" fmla="*/ 43 w 53"/>
                <a:gd name="T27" fmla="*/ 53 h 53"/>
                <a:gd name="T28" fmla="*/ 43 w 53"/>
                <a:gd name="T29" fmla="*/ 53 h 53"/>
                <a:gd name="T30" fmla="*/ 48 w 53"/>
                <a:gd name="T31" fmla="*/ 51 h 53"/>
                <a:gd name="T32" fmla="*/ 51 w 53"/>
                <a:gd name="T33" fmla="*/ 50 h 53"/>
                <a:gd name="T34" fmla="*/ 53 w 53"/>
                <a:gd name="T35" fmla="*/ 46 h 53"/>
                <a:gd name="T36" fmla="*/ 53 w 53"/>
                <a:gd name="T37" fmla="*/ 43 h 53"/>
                <a:gd name="T38" fmla="*/ 53 w 53"/>
                <a:gd name="T39" fmla="*/ 10 h 53"/>
                <a:gd name="T40" fmla="*/ 53 w 53"/>
                <a:gd name="T41" fmla="*/ 10 h 53"/>
                <a:gd name="T42" fmla="*/ 53 w 53"/>
                <a:gd name="T43" fmla="*/ 7 h 53"/>
                <a:gd name="T44" fmla="*/ 51 w 53"/>
                <a:gd name="T45" fmla="*/ 3 h 53"/>
                <a:gd name="T46" fmla="*/ 48 w 53"/>
                <a:gd name="T47" fmla="*/ 0 h 53"/>
                <a:gd name="T48" fmla="*/ 43 w 53"/>
                <a:gd name="T49" fmla="*/ 0 h 53"/>
                <a:gd name="T50" fmla="*/ 43 w 53"/>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53">
                  <a:moveTo>
                    <a:pt x="43" y="0"/>
                  </a:moveTo>
                  <a:lnTo>
                    <a:pt x="10" y="0"/>
                  </a:lnTo>
                  <a:lnTo>
                    <a:pt x="10" y="0"/>
                  </a:lnTo>
                  <a:lnTo>
                    <a:pt x="7" y="0"/>
                  </a:lnTo>
                  <a:lnTo>
                    <a:pt x="3" y="3"/>
                  </a:lnTo>
                  <a:lnTo>
                    <a:pt x="2" y="7"/>
                  </a:lnTo>
                  <a:lnTo>
                    <a:pt x="0" y="10"/>
                  </a:lnTo>
                  <a:lnTo>
                    <a:pt x="0" y="43"/>
                  </a:lnTo>
                  <a:lnTo>
                    <a:pt x="0" y="43"/>
                  </a:lnTo>
                  <a:lnTo>
                    <a:pt x="2" y="46"/>
                  </a:lnTo>
                  <a:lnTo>
                    <a:pt x="3" y="50"/>
                  </a:lnTo>
                  <a:lnTo>
                    <a:pt x="7" y="51"/>
                  </a:lnTo>
                  <a:lnTo>
                    <a:pt x="10" y="53"/>
                  </a:lnTo>
                  <a:lnTo>
                    <a:pt x="43" y="53"/>
                  </a:lnTo>
                  <a:lnTo>
                    <a:pt x="43" y="53"/>
                  </a:lnTo>
                  <a:lnTo>
                    <a:pt x="48" y="51"/>
                  </a:lnTo>
                  <a:lnTo>
                    <a:pt x="51" y="50"/>
                  </a:lnTo>
                  <a:lnTo>
                    <a:pt x="53" y="46"/>
                  </a:lnTo>
                  <a:lnTo>
                    <a:pt x="53" y="43"/>
                  </a:lnTo>
                  <a:lnTo>
                    <a:pt x="53" y="10"/>
                  </a:lnTo>
                  <a:lnTo>
                    <a:pt x="53" y="10"/>
                  </a:lnTo>
                  <a:lnTo>
                    <a:pt x="53" y="7"/>
                  </a:lnTo>
                  <a:lnTo>
                    <a:pt x="51" y="3"/>
                  </a:lnTo>
                  <a:lnTo>
                    <a:pt x="48" y="0"/>
                  </a:lnTo>
                  <a:lnTo>
                    <a:pt x="43" y="0"/>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sp>
        <p:nvSpPr>
          <p:cNvPr id="327" name="TextBox 326"/>
          <p:cNvSpPr txBox="1"/>
          <p:nvPr/>
        </p:nvSpPr>
        <p:spPr>
          <a:xfrm>
            <a:off x="2127115" y="2559025"/>
            <a:ext cx="8429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Payer profile template sent to ARservicedesk mailbox</a:t>
            </a:r>
          </a:p>
        </p:txBody>
      </p:sp>
      <p:grpSp>
        <p:nvGrpSpPr>
          <p:cNvPr id="341" name="Group 340"/>
          <p:cNvGrpSpPr/>
          <p:nvPr/>
        </p:nvGrpSpPr>
        <p:grpSpPr>
          <a:xfrm>
            <a:off x="8048927" y="3222030"/>
            <a:ext cx="69131" cy="26792"/>
            <a:chOff x="3100388" y="2771775"/>
            <a:chExt cx="174625" cy="66675"/>
          </a:xfrm>
          <a:solidFill>
            <a:schemeClr val="bg1"/>
          </a:solidFill>
        </p:grpSpPr>
        <p:sp>
          <p:nvSpPr>
            <p:cNvPr id="348" name="Freeform 64"/>
            <p:cNvSpPr>
              <a:spLocks/>
            </p:cNvSpPr>
            <p:nvPr/>
          </p:nvSpPr>
          <p:spPr bwMode="auto">
            <a:xfrm>
              <a:off x="3100388" y="2822575"/>
              <a:ext cx="174625" cy="15875"/>
            </a:xfrm>
            <a:custGeom>
              <a:avLst/>
              <a:gdLst>
                <a:gd name="T0" fmla="*/ 211 w 221"/>
                <a:gd name="T1" fmla="*/ 0 h 19"/>
                <a:gd name="T2" fmla="*/ 10 w 221"/>
                <a:gd name="T3" fmla="*/ 0 h 19"/>
                <a:gd name="T4" fmla="*/ 10 w 221"/>
                <a:gd name="T5" fmla="*/ 0 h 19"/>
                <a:gd name="T6" fmla="*/ 5 w 221"/>
                <a:gd name="T7" fmla="*/ 2 h 19"/>
                <a:gd name="T8" fmla="*/ 2 w 221"/>
                <a:gd name="T9" fmla="*/ 3 h 19"/>
                <a:gd name="T10" fmla="*/ 0 w 221"/>
                <a:gd name="T11" fmla="*/ 6 h 19"/>
                <a:gd name="T12" fmla="*/ 0 w 221"/>
                <a:gd name="T13" fmla="*/ 10 h 19"/>
                <a:gd name="T14" fmla="*/ 0 w 221"/>
                <a:gd name="T15" fmla="*/ 10 h 19"/>
                <a:gd name="T16" fmla="*/ 0 w 221"/>
                <a:gd name="T17" fmla="*/ 13 h 19"/>
                <a:gd name="T18" fmla="*/ 2 w 221"/>
                <a:gd name="T19" fmla="*/ 16 h 19"/>
                <a:gd name="T20" fmla="*/ 5 w 221"/>
                <a:gd name="T21" fmla="*/ 18 h 19"/>
                <a:gd name="T22" fmla="*/ 10 w 221"/>
                <a:gd name="T23" fmla="*/ 19 h 19"/>
                <a:gd name="T24" fmla="*/ 211 w 221"/>
                <a:gd name="T25" fmla="*/ 19 h 19"/>
                <a:gd name="T26" fmla="*/ 211 w 221"/>
                <a:gd name="T27" fmla="*/ 19 h 19"/>
                <a:gd name="T28" fmla="*/ 216 w 221"/>
                <a:gd name="T29" fmla="*/ 18 h 19"/>
                <a:gd name="T30" fmla="*/ 219 w 221"/>
                <a:gd name="T31" fmla="*/ 16 h 19"/>
                <a:gd name="T32" fmla="*/ 221 w 221"/>
                <a:gd name="T33" fmla="*/ 13 h 19"/>
                <a:gd name="T34" fmla="*/ 221 w 221"/>
                <a:gd name="T35" fmla="*/ 10 h 19"/>
                <a:gd name="T36" fmla="*/ 221 w 221"/>
                <a:gd name="T37" fmla="*/ 10 h 19"/>
                <a:gd name="T38" fmla="*/ 221 w 221"/>
                <a:gd name="T39" fmla="*/ 6 h 19"/>
                <a:gd name="T40" fmla="*/ 219 w 221"/>
                <a:gd name="T41" fmla="*/ 3 h 19"/>
                <a:gd name="T42" fmla="*/ 216 w 221"/>
                <a:gd name="T43" fmla="*/ 2 h 19"/>
                <a:gd name="T44" fmla="*/ 211 w 221"/>
                <a:gd name="T45" fmla="*/ 0 h 19"/>
                <a:gd name="T46" fmla="*/ 211 w 221"/>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9">
                  <a:moveTo>
                    <a:pt x="211" y="0"/>
                  </a:moveTo>
                  <a:lnTo>
                    <a:pt x="10" y="0"/>
                  </a:lnTo>
                  <a:lnTo>
                    <a:pt x="10" y="0"/>
                  </a:lnTo>
                  <a:lnTo>
                    <a:pt x="5" y="2"/>
                  </a:lnTo>
                  <a:lnTo>
                    <a:pt x="2" y="3"/>
                  </a:lnTo>
                  <a:lnTo>
                    <a:pt x="0" y="6"/>
                  </a:lnTo>
                  <a:lnTo>
                    <a:pt x="0" y="10"/>
                  </a:lnTo>
                  <a:lnTo>
                    <a:pt x="0" y="10"/>
                  </a:lnTo>
                  <a:lnTo>
                    <a:pt x="0" y="13"/>
                  </a:lnTo>
                  <a:lnTo>
                    <a:pt x="2" y="16"/>
                  </a:lnTo>
                  <a:lnTo>
                    <a:pt x="5" y="18"/>
                  </a:lnTo>
                  <a:lnTo>
                    <a:pt x="10" y="19"/>
                  </a:lnTo>
                  <a:lnTo>
                    <a:pt x="211" y="19"/>
                  </a:lnTo>
                  <a:lnTo>
                    <a:pt x="211" y="19"/>
                  </a:lnTo>
                  <a:lnTo>
                    <a:pt x="216" y="18"/>
                  </a:lnTo>
                  <a:lnTo>
                    <a:pt x="219" y="16"/>
                  </a:lnTo>
                  <a:lnTo>
                    <a:pt x="221" y="13"/>
                  </a:lnTo>
                  <a:lnTo>
                    <a:pt x="221" y="10"/>
                  </a:lnTo>
                  <a:lnTo>
                    <a:pt x="221" y="10"/>
                  </a:lnTo>
                  <a:lnTo>
                    <a:pt x="221" y="6"/>
                  </a:lnTo>
                  <a:lnTo>
                    <a:pt x="219" y="3"/>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49" name="Freeform 65"/>
            <p:cNvSpPr>
              <a:spLocks/>
            </p:cNvSpPr>
            <p:nvPr/>
          </p:nvSpPr>
          <p:spPr bwMode="auto">
            <a:xfrm>
              <a:off x="3100388" y="2771775"/>
              <a:ext cx="174625" cy="14288"/>
            </a:xfrm>
            <a:custGeom>
              <a:avLst/>
              <a:gdLst>
                <a:gd name="T0" fmla="*/ 211 w 221"/>
                <a:gd name="T1" fmla="*/ 0 h 17"/>
                <a:gd name="T2" fmla="*/ 10 w 221"/>
                <a:gd name="T3" fmla="*/ 0 h 17"/>
                <a:gd name="T4" fmla="*/ 10 w 221"/>
                <a:gd name="T5" fmla="*/ 0 h 17"/>
                <a:gd name="T6" fmla="*/ 5 w 221"/>
                <a:gd name="T7" fmla="*/ 0 h 17"/>
                <a:gd name="T8" fmla="*/ 2 w 221"/>
                <a:gd name="T9" fmla="*/ 1 h 17"/>
                <a:gd name="T10" fmla="*/ 0 w 221"/>
                <a:gd name="T11" fmla="*/ 4 h 17"/>
                <a:gd name="T12" fmla="*/ 0 w 221"/>
                <a:gd name="T13" fmla="*/ 9 h 17"/>
                <a:gd name="T14" fmla="*/ 0 w 221"/>
                <a:gd name="T15" fmla="*/ 9 h 17"/>
                <a:gd name="T16" fmla="*/ 0 w 221"/>
                <a:gd name="T17" fmla="*/ 12 h 17"/>
                <a:gd name="T18" fmla="*/ 2 w 221"/>
                <a:gd name="T19" fmla="*/ 15 h 17"/>
                <a:gd name="T20" fmla="*/ 5 w 221"/>
                <a:gd name="T21" fmla="*/ 17 h 17"/>
                <a:gd name="T22" fmla="*/ 10 w 221"/>
                <a:gd name="T23" fmla="*/ 17 h 17"/>
                <a:gd name="T24" fmla="*/ 211 w 221"/>
                <a:gd name="T25" fmla="*/ 17 h 17"/>
                <a:gd name="T26" fmla="*/ 211 w 221"/>
                <a:gd name="T27" fmla="*/ 17 h 17"/>
                <a:gd name="T28" fmla="*/ 216 w 221"/>
                <a:gd name="T29" fmla="*/ 17 h 17"/>
                <a:gd name="T30" fmla="*/ 219 w 221"/>
                <a:gd name="T31" fmla="*/ 15 h 17"/>
                <a:gd name="T32" fmla="*/ 221 w 221"/>
                <a:gd name="T33" fmla="*/ 12 h 17"/>
                <a:gd name="T34" fmla="*/ 221 w 221"/>
                <a:gd name="T35" fmla="*/ 9 h 17"/>
                <a:gd name="T36" fmla="*/ 221 w 221"/>
                <a:gd name="T37" fmla="*/ 9 h 17"/>
                <a:gd name="T38" fmla="*/ 221 w 221"/>
                <a:gd name="T39" fmla="*/ 4 h 17"/>
                <a:gd name="T40" fmla="*/ 219 w 221"/>
                <a:gd name="T41" fmla="*/ 1 h 17"/>
                <a:gd name="T42" fmla="*/ 216 w 221"/>
                <a:gd name="T43" fmla="*/ 0 h 17"/>
                <a:gd name="T44" fmla="*/ 211 w 221"/>
                <a:gd name="T45" fmla="*/ 0 h 17"/>
                <a:gd name="T46" fmla="*/ 211 w 22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7">
                  <a:moveTo>
                    <a:pt x="211" y="0"/>
                  </a:moveTo>
                  <a:lnTo>
                    <a:pt x="10" y="0"/>
                  </a:lnTo>
                  <a:lnTo>
                    <a:pt x="10" y="0"/>
                  </a:lnTo>
                  <a:lnTo>
                    <a:pt x="5" y="0"/>
                  </a:lnTo>
                  <a:lnTo>
                    <a:pt x="2" y="1"/>
                  </a:lnTo>
                  <a:lnTo>
                    <a:pt x="0" y="4"/>
                  </a:lnTo>
                  <a:lnTo>
                    <a:pt x="0" y="9"/>
                  </a:lnTo>
                  <a:lnTo>
                    <a:pt x="0" y="9"/>
                  </a:lnTo>
                  <a:lnTo>
                    <a:pt x="0" y="12"/>
                  </a:lnTo>
                  <a:lnTo>
                    <a:pt x="2" y="15"/>
                  </a:lnTo>
                  <a:lnTo>
                    <a:pt x="5" y="17"/>
                  </a:lnTo>
                  <a:lnTo>
                    <a:pt x="10" y="17"/>
                  </a:lnTo>
                  <a:lnTo>
                    <a:pt x="211" y="17"/>
                  </a:lnTo>
                  <a:lnTo>
                    <a:pt x="211" y="17"/>
                  </a:lnTo>
                  <a:lnTo>
                    <a:pt x="216" y="17"/>
                  </a:lnTo>
                  <a:lnTo>
                    <a:pt x="219" y="15"/>
                  </a:lnTo>
                  <a:lnTo>
                    <a:pt x="221" y="12"/>
                  </a:lnTo>
                  <a:lnTo>
                    <a:pt x="221" y="9"/>
                  </a:lnTo>
                  <a:lnTo>
                    <a:pt x="221" y="9"/>
                  </a:lnTo>
                  <a:lnTo>
                    <a:pt x="221" y="4"/>
                  </a:lnTo>
                  <a:lnTo>
                    <a:pt x="219" y="1"/>
                  </a:lnTo>
                  <a:lnTo>
                    <a:pt x="216" y="0"/>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sp>
        <p:nvSpPr>
          <p:cNvPr id="346" name="Freeform 129"/>
          <p:cNvSpPr>
            <a:spLocks/>
          </p:cNvSpPr>
          <p:nvPr/>
        </p:nvSpPr>
        <p:spPr bwMode="auto">
          <a:xfrm>
            <a:off x="4831383" y="3248198"/>
            <a:ext cx="62001" cy="23590"/>
          </a:xfrm>
          <a:custGeom>
            <a:avLst/>
            <a:gdLst>
              <a:gd name="T0" fmla="*/ 265 w 279"/>
              <a:gd name="T1" fmla="*/ 12 h 121"/>
              <a:gd name="T2" fmla="*/ 265 w 279"/>
              <a:gd name="T3" fmla="*/ 12 h 121"/>
              <a:gd name="T4" fmla="*/ 262 w 279"/>
              <a:gd name="T5" fmla="*/ 7 h 121"/>
              <a:gd name="T6" fmla="*/ 259 w 279"/>
              <a:gd name="T7" fmla="*/ 4 h 121"/>
              <a:gd name="T8" fmla="*/ 254 w 279"/>
              <a:gd name="T9" fmla="*/ 0 h 121"/>
              <a:gd name="T10" fmla="*/ 247 w 279"/>
              <a:gd name="T11" fmla="*/ 0 h 121"/>
              <a:gd name="T12" fmla="*/ 247 w 279"/>
              <a:gd name="T13" fmla="*/ 0 h 121"/>
              <a:gd name="T14" fmla="*/ 243 w 279"/>
              <a:gd name="T15" fmla="*/ 2 h 121"/>
              <a:gd name="T16" fmla="*/ 238 w 279"/>
              <a:gd name="T17" fmla="*/ 7 h 121"/>
              <a:gd name="T18" fmla="*/ 235 w 279"/>
              <a:gd name="T19" fmla="*/ 12 h 121"/>
              <a:gd name="T20" fmla="*/ 235 w 279"/>
              <a:gd name="T21" fmla="*/ 16 h 121"/>
              <a:gd name="T22" fmla="*/ 249 w 279"/>
              <a:gd name="T23" fmla="*/ 94 h 121"/>
              <a:gd name="T24" fmla="*/ 30 w 279"/>
              <a:gd name="T25" fmla="*/ 94 h 121"/>
              <a:gd name="T26" fmla="*/ 45 w 279"/>
              <a:gd name="T27" fmla="*/ 16 h 121"/>
              <a:gd name="T28" fmla="*/ 45 w 279"/>
              <a:gd name="T29" fmla="*/ 16 h 121"/>
              <a:gd name="T30" fmla="*/ 45 w 279"/>
              <a:gd name="T31" fmla="*/ 12 h 121"/>
              <a:gd name="T32" fmla="*/ 41 w 279"/>
              <a:gd name="T33" fmla="*/ 7 h 121"/>
              <a:gd name="T34" fmla="*/ 38 w 279"/>
              <a:gd name="T35" fmla="*/ 2 h 121"/>
              <a:gd name="T36" fmla="*/ 32 w 279"/>
              <a:gd name="T37" fmla="*/ 0 h 121"/>
              <a:gd name="T38" fmla="*/ 32 w 279"/>
              <a:gd name="T39" fmla="*/ 0 h 121"/>
              <a:gd name="T40" fmla="*/ 27 w 279"/>
              <a:gd name="T41" fmla="*/ 0 h 121"/>
              <a:gd name="T42" fmla="*/ 21 w 279"/>
              <a:gd name="T43" fmla="*/ 4 h 121"/>
              <a:gd name="T44" fmla="*/ 18 w 279"/>
              <a:gd name="T45" fmla="*/ 7 h 121"/>
              <a:gd name="T46" fmla="*/ 16 w 279"/>
              <a:gd name="T47" fmla="*/ 12 h 121"/>
              <a:gd name="T48" fmla="*/ 2 w 279"/>
              <a:gd name="T49" fmla="*/ 94 h 121"/>
              <a:gd name="T50" fmla="*/ 2 w 279"/>
              <a:gd name="T51" fmla="*/ 94 h 121"/>
              <a:gd name="T52" fmla="*/ 0 w 279"/>
              <a:gd name="T53" fmla="*/ 97 h 121"/>
              <a:gd name="T54" fmla="*/ 0 w 279"/>
              <a:gd name="T55" fmla="*/ 97 h 121"/>
              <a:gd name="T56" fmla="*/ 2 w 279"/>
              <a:gd name="T57" fmla="*/ 102 h 121"/>
              <a:gd name="T58" fmla="*/ 3 w 279"/>
              <a:gd name="T59" fmla="*/ 107 h 121"/>
              <a:gd name="T60" fmla="*/ 7 w 279"/>
              <a:gd name="T61" fmla="*/ 110 h 121"/>
              <a:gd name="T62" fmla="*/ 10 w 279"/>
              <a:gd name="T63" fmla="*/ 113 h 121"/>
              <a:gd name="T64" fmla="*/ 13 w 279"/>
              <a:gd name="T65" fmla="*/ 116 h 121"/>
              <a:gd name="T66" fmla="*/ 19 w 279"/>
              <a:gd name="T67" fmla="*/ 119 h 121"/>
              <a:gd name="T68" fmla="*/ 24 w 279"/>
              <a:gd name="T69" fmla="*/ 121 h 121"/>
              <a:gd name="T70" fmla="*/ 30 w 279"/>
              <a:gd name="T71" fmla="*/ 121 h 121"/>
              <a:gd name="T72" fmla="*/ 249 w 279"/>
              <a:gd name="T73" fmla="*/ 121 h 121"/>
              <a:gd name="T74" fmla="*/ 249 w 279"/>
              <a:gd name="T75" fmla="*/ 121 h 121"/>
              <a:gd name="T76" fmla="*/ 255 w 279"/>
              <a:gd name="T77" fmla="*/ 121 h 121"/>
              <a:gd name="T78" fmla="*/ 262 w 279"/>
              <a:gd name="T79" fmla="*/ 119 h 121"/>
              <a:gd name="T80" fmla="*/ 266 w 279"/>
              <a:gd name="T81" fmla="*/ 116 h 121"/>
              <a:gd name="T82" fmla="*/ 270 w 279"/>
              <a:gd name="T83" fmla="*/ 113 h 121"/>
              <a:gd name="T84" fmla="*/ 274 w 279"/>
              <a:gd name="T85" fmla="*/ 110 h 121"/>
              <a:gd name="T86" fmla="*/ 276 w 279"/>
              <a:gd name="T87" fmla="*/ 107 h 121"/>
              <a:gd name="T88" fmla="*/ 278 w 279"/>
              <a:gd name="T89" fmla="*/ 102 h 121"/>
              <a:gd name="T90" fmla="*/ 279 w 279"/>
              <a:gd name="T91" fmla="*/ 97 h 121"/>
              <a:gd name="T92" fmla="*/ 279 w 279"/>
              <a:gd name="T93" fmla="*/ 97 h 121"/>
              <a:gd name="T94" fmla="*/ 279 w 279"/>
              <a:gd name="T95" fmla="*/ 94 h 121"/>
              <a:gd name="T96" fmla="*/ 265 w 279"/>
              <a:gd name="T97" fmla="*/ 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121">
                <a:moveTo>
                  <a:pt x="265" y="12"/>
                </a:moveTo>
                <a:lnTo>
                  <a:pt x="265" y="12"/>
                </a:lnTo>
                <a:lnTo>
                  <a:pt x="262" y="7"/>
                </a:lnTo>
                <a:lnTo>
                  <a:pt x="259" y="4"/>
                </a:lnTo>
                <a:lnTo>
                  <a:pt x="254" y="0"/>
                </a:lnTo>
                <a:lnTo>
                  <a:pt x="247" y="0"/>
                </a:lnTo>
                <a:lnTo>
                  <a:pt x="247" y="0"/>
                </a:lnTo>
                <a:lnTo>
                  <a:pt x="243" y="2"/>
                </a:lnTo>
                <a:lnTo>
                  <a:pt x="238" y="7"/>
                </a:lnTo>
                <a:lnTo>
                  <a:pt x="235" y="12"/>
                </a:lnTo>
                <a:lnTo>
                  <a:pt x="235" y="16"/>
                </a:lnTo>
                <a:lnTo>
                  <a:pt x="249" y="94"/>
                </a:lnTo>
                <a:lnTo>
                  <a:pt x="30" y="94"/>
                </a:lnTo>
                <a:lnTo>
                  <a:pt x="45" y="16"/>
                </a:lnTo>
                <a:lnTo>
                  <a:pt x="45" y="16"/>
                </a:lnTo>
                <a:lnTo>
                  <a:pt x="45" y="12"/>
                </a:lnTo>
                <a:lnTo>
                  <a:pt x="41" y="7"/>
                </a:lnTo>
                <a:lnTo>
                  <a:pt x="38" y="2"/>
                </a:lnTo>
                <a:lnTo>
                  <a:pt x="32" y="0"/>
                </a:lnTo>
                <a:lnTo>
                  <a:pt x="32" y="0"/>
                </a:lnTo>
                <a:lnTo>
                  <a:pt x="27" y="0"/>
                </a:lnTo>
                <a:lnTo>
                  <a:pt x="21" y="4"/>
                </a:lnTo>
                <a:lnTo>
                  <a:pt x="18" y="7"/>
                </a:lnTo>
                <a:lnTo>
                  <a:pt x="16" y="12"/>
                </a:lnTo>
                <a:lnTo>
                  <a:pt x="2" y="94"/>
                </a:lnTo>
                <a:lnTo>
                  <a:pt x="2" y="94"/>
                </a:lnTo>
                <a:lnTo>
                  <a:pt x="0" y="97"/>
                </a:lnTo>
                <a:lnTo>
                  <a:pt x="0" y="97"/>
                </a:lnTo>
                <a:lnTo>
                  <a:pt x="2" y="102"/>
                </a:lnTo>
                <a:lnTo>
                  <a:pt x="3" y="107"/>
                </a:lnTo>
                <a:lnTo>
                  <a:pt x="7" y="110"/>
                </a:lnTo>
                <a:lnTo>
                  <a:pt x="10" y="113"/>
                </a:lnTo>
                <a:lnTo>
                  <a:pt x="13" y="116"/>
                </a:lnTo>
                <a:lnTo>
                  <a:pt x="19" y="119"/>
                </a:lnTo>
                <a:lnTo>
                  <a:pt x="24" y="121"/>
                </a:lnTo>
                <a:lnTo>
                  <a:pt x="30" y="121"/>
                </a:lnTo>
                <a:lnTo>
                  <a:pt x="249" y="121"/>
                </a:lnTo>
                <a:lnTo>
                  <a:pt x="249" y="121"/>
                </a:lnTo>
                <a:lnTo>
                  <a:pt x="255" y="121"/>
                </a:lnTo>
                <a:lnTo>
                  <a:pt x="262" y="119"/>
                </a:lnTo>
                <a:lnTo>
                  <a:pt x="266" y="116"/>
                </a:lnTo>
                <a:lnTo>
                  <a:pt x="270" y="113"/>
                </a:lnTo>
                <a:lnTo>
                  <a:pt x="274" y="110"/>
                </a:lnTo>
                <a:lnTo>
                  <a:pt x="276" y="107"/>
                </a:lnTo>
                <a:lnTo>
                  <a:pt x="278" y="102"/>
                </a:lnTo>
                <a:lnTo>
                  <a:pt x="279" y="97"/>
                </a:lnTo>
                <a:lnTo>
                  <a:pt x="279" y="97"/>
                </a:lnTo>
                <a:lnTo>
                  <a:pt x="279" y="94"/>
                </a:lnTo>
                <a:lnTo>
                  <a:pt x="26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Frutiger Next Pro Light"/>
              <a:ea typeface="+mn-ea"/>
              <a:cs typeface="+mn-cs"/>
            </a:endParaRPr>
          </a:p>
        </p:txBody>
      </p:sp>
      <p:sp>
        <p:nvSpPr>
          <p:cNvPr id="345" name="Freeform 187"/>
          <p:cNvSpPr>
            <a:spLocks noEditPoints="1"/>
          </p:cNvSpPr>
          <p:nvPr/>
        </p:nvSpPr>
        <p:spPr bwMode="auto">
          <a:xfrm>
            <a:off x="4665201" y="2761751"/>
            <a:ext cx="144157" cy="164780"/>
          </a:xfrm>
          <a:custGeom>
            <a:avLst/>
            <a:gdLst>
              <a:gd name="T0" fmla="*/ 472 w 472"/>
              <a:gd name="T1" fmla="*/ 177 h 458"/>
              <a:gd name="T2" fmla="*/ 468 w 472"/>
              <a:gd name="T3" fmla="*/ 166 h 458"/>
              <a:gd name="T4" fmla="*/ 460 w 472"/>
              <a:gd name="T5" fmla="*/ 158 h 458"/>
              <a:gd name="T6" fmla="*/ 251 w 472"/>
              <a:gd name="T7" fmla="*/ 5 h 458"/>
              <a:gd name="T8" fmla="*/ 235 w 472"/>
              <a:gd name="T9" fmla="*/ 0 h 458"/>
              <a:gd name="T10" fmla="*/ 221 w 472"/>
              <a:gd name="T11" fmla="*/ 5 h 458"/>
              <a:gd name="T12" fmla="*/ 12 w 472"/>
              <a:gd name="T13" fmla="*/ 158 h 458"/>
              <a:gd name="T14" fmla="*/ 4 w 472"/>
              <a:gd name="T15" fmla="*/ 166 h 458"/>
              <a:gd name="T16" fmla="*/ 2 w 472"/>
              <a:gd name="T17" fmla="*/ 168 h 458"/>
              <a:gd name="T18" fmla="*/ 0 w 472"/>
              <a:gd name="T19" fmla="*/ 171 h 458"/>
              <a:gd name="T20" fmla="*/ 0 w 472"/>
              <a:gd name="T21" fmla="*/ 176 h 458"/>
              <a:gd name="T22" fmla="*/ 0 w 472"/>
              <a:gd name="T23" fmla="*/ 433 h 458"/>
              <a:gd name="T24" fmla="*/ 0 w 472"/>
              <a:gd name="T25" fmla="*/ 438 h 458"/>
              <a:gd name="T26" fmla="*/ 8 w 472"/>
              <a:gd name="T27" fmla="*/ 450 h 458"/>
              <a:gd name="T28" fmla="*/ 21 w 472"/>
              <a:gd name="T29" fmla="*/ 458 h 458"/>
              <a:gd name="T30" fmla="*/ 446 w 472"/>
              <a:gd name="T31" fmla="*/ 458 h 458"/>
              <a:gd name="T32" fmla="*/ 451 w 472"/>
              <a:gd name="T33" fmla="*/ 458 h 458"/>
              <a:gd name="T34" fmla="*/ 460 w 472"/>
              <a:gd name="T35" fmla="*/ 454 h 458"/>
              <a:gd name="T36" fmla="*/ 464 w 472"/>
              <a:gd name="T37" fmla="*/ 450 h 458"/>
              <a:gd name="T38" fmla="*/ 470 w 472"/>
              <a:gd name="T39" fmla="*/ 442 h 458"/>
              <a:gd name="T40" fmla="*/ 472 w 472"/>
              <a:gd name="T41" fmla="*/ 433 h 458"/>
              <a:gd name="T42" fmla="*/ 232 w 472"/>
              <a:gd name="T43" fmla="*/ 19 h 458"/>
              <a:gd name="T44" fmla="*/ 235 w 472"/>
              <a:gd name="T45" fmla="*/ 18 h 458"/>
              <a:gd name="T46" fmla="*/ 240 w 472"/>
              <a:gd name="T47" fmla="*/ 19 h 458"/>
              <a:gd name="T48" fmla="*/ 235 w 472"/>
              <a:gd name="T49" fmla="*/ 291 h 458"/>
              <a:gd name="T50" fmla="*/ 232 w 472"/>
              <a:gd name="T51" fmla="*/ 19 h 458"/>
              <a:gd name="T52" fmla="*/ 451 w 472"/>
              <a:gd name="T53" fmla="*/ 438 h 458"/>
              <a:gd name="T54" fmla="*/ 26 w 472"/>
              <a:gd name="T55" fmla="*/ 439 h 458"/>
              <a:gd name="T56" fmla="*/ 23 w 472"/>
              <a:gd name="T57" fmla="*/ 439 h 458"/>
              <a:gd name="T58" fmla="*/ 20 w 472"/>
              <a:gd name="T59" fmla="*/ 436 h 458"/>
              <a:gd name="T60" fmla="*/ 20 w 472"/>
              <a:gd name="T61" fmla="*/ 188 h 458"/>
              <a:gd name="T62" fmla="*/ 232 w 472"/>
              <a:gd name="T63" fmla="*/ 310 h 458"/>
              <a:gd name="T64" fmla="*/ 235 w 472"/>
              <a:gd name="T65" fmla="*/ 311 h 458"/>
              <a:gd name="T66" fmla="*/ 452 w 472"/>
              <a:gd name="T67" fmla="*/ 188 h 458"/>
              <a:gd name="T68" fmla="*/ 452 w 472"/>
              <a:gd name="T69" fmla="*/ 433 h 458"/>
              <a:gd name="T70" fmla="*/ 451 w 472"/>
              <a:gd name="T71" fmla="*/ 43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2" h="458">
                <a:moveTo>
                  <a:pt x="472" y="177"/>
                </a:moveTo>
                <a:lnTo>
                  <a:pt x="472" y="177"/>
                </a:lnTo>
                <a:lnTo>
                  <a:pt x="470" y="172"/>
                </a:lnTo>
                <a:lnTo>
                  <a:pt x="468" y="166"/>
                </a:lnTo>
                <a:lnTo>
                  <a:pt x="465" y="161"/>
                </a:lnTo>
                <a:lnTo>
                  <a:pt x="460" y="158"/>
                </a:lnTo>
                <a:lnTo>
                  <a:pt x="251" y="5"/>
                </a:lnTo>
                <a:lnTo>
                  <a:pt x="251" y="5"/>
                </a:lnTo>
                <a:lnTo>
                  <a:pt x="243" y="0"/>
                </a:lnTo>
                <a:lnTo>
                  <a:pt x="235" y="0"/>
                </a:lnTo>
                <a:lnTo>
                  <a:pt x="229" y="0"/>
                </a:lnTo>
                <a:lnTo>
                  <a:pt x="221" y="5"/>
                </a:lnTo>
                <a:lnTo>
                  <a:pt x="12" y="158"/>
                </a:lnTo>
                <a:lnTo>
                  <a:pt x="12" y="158"/>
                </a:lnTo>
                <a:lnTo>
                  <a:pt x="7" y="161"/>
                </a:lnTo>
                <a:lnTo>
                  <a:pt x="4" y="166"/>
                </a:lnTo>
                <a:lnTo>
                  <a:pt x="4" y="166"/>
                </a:lnTo>
                <a:lnTo>
                  <a:pt x="2" y="168"/>
                </a:lnTo>
                <a:lnTo>
                  <a:pt x="2" y="168"/>
                </a:lnTo>
                <a:lnTo>
                  <a:pt x="0" y="171"/>
                </a:lnTo>
                <a:lnTo>
                  <a:pt x="0" y="176"/>
                </a:lnTo>
                <a:lnTo>
                  <a:pt x="0" y="176"/>
                </a:lnTo>
                <a:lnTo>
                  <a:pt x="0" y="177"/>
                </a:lnTo>
                <a:lnTo>
                  <a:pt x="0" y="433"/>
                </a:lnTo>
                <a:lnTo>
                  <a:pt x="0" y="433"/>
                </a:lnTo>
                <a:lnTo>
                  <a:pt x="0" y="438"/>
                </a:lnTo>
                <a:lnTo>
                  <a:pt x="2" y="442"/>
                </a:lnTo>
                <a:lnTo>
                  <a:pt x="8" y="450"/>
                </a:lnTo>
                <a:lnTo>
                  <a:pt x="16" y="457"/>
                </a:lnTo>
                <a:lnTo>
                  <a:pt x="21" y="458"/>
                </a:lnTo>
                <a:lnTo>
                  <a:pt x="26" y="458"/>
                </a:lnTo>
                <a:lnTo>
                  <a:pt x="446" y="458"/>
                </a:lnTo>
                <a:lnTo>
                  <a:pt x="446" y="458"/>
                </a:lnTo>
                <a:lnTo>
                  <a:pt x="451" y="458"/>
                </a:lnTo>
                <a:lnTo>
                  <a:pt x="456" y="457"/>
                </a:lnTo>
                <a:lnTo>
                  <a:pt x="460" y="454"/>
                </a:lnTo>
                <a:lnTo>
                  <a:pt x="464" y="450"/>
                </a:lnTo>
                <a:lnTo>
                  <a:pt x="464" y="450"/>
                </a:lnTo>
                <a:lnTo>
                  <a:pt x="467" y="447"/>
                </a:lnTo>
                <a:lnTo>
                  <a:pt x="470" y="442"/>
                </a:lnTo>
                <a:lnTo>
                  <a:pt x="472" y="438"/>
                </a:lnTo>
                <a:lnTo>
                  <a:pt x="472" y="433"/>
                </a:lnTo>
                <a:lnTo>
                  <a:pt x="472" y="177"/>
                </a:lnTo>
                <a:close/>
                <a:moveTo>
                  <a:pt x="232" y="19"/>
                </a:moveTo>
                <a:lnTo>
                  <a:pt x="232" y="19"/>
                </a:lnTo>
                <a:lnTo>
                  <a:pt x="235" y="18"/>
                </a:lnTo>
                <a:lnTo>
                  <a:pt x="235" y="18"/>
                </a:lnTo>
                <a:lnTo>
                  <a:pt x="240" y="19"/>
                </a:lnTo>
                <a:lnTo>
                  <a:pt x="446" y="171"/>
                </a:lnTo>
                <a:lnTo>
                  <a:pt x="235" y="291"/>
                </a:lnTo>
                <a:lnTo>
                  <a:pt x="26" y="171"/>
                </a:lnTo>
                <a:lnTo>
                  <a:pt x="232" y="19"/>
                </a:lnTo>
                <a:close/>
                <a:moveTo>
                  <a:pt x="451" y="438"/>
                </a:moveTo>
                <a:lnTo>
                  <a:pt x="451" y="438"/>
                </a:lnTo>
                <a:lnTo>
                  <a:pt x="446" y="439"/>
                </a:lnTo>
                <a:lnTo>
                  <a:pt x="26" y="439"/>
                </a:lnTo>
                <a:lnTo>
                  <a:pt x="26" y="439"/>
                </a:lnTo>
                <a:lnTo>
                  <a:pt x="23" y="439"/>
                </a:lnTo>
                <a:lnTo>
                  <a:pt x="21" y="438"/>
                </a:lnTo>
                <a:lnTo>
                  <a:pt x="20" y="436"/>
                </a:lnTo>
                <a:lnTo>
                  <a:pt x="20" y="433"/>
                </a:lnTo>
                <a:lnTo>
                  <a:pt x="20" y="188"/>
                </a:lnTo>
                <a:lnTo>
                  <a:pt x="232" y="310"/>
                </a:lnTo>
                <a:lnTo>
                  <a:pt x="232" y="310"/>
                </a:lnTo>
                <a:lnTo>
                  <a:pt x="235" y="311"/>
                </a:lnTo>
                <a:lnTo>
                  <a:pt x="235" y="311"/>
                </a:lnTo>
                <a:lnTo>
                  <a:pt x="240" y="310"/>
                </a:lnTo>
                <a:lnTo>
                  <a:pt x="452" y="188"/>
                </a:lnTo>
                <a:lnTo>
                  <a:pt x="452" y="433"/>
                </a:lnTo>
                <a:lnTo>
                  <a:pt x="452" y="433"/>
                </a:lnTo>
                <a:lnTo>
                  <a:pt x="451" y="438"/>
                </a:lnTo>
                <a:lnTo>
                  <a:pt x="451" y="4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nvGrpSpPr>
          <p:cNvPr id="49" name="Group 48">
            <a:extLst>
              <a:ext uri="{FF2B5EF4-FFF2-40B4-BE49-F238E27FC236}">
                <a16:creationId xmlns:a16="http://schemas.microsoft.com/office/drawing/2014/main" id="{6FDC70A8-7878-4A31-B579-477E056C418D}"/>
              </a:ext>
            </a:extLst>
          </p:cNvPr>
          <p:cNvGrpSpPr/>
          <p:nvPr/>
        </p:nvGrpSpPr>
        <p:grpSpPr>
          <a:xfrm>
            <a:off x="7578389" y="3070042"/>
            <a:ext cx="231277" cy="228600"/>
            <a:chOff x="7599112" y="3045556"/>
            <a:chExt cx="182880" cy="182880"/>
          </a:xfrm>
        </p:grpSpPr>
        <p:sp>
          <p:nvSpPr>
            <p:cNvPr id="469" name="Oval 468">
              <a:extLst>
                <a:ext uri="{FF2B5EF4-FFF2-40B4-BE49-F238E27FC236}">
                  <a16:creationId xmlns:a16="http://schemas.microsoft.com/office/drawing/2014/main" id="{15EFC91A-D80B-49BB-9077-CB4A24011C4F}"/>
                </a:ext>
              </a:extLst>
            </p:cNvPr>
            <p:cNvSpPr/>
            <p:nvPr/>
          </p:nvSpPr>
          <p:spPr>
            <a:xfrm>
              <a:off x="7599112" y="3045556"/>
              <a:ext cx="182880" cy="18288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587" name="Group 586">
              <a:extLst>
                <a:ext uri="{FF2B5EF4-FFF2-40B4-BE49-F238E27FC236}">
                  <a16:creationId xmlns:a16="http://schemas.microsoft.com/office/drawing/2014/main" id="{D2611877-968B-4AAA-8594-AC14CDF13B01}"/>
                </a:ext>
              </a:extLst>
            </p:cNvPr>
            <p:cNvGrpSpPr/>
            <p:nvPr/>
          </p:nvGrpSpPr>
          <p:grpSpPr>
            <a:xfrm>
              <a:off x="7604843" y="3063179"/>
              <a:ext cx="171418" cy="147635"/>
              <a:chOff x="1106488" y="4932363"/>
              <a:chExt cx="361950" cy="315913"/>
            </a:xfrm>
            <a:solidFill>
              <a:schemeClr val="bg1"/>
            </a:solidFill>
          </p:grpSpPr>
          <p:sp>
            <p:nvSpPr>
              <p:cNvPr id="588" name="Freeform 5">
                <a:extLst>
                  <a:ext uri="{FF2B5EF4-FFF2-40B4-BE49-F238E27FC236}">
                    <a16:creationId xmlns:a16="http://schemas.microsoft.com/office/drawing/2014/main" id="{B81F99A0-B3E7-4BE7-AC10-E186962A0A56}"/>
                  </a:ext>
                </a:extLst>
              </p:cNvPr>
              <p:cNvSpPr>
                <a:spLocks/>
              </p:cNvSpPr>
              <p:nvPr/>
            </p:nvSpPr>
            <p:spPr bwMode="auto">
              <a:xfrm>
                <a:off x="1135063" y="4932363"/>
                <a:ext cx="333375" cy="123825"/>
              </a:xfrm>
              <a:custGeom>
                <a:avLst/>
                <a:gdLst>
                  <a:gd name="T0" fmla="*/ 414 w 421"/>
                  <a:gd name="T1" fmla="*/ 45 h 155"/>
                  <a:gd name="T2" fmla="*/ 406 w 421"/>
                  <a:gd name="T3" fmla="*/ 45 h 155"/>
                  <a:gd name="T4" fmla="*/ 401 w 421"/>
                  <a:gd name="T5" fmla="*/ 50 h 155"/>
                  <a:gd name="T6" fmla="*/ 374 w 421"/>
                  <a:gd name="T7" fmla="*/ 122 h 155"/>
                  <a:gd name="T8" fmla="*/ 361 w 421"/>
                  <a:gd name="T9" fmla="*/ 95 h 155"/>
                  <a:gd name="T10" fmla="*/ 344 w 421"/>
                  <a:gd name="T11" fmla="*/ 72 h 155"/>
                  <a:gd name="T12" fmla="*/ 325 w 421"/>
                  <a:gd name="T13" fmla="*/ 52 h 155"/>
                  <a:gd name="T14" fmla="*/ 301 w 421"/>
                  <a:gd name="T15" fmla="*/ 34 h 155"/>
                  <a:gd name="T16" fmla="*/ 277 w 421"/>
                  <a:gd name="T17" fmla="*/ 20 h 155"/>
                  <a:gd name="T18" fmla="*/ 250 w 421"/>
                  <a:gd name="T19" fmla="*/ 10 h 155"/>
                  <a:gd name="T20" fmla="*/ 221 w 421"/>
                  <a:gd name="T21" fmla="*/ 4 h 155"/>
                  <a:gd name="T22" fmla="*/ 192 w 421"/>
                  <a:gd name="T23" fmla="*/ 0 h 155"/>
                  <a:gd name="T24" fmla="*/ 176 w 421"/>
                  <a:gd name="T25" fmla="*/ 2 h 155"/>
                  <a:gd name="T26" fmla="*/ 144 w 421"/>
                  <a:gd name="T27" fmla="*/ 7 h 155"/>
                  <a:gd name="T28" fmla="*/ 114 w 421"/>
                  <a:gd name="T29" fmla="*/ 16 h 155"/>
                  <a:gd name="T30" fmla="*/ 87 w 421"/>
                  <a:gd name="T31" fmla="*/ 32 h 155"/>
                  <a:gd name="T32" fmla="*/ 61 w 421"/>
                  <a:gd name="T33" fmla="*/ 50 h 155"/>
                  <a:gd name="T34" fmla="*/ 39 w 421"/>
                  <a:gd name="T35" fmla="*/ 74 h 155"/>
                  <a:gd name="T36" fmla="*/ 21 w 421"/>
                  <a:gd name="T37" fmla="*/ 99 h 155"/>
                  <a:gd name="T38" fmla="*/ 7 w 421"/>
                  <a:gd name="T39" fmla="*/ 128 h 155"/>
                  <a:gd name="T40" fmla="*/ 2 w 421"/>
                  <a:gd name="T41" fmla="*/ 144 h 155"/>
                  <a:gd name="T42" fmla="*/ 2 w 421"/>
                  <a:gd name="T43" fmla="*/ 151 h 155"/>
                  <a:gd name="T44" fmla="*/ 8 w 421"/>
                  <a:gd name="T45" fmla="*/ 155 h 155"/>
                  <a:gd name="T46" fmla="*/ 12 w 421"/>
                  <a:gd name="T47" fmla="*/ 155 h 155"/>
                  <a:gd name="T48" fmla="*/ 18 w 421"/>
                  <a:gd name="T49" fmla="*/ 152 h 155"/>
                  <a:gd name="T50" fmla="*/ 20 w 421"/>
                  <a:gd name="T51" fmla="*/ 149 h 155"/>
                  <a:gd name="T52" fmla="*/ 31 w 421"/>
                  <a:gd name="T53" fmla="*/ 122 h 155"/>
                  <a:gd name="T54" fmla="*/ 45 w 421"/>
                  <a:gd name="T55" fmla="*/ 96 h 155"/>
                  <a:gd name="T56" fmla="*/ 63 w 421"/>
                  <a:gd name="T57" fmla="*/ 76 h 155"/>
                  <a:gd name="T58" fmla="*/ 85 w 421"/>
                  <a:gd name="T59" fmla="*/ 56 h 155"/>
                  <a:gd name="T60" fmla="*/ 109 w 421"/>
                  <a:gd name="T61" fmla="*/ 40 h 155"/>
                  <a:gd name="T62" fmla="*/ 135 w 421"/>
                  <a:gd name="T63" fmla="*/ 29 h 155"/>
                  <a:gd name="T64" fmla="*/ 163 w 421"/>
                  <a:gd name="T65" fmla="*/ 23 h 155"/>
                  <a:gd name="T66" fmla="*/ 192 w 421"/>
                  <a:gd name="T67" fmla="*/ 20 h 155"/>
                  <a:gd name="T68" fmla="*/ 205 w 421"/>
                  <a:gd name="T69" fmla="*/ 20 h 155"/>
                  <a:gd name="T70" fmla="*/ 232 w 421"/>
                  <a:gd name="T71" fmla="*/ 24 h 155"/>
                  <a:gd name="T72" fmla="*/ 269 w 421"/>
                  <a:gd name="T73" fmla="*/ 37 h 155"/>
                  <a:gd name="T74" fmla="*/ 312 w 421"/>
                  <a:gd name="T75" fmla="*/ 66 h 155"/>
                  <a:gd name="T76" fmla="*/ 337 w 421"/>
                  <a:gd name="T77" fmla="*/ 95 h 155"/>
                  <a:gd name="T78" fmla="*/ 352 w 421"/>
                  <a:gd name="T79" fmla="*/ 117 h 155"/>
                  <a:gd name="T80" fmla="*/ 285 w 421"/>
                  <a:gd name="T81" fmla="*/ 101 h 155"/>
                  <a:gd name="T82" fmla="*/ 282 w 421"/>
                  <a:gd name="T83" fmla="*/ 101 h 155"/>
                  <a:gd name="T84" fmla="*/ 275 w 421"/>
                  <a:gd name="T85" fmla="*/ 104 h 155"/>
                  <a:gd name="T86" fmla="*/ 274 w 421"/>
                  <a:gd name="T87" fmla="*/ 107 h 155"/>
                  <a:gd name="T88" fmla="*/ 274 w 421"/>
                  <a:gd name="T89" fmla="*/ 114 h 155"/>
                  <a:gd name="T90" fmla="*/ 278 w 421"/>
                  <a:gd name="T91" fmla="*/ 119 h 155"/>
                  <a:gd name="T92" fmla="*/ 368 w 421"/>
                  <a:gd name="T93" fmla="*/ 154 h 155"/>
                  <a:gd name="T94" fmla="*/ 374 w 421"/>
                  <a:gd name="T95" fmla="*/ 155 h 155"/>
                  <a:gd name="T96" fmla="*/ 374 w 421"/>
                  <a:gd name="T97" fmla="*/ 155 h 155"/>
                  <a:gd name="T98" fmla="*/ 374 w 421"/>
                  <a:gd name="T99" fmla="*/ 155 h 155"/>
                  <a:gd name="T100" fmla="*/ 379 w 421"/>
                  <a:gd name="T101" fmla="*/ 155 h 155"/>
                  <a:gd name="T102" fmla="*/ 384 w 421"/>
                  <a:gd name="T103" fmla="*/ 151 h 155"/>
                  <a:gd name="T104" fmla="*/ 419 w 421"/>
                  <a:gd name="T105" fmla="*/ 56 h 155"/>
                  <a:gd name="T106" fmla="*/ 419 w 421"/>
                  <a:gd name="T107" fmla="*/ 50 h 155"/>
                  <a:gd name="T108" fmla="*/ 414 w 421"/>
                  <a:gd name="T109" fmla="*/ 4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1" h="155">
                    <a:moveTo>
                      <a:pt x="414" y="45"/>
                    </a:moveTo>
                    <a:lnTo>
                      <a:pt x="414" y="45"/>
                    </a:lnTo>
                    <a:lnTo>
                      <a:pt x="411" y="44"/>
                    </a:lnTo>
                    <a:lnTo>
                      <a:pt x="406" y="45"/>
                    </a:lnTo>
                    <a:lnTo>
                      <a:pt x="405" y="47"/>
                    </a:lnTo>
                    <a:lnTo>
                      <a:pt x="401" y="50"/>
                    </a:lnTo>
                    <a:lnTo>
                      <a:pt x="374" y="122"/>
                    </a:lnTo>
                    <a:lnTo>
                      <a:pt x="374" y="122"/>
                    </a:lnTo>
                    <a:lnTo>
                      <a:pt x="368" y="107"/>
                    </a:lnTo>
                    <a:lnTo>
                      <a:pt x="361" y="95"/>
                    </a:lnTo>
                    <a:lnTo>
                      <a:pt x="353" y="84"/>
                    </a:lnTo>
                    <a:lnTo>
                      <a:pt x="344" y="72"/>
                    </a:lnTo>
                    <a:lnTo>
                      <a:pt x="334" y="61"/>
                    </a:lnTo>
                    <a:lnTo>
                      <a:pt x="325" y="52"/>
                    </a:lnTo>
                    <a:lnTo>
                      <a:pt x="314" y="42"/>
                    </a:lnTo>
                    <a:lnTo>
                      <a:pt x="301" y="34"/>
                    </a:lnTo>
                    <a:lnTo>
                      <a:pt x="290" y="26"/>
                    </a:lnTo>
                    <a:lnTo>
                      <a:pt x="277" y="20"/>
                    </a:lnTo>
                    <a:lnTo>
                      <a:pt x="264" y="15"/>
                    </a:lnTo>
                    <a:lnTo>
                      <a:pt x="250" y="10"/>
                    </a:lnTo>
                    <a:lnTo>
                      <a:pt x="235" y="5"/>
                    </a:lnTo>
                    <a:lnTo>
                      <a:pt x="221" y="4"/>
                    </a:lnTo>
                    <a:lnTo>
                      <a:pt x="207" y="2"/>
                    </a:lnTo>
                    <a:lnTo>
                      <a:pt x="192" y="0"/>
                    </a:lnTo>
                    <a:lnTo>
                      <a:pt x="192" y="0"/>
                    </a:lnTo>
                    <a:lnTo>
                      <a:pt x="176" y="2"/>
                    </a:lnTo>
                    <a:lnTo>
                      <a:pt x="160" y="4"/>
                    </a:lnTo>
                    <a:lnTo>
                      <a:pt x="144" y="7"/>
                    </a:lnTo>
                    <a:lnTo>
                      <a:pt x="128" y="12"/>
                    </a:lnTo>
                    <a:lnTo>
                      <a:pt x="114" y="16"/>
                    </a:lnTo>
                    <a:lnTo>
                      <a:pt x="99" y="24"/>
                    </a:lnTo>
                    <a:lnTo>
                      <a:pt x="87" y="32"/>
                    </a:lnTo>
                    <a:lnTo>
                      <a:pt x="72" y="40"/>
                    </a:lnTo>
                    <a:lnTo>
                      <a:pt x="61" y="50"/>
                    </a:lnTo>
                    <a:lnTo>
                      <a:pt x="50" y="61"/>
                    </a:lnTo>
                    <a:lnTo>
                      <a:pt x="39" y="74"/>
                    </a:lnTo>
                    <a:lnTo>
                      <a:pt x="29" y="87"/>
                    </a:lnTo>
                    <a:lnTo>
                      <a:pt x="21" y="99"/>
                    </a:lnTo>
                    <a:lnTo>
                      <a:pt x="13" y="114"/>
                    </a:lnTo>
                    <a:lnTo>
                      <a:pt x="7" y="128"/>
                    </a:lnTo>
                    <a:lnTo>
                      <a:pt x="2" y="144"/>
                    </a:lnTo>
                    <a:lnTo>
                      <a:pt x="2" y="144"/>
                    </a:lnTo>
                    <a:lnTo>
                      <a:pt x="0" y="147"/>
                    </a:lnTo>
                    <a:lnTo>
                      <a:pt x="2" y="151"/>
                    </a:lnTo>
                    <a:lnTo>
                      <a:pt x="5" y="154"/>
                    </a:lnTo>
                    <a:lnTo>
                      <a:pt x="8" y="155"/>
                    </a:lnTo>
                    <a:lnTo>
                      <a:pt x="8" y="155"/>
                    </a:lnTo>
                    <a:lnTo>
                      <a:pt x="12" y="155"/>
                    </a:lnTo>
                    <a:lnTo>
                      <a:pt x="15" y="155"/>
                    </a:lnTo>
                    <a:lnTo>
                      <a:pt x="18" y="152"/>
                    </a:lnTo>
                    <a:lnTo>
                      <a:pt x="20" y="149"/>
                    </a:lnTo>
                    <a:lnTo>
                      <a:pt x="20" y="149"/>
                    </a:lnTo>
                    <a:lnTo>
                      <a:pt x="24" y="135"/>
                    </a:lnTo>
                    <a:lnTo>
                      <a:pt x="31" y="122"/>
                    </a:lnTo>
                    <a:lnTo>
                      <a:pt x="37" y="109"/>
                    </a:lnTo>
                    <a:lnTo>
                      <a:pt x="45" y="96"/>
                    </a:lnTo>
                    <a:lnTo>
                      <a:pt x="53" y="85"/>
                    </a:lnTo>
                    <a:lnTo>
                      <a:pt x="63" y="76"/>
                    </a:lnTo>
                    <a:lnTo>
                      <a:pt x="74" y="64"/>
                    </a:lnTo>
                    <a:lnTo>
                      <a:pt x="85" y="56"/>
                    </a:lnTo>
                    <a:lnTo>
                      <a:pt x="96" y="48"/>
                    </a:lnTo>
                    <a:lnTo>
                      <a:pt x="109" y="40"/>
                    </a:lnTo>
                    <a:lnTo>
                      <a:pt x="122" y="34"/>
                    </a:lnTo>
                    <a:lnTo>
                      <a:pt x="135" y="29"/>
                    </a:lnTo>
                    <a:lnTo>
                      <a:pt x="149" y="24"/>
                    </a:lnTo>
                    <a:lnTo>
                      <a:pt x="163" y="23"/>
                    </a:lnTo>
                    <a:lnTo>
                      <a:pt x="178" y="20"/>
                    </a:lnTo>
                    <a:lnTo>
                      <a:pt x="192" y="20"/>
                    </a:lnTo>
                    <a:lnTo>
                      <a:pt x="192" y="20"/>
                    </a:lnTo>
                    <a:lnTo>
                      <a:pt x="205" y="20"/>
                    </a:lnTo>
                    <a:lnTo>
                      <a:pt x="219" y="21"/>
                    </a:lnTo>
                    <a:lnTo>
                      <a:pt x="232" y="24"/>
                    </a:lnTo>
                    <a:lnTo>
                      <a:pt x="245" y="28"/>
                    </a:lnTo>
                    <a:lnTo>
                      <a:pt x="269" y="37"/>
                    </a:lnTo>
                    <a:lnTo>
                      <a:pt x="291" y="50"/>
                    </a:lnTo>
                    <a:lnTo>
                      <a:pt x="312" y="66"/>
                    </a:lnTo>
                    <a:lnTo>
                      <a:pt x="330" y="85"/>
                    </a:lnTo>
                    <a:lnTo>
                      <a:pt x="337" y="95"/>
                    </a:lnTo>
                    <a:lnTo>
                      <a:pt x="345" y="106"/>
                    </a:lnTo>
                    <a:lnTo>
                      <a:pt x="352" y="117"/>
                    </a:lnTo>
                    <a:lnTo>
                      <a:pt x="358" y="130"/>
                    </a:lnTo>
                    <a:lnTo>
                      <a:pt x="285" y="101"/>
                    </a:lnTo>
                    <a:lnTo>
                      <a:pt x="285" y="101"/>
                    </a:lnTo>
                    <a:lnTo>
                      <a:pt x="282" y="101"/>
                    </a:lnTo>
                    <a:lnTo>
                      <a:pt x="278" y="101"/>
                    </a:lnTo>
                    <a:lnTo>
                      <a:pt x="275" y="104"/>
                    </a:lnTo>
                    <a:lnTo>
                      <a:pt x="274" y="107"/>
                    </a:lnTo>
                    <a:lnTo>
                      <a:pt x="274" y="107"/>
                    </a:lnTo>
                    <a:lnTo>
                      <a:pt x="272" y="111"/>
                    </a:lnTo>
                    <a:lnTo>
                      <a:pt x="274" y="114"/>
                    </a:lnTo>
                    <a:lnTo>
                      <a:pt x="275" y="117"/>
                    </a:lnTo>
                    <a:lnTo>
                      <a:pt x="278" y="119"/>
                    </a:lnTo>
                    <a:lnTo>
                      <a:pt x="368" y="154"/>
                    </a:lnTo>
                    <a:lnTo>
                      <a:pt x="368" y="154"/>
                    </a:lnTo>
                    <a:lnTo>
                      <a:pt x="374" y="155"/>
                    </a:lnTo>
                    <a:lnTo>
                      <a:pt x="374" y="155"/>
                    </a:lnTo>
                    <a:lnTo>
                      <a:pt x="374" y="155"/>
                    </a:lnTo>
                    <a:lnTo>
                      <a:pt x="374" y="155"/>
                    </a:lnTo>
                    <a:lnTo>
                      <a:pt x="374" y="155"/>
                    </a:lnTo>
                    <a:lnTo>
                      <a:pt x="374" y="155"/>
                    </a:lnTo>
                    <a:lnTo>
                      <a:pt x="379" y="155"/>
                    </a:lnTo>
                    <a:lnTo>
                      <a:pt x="379" y="155"/>
                    </a:lnTo>
                    <a:lnTo>
                      <a:pt x="382" y="154"/>
                    </a:lnTo>
                    <a:lnTo>
                      <a:pt x="384" y="151"/>
                    </a:lnTo>
                    <a:lnTo>
                      <a:pt x="419" y="56"/>
                    </a:lnTo>
                    <a:lnTo>
                      <a:pt x="419" y="56"/>
                    </a:lnTo>
                    <a:lnTo>
                      <a:pt x="421" y="53"/>
                    </a:lnTo>
                    <a:lnTo>
                      <a:pt x="419" y="50"/>
                    </a:lnTo>
                    <a:lnTo>
                      <a:pt x="417" y="47"/>
                    </a:lnTo>
                    <a:lnTo>
                      <a:pt x="414" y="45"/>
                    </a:lnTo>
                    <a:lnTo>
                      <a:pt x="414"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589" name="Freeform 6">
                <a:extLst>
                  <a:ext uri="{FF2B5EF4-FFF2-40B4-BE49-F238E27FC236}">
                    <a16:creationId xmlns:a16="http://schemas.microsoft.com/office/drawing/2014/main" id="{E5723C79-46E4-405E-9216-59AEA42B6B9D}"/>
                  </a:ext>
                </a:extLst>
              </p:cNvPr>
              <p:cNvSpPr>
                <a:spLocks/>
              </p:cNvSpPr>
              <p:nvPr/>
            </p:nvSpPr>
            <p:spPr bwMode="auto">
              <a:xfrm>
                <a:off x="1106488" y="5126038"/>
                <a:ext cx="333375" cy="122238"/>
              </a:xfrm>
              <a:custGeom>
                <a:avLst/>
                <a:gdLst>
                  <a:gd name="T0" fmla="*/ 412 w 420"/>
                  <a:gd name="T1" fmla="*/ 0 h 155"/>
                  <a:gd name="T2" fmla="*/ 406 w 420"/>
                  <a:gd name="T3" fmla="*/ 2 h 155"/>
                  <a:gd name="T4" fmla="*/ 401 w 420"/>
                  <a:gd name="T5" fmla="*/ 7 h 155"/>
                  <a:gd name="T6" fmla="*/ 396 w 420"/>
                  <a:gd name="T7" fmla="*/ 21 h 155"/>
                  <a:gd name="T8" fmla="*/ 384 w 420"/>
                  <a:gd name="T9" fmla="*/ 47 h 155"/>
                  <a:gd name="T10" fmla="*/ 368 w 420"/>
                  <a:gd name="T11" fmla="*/ 70 h 155"/>
                  <a:gd name="T12" fmla="*/ 347 w 420"/>
                  <a:gd name="T13" fmla="*/ 91 h 155"/>
                  <a:gd name="T14" fmla="*/ 325 w 420"/>
                  <a:gd name="T15" fmla="*/ 109 h 155"/>
                  <a:gd name="T16" fmla="*/ 299 w 420"/>
                  <a:gd name="T17" fmla="*/ 122 h 155"/>
                  <a:gd name="T18" fmla="*/ 272 w 420"/>
                  <a:gd name="T19" fmla="*/ 131 h 155"/>
                  <a:gd name="T20" fmla="*/ 243 w 420"/>
                  <a:gd name="T21" fmla="*/ 136 h 155"/>
                  <a:gd name="T22" fmla="*/ 229 w 420"/>
                  <a:gd name="T23" fmla="*/ 136 h 155"/>
                  <a:gd name="T24" fmla="*/ 202 w 420"/>
                  <a:gd name="T25" fmla="*/ 134 h 155"/>
                  <a:gd name="T26" fmla="*/ 176 w 420"/>
                  <a:gd name="T27" fmla="*/ 128 h 155"/>
                  <a:gd name="T28" fmla="*/ 130 w 420"/>
                  <a:gd name="T29" fmla="*/ 106 h 155"/>
                  <a:gd name="T30" fmla="*/ 90 w 420"/>
                  <a:gd name="T31" fmla="*/ 70 h 155"/>
                  <a:gd name="T32" fmla="*/ 75 w 420"/>
                  <a:gd name="T33" fmla="*/ 50 h 155"/>
                  <a:gd name="T34" fmla="*/ 63 w 420"/>
                  <a:gd name="T35" fmla="*/ 26 h 155"/>
                  <a:gd name="T36" fmla="*/ 136 w 420"/>
                  <a:gd name="T37" fmla="*/ 55 h 155"/>
                  <a:gd name="T38" fmla="*/ 142 w 420"/>
                  <a:gd name="T39" fmla="*/ 55 h 155"/>
                  <a:gd name="T40" fmla="*/ 147 w 420"/>
                  <a:gd name="T41" fmla="*/ 50 h 155"/>
                  <a:gd name="T42" fmla="*/ 149 w 420"/>
                  <a:gd name="T43" fmla="*/ 45 h 155"/>
                  <a:gd name="T44" fmla="*/ 146 w 420"/>
                  <a:gd name="T45" fmla="*/ 39 h 155"/>
                  <a:gd name="T46" fmla="*/ 51 w 420"/>
                  <a:gd name="T47" fmla="*/ 2 h 155"/>
                  <a:gd name="T48" fmla="*/ 47 w 420"/>
                  <a:gd name="T49" fmla="*/ 0 h 155"/>
                  <a:gd name="T50" fmla="*/ 42 w 420"/>
                  <a:gd name="T51" fmla="*/ 2 h 155"/>
                  <a:gd name="T52" fmla="*/ 37 w 420"/>
                  <a:gd name="T53" fmla="*/ 7 h 155"/>
                  <a:gd name="T54" fmla="*/ 2 w 420"/>
                  <a:gd name="T55" fmla="*/ 99 h 155"/>
                  <a:gd name="T56" fmla="*/ 2 w 420"/>
                  <a:gd name="T57" fmla="*/ 106 h 155"/>
                  <a:gd name="T58" fmla="*/ 7 w 420"/>
                  <a:gd name="T59" fmla="*/ 112 h 155"/>
                  <a:gd name="T60" fmla="*/ 10 w 420"/>
                  <a:gd name="T61" fmla="*/ 112 h 155"/>
                  <a:gd name="T62" fmla="*/ 15 w 420"/>
                  <a:gd name="T63" fmla="*/ 110 h 155"/>
                  <a:gd name="T64" fmla="*/ 47 w 420"/>
                  <a:gd name="T65" fmla="*/ 35 h 155"/>
                  <a:gd name="T66" fmla="*/ 53 w 420"/>
                  <a:gd name="T67" fmla="*/ 48 h 155"/>
                  <a:gd name="T68" fmla="*/ 67 w 420"/>
                  <a:gd name="T69" fmla="*/ 72 h 155"/>
                  <a:gd name="T70" fmla="*/ 87 w 420"/>
                  <a:gd name="T71" fmla="*/ 94 h 155"/>
                  <a:gd name="T72" fmla="*/ 107 w 420"/>
                  <a:gd name="T73" fmla="*/ 114 h 155"/>
                  <a:gd name="T74" fmla="*/ 131 w 420"/>
                  <a:gd name="T75" fmla="*/ 130 h 155"/>
                  <a:gd name="T76" fmla="*/ 157 w 420"/>
                  <a:gd name="T77" fmla="*/ 142 h 155"/>
                  <a:gd name="T78" fmla="*/ 186 w 420"/>
                  <a:gd name="T79" fmla="*/ 150 h 155"/>
                  <a:gd name="T80" fmla="*/ 214 w 420"/>
                  <a:gd name="T81" fmla="*/ 155 h 155"/>
                  <a:gd name="T82" fmla="*/ 229 w 420"/>
                  <a:gd name="T83" fmla="*/ 155 h 155"/>
                  <a:gd name="T84" fmla="*/ 261 w 420"/>
                  <a:gd name="T85" fmla="*/ 152 h 155"/>
                  <a:gd name="T86" fmla="*/ 293 w 420"/>
                  <a:gd name="T87" fmla="*/ 146 h 155"/>
                  <a:gd name="T88" fmla="*/ 321 w 420"/>
                  <a:gd name="T89" fmla="*/ 133 h 155"/>
                  <a:gd name="T90" fmla="*/ 347 w 420"/>
                  <a:gd name="T91" fmla="*/ 115 h 155"/>
                  <a:gd name="T92" fmla="*/ 371 w 420"/>
                  <a:gd name="T93" fmla="*/ 94 h 155"/>
                  <a:gd name="T94" fmla="*/ 392 w 420"/>
                  <a:gd name="T95" fmla="*/ 70 h 155"/>
                  <a:gd name="T96" fmla="*/ 408 w 420"/>
                  <a:gd name="T97" fmla="*/ 43 h 155"/>
                  <a:gd name="T98" fmla="*/ 419 w 420"/>
                  <a:gd name="T99" fmla="*/ 13 h 155"/>
                  <a:gd name="T100" fmla="*/ 420 w 420"/>
                  <a:gd name="T101" fmla="*/ 8 h 155"/>
                  <a:gd name="T102" fmla="*/ 416 w 420"/>
                  <a:gd name="T103" fmla="*/ 2 h 155"/>
                  <a:gd name="T104" fmla="*/ 412 w 420"/>
                  <a:gd name="T10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0" h="155">
                    <a:moveTo>
                      <a:pt x="412" y="0"/>
                    </a:moveTo>
                    <a:lnTo>
                      <a:pt x="412" y="0"/>
                    </a:lnTo>
                    <a:lnTo>
                      <a:pt x="409" y="0"/>
                    </a:lnTo>
                    <a:lnTo>
                      <a:pt x="406" y="2"/>
                    </a:lnTo>
                    <a:lnTo>
                      <a:pt x="403" y="3"/>
                    </a:lnTo>
                    <a:lnTo>
                      <a:pt x="401" y="7"/>
                    </a:lnTo>
                    <a:lnTo>
                      <a:pt x="401" y="7"/>
                    </a:lnTo>
                    <a:lnTo>
                      <a:pt x="396" y="21"/>
                    </a:lnTo>
                    <a:lnTo>
                      <a:pt x="390" y="34"/>
                    </a:lnTo>
                    <a:lnTo>
                      <a:pt x="384" y="47"/>
                    </a:lnTo>
                    <a:lnTo>
                      <a:pt x="376" y="59"/>
                    </a:lnTo>
                    <a:lnTo>
                      <a:pt x="368" y="70"/>
                    </a:lnTo>
                    <a:lnTo>
                      <a:pt x="358" y="82"/>
                    </a:lnTo>
                    <a:lnTo>
                      <a:pt x="347" y="91"/>
                    </a:lnTo>
                    <a:lnTo>
                      <a:pt x="336" y="101"/>
                    </a:lnTo>
                    <a:lnTo>
                      <a:pt x="325" y="109"/>
                    </a:lnTo>
                    <a:lnTo>
                      <a:pt x="312" y="115"/>
                    </a:lnTo>
                    <a:lnTo>
                      <a:pt x="299" y="122"/>
                    </a:lnTo>
                    <a:lnTo>
                      <a:pt x="286" y="126"/>
                    </a:lnTo>
                    <a:lnTo>
                      <a:pt x="272" y="131"/>
                    </a:lnTo>
                    <a:lnTo>
                      <a:pt x="257" y="134"/>
                    </a:lnTo>
                    <a:lnTo>
                      <a:pt x="243" y="136"/>
                    </a:lnTo>
                    <a:lnTo>
                      <a:pt x="229" y="136"/>
                    </a:lnTo>
                    <a:lnTo>
                      <a:pt x="229" y="136"/>
                    </a:lnTo>
                    <a:lnTo>
                      <a:pt x="214" y="136"/>
                    </a:lnTo>
                    <a:lnTo>
                      <a:pt x="202" y="134"/>
                    </a:lnTo>
                    <a:lnTo>
                      <a:pt x="189" y="131"/>
                    </a:lnTo>
                    <a:lnTo>
                      <a:pt x="176" y="128"/>
                    </a:lnTo>
                    <a:lnTo>
                      <a:pt x="152" y="118"/>
                    </a:lnTo>
                    <a:lnTo>
                      <a:pt x="130" y="106"/>
                    </a:lnTo>
                    <a:lnTo>
                      <a:pt x="109" y="90"/>
                    </a:lnTo>
                    <a:lnTo>
                      <a:pt x="90" y="70"/>
                    </a:lnTo>
                    <a:lnTo>
                      <a:pt x="82" y="61"/>
                    </a:lnTo>
                    <a:lnTo>
                      <a:pt x="75" y="50"/>
                    </a:lnTo>
                    <a:lnTo>
                      <a:pt x="69" y="39"/>
                    </a:lnTo>
                    <a:lnTo>
                      <a:pt x="63" y="26"/>
                    </a:lnTo>
                    <a:lnTo>
                      <a:pt x="136" y="55"/>
                    </a:lnTo>
                    <a:lnTo>
                      <a:pt x="136" y="55"/>
                    </a:lnTo>
                    <a:lnTo>
                      <a:pt x="139" y="55"/>
                    </a:lnTo>
                    <a:lnTo>
                      <a:pt x="142" y="55"/>
                    </a:lnTo>
                    <a:lnTo>
                      <a:pt x="146" y="53"/>
                    </a:lnTo>
                    <a:lnTo>
                      <a:pt x="147" y="50"/>
                    </a:lnTo>
                    <a:lnTo>
                      <a:pt x="147" y="50"/>
                    </a:lnTo>
                    <a:lnTo>
                      <a:pt x="149" y="45"/>
                    </a:lnTo>
                    <a:lnTo>
                      <a:pt x="147" y="42"/>
                    </a:lnTo>
                    <a:lnTo>
                      <a:pt x="146" y="39"/>
                    </a:lnTo>
                    <a:lnTo>
                      <a:pt x="142" y="37"/>
                    </a:lnTo>
                    <a:lnTo>
                      <a:pt x="51" y="2"/>
                    </a:lnTo>
                    <a:lnTo>
                      <a:pt x="51" y="2"/>
                    </a:lnTo>
                    <a:lnTo>
                      <a:pt x="47" y="0"/>
                    </a:lnTo>
                    <a:lnTo>
                      <a:pt x="47" y="0"/>
                    </a:lnTo>
                    <a:lnTo>
                      <a:pt x="42" y="2"/>
                    </a:lnTo>
                    <a:lnTo>
                      <a:pt x="39" y="3"/>
                    </a:lnTo>
                    <a:lnTo>
                      <a:pt x="37" y="7"/>
                    </a:lnTo>
                    <a:lnTo>
                      <a:pt x="2" y="99"/>
                    </a:lnTo>
                    <a:lnTo>
                      <a:pt x="2" y="99"/>
                    </a:lnTo>
                    <a:lnTo>
                      <a:pt x="0" y="102"/>
                    </a:lnTo>
                    <a:lnTo>
                      <a:pt x="2" y="106"/>
                    </a:lnTo>
                    <a:lnTo>
                      <a:pt x="4" y="109"/>
                    </a:lnTo>
                    <a:lnTo>
                      <a:pt x="7" y="112"/>
                    </a:lnTo>
                    <a:lnTo>
                      <a:pt x="7" y="112"/>
                    </a:lnTo>
                    <a:lnTo>
                      <a:pt x="10" y="112"/>
                    </a:lnTo>
                    <a:lnTo>
                      <a:pt x="10" y="112"/>
                    </a:lnTo>
                    <a:lnTo>
                      <a:pt x="15" y="110"/>
                    </a:lnTo>
                    <a:lnTo>
                      <a:pt x="19" y="106"/>
                    </a:lnTo>
                    <a:lnTo>
                      <a:pt x="47" y="35"/>
                    </a:lnTo>
                    <a:lnTo>
                      <a:pt x="47" y="35"/>
                    </a:lnTo>
                    <a:lnTo>
                      <a:pt x="53" y="48"/>
                    </a:lnTo>
                    <a:lnTo>
                      <a:pt x="59" y="61"/>
                    </a:lnTo>
                    <a:lnTo>
                      <a:pt x="67" y="72"/>
                    </a:lnTo>
                    <a:lnTo>
                      <a:pt x="77" y="85"/>
                    </a:lnTo>
                    <a:lnTo>
                      <a:pt x="87" y="94"/>
                    </a:lnTo>
                    <a:lnTo>
                      <a:pt x="96" y="104"/>
                    </a:lnTo>
                    <a:lnTo>
                      <a:pt x="107" y="114"/>
                    </a:lnTo>
                    <a:lnTo>
                      <a:pt x="119" y="122"/>
                    </a:lnTo>
                    <a:lnTo>
                      <a:pt x="131" y="130"/>
                    </a:lnTo>
                    <a:lnTo>
                      <a:pt x="144" y="136"/>
                    </a:lnTo>
                    <a:lnTo>
                      <a:pt x="157" y="142"/>
                    </a:lnTo>
                    <a:lnTo>
                      <a:pt x="171" y="147"/>
                    </a:lnTo>
                    <a:lnTo>
                      <a:pt x="186" y="150"/>
                    </a:lnTo>
                    <a:lnTo>
                      <a:pt x="200" y="154"/>
                    </a:lnTo>
                    <a:lnTo>
                      <a:pt x="214" y="155"/>
                    </a:lnTo>
                    <a:lnTo>
                      <a:pt x="229" y="155"/>
                    </a:lnTo>
                    <a:lnTo>
                      <a:pt x="229" y="155"/>
                    </a:lnTo>
                    <a:lnTo>
                      <a:pt x="245" y="155"/>
                    </a:lnTo>
                    <a:lnTo>
                      <a:pt x="261" y="152"/>
                    </a:lnTo>
                    <a:lnTo>
                      <a:pt x="277" y="149"/>
                    </a:lnTo>
                    <a:lnTo>
                      <a:pt x="293" y="146"/>
                    </a:lnTo>
                    <a:lnTo>
                      <a:pt x="307" y="139"/>
                    </a:lnTo>
                    <a:lnTo>
                      <a:pt x="321" y="133"/>
                    </a:lnTo>
                    <a:lnTo>
                      <a:pt x="334" y="125"/>
                    </a:lnTo>
                    <a:lnTo>
                      <a:pt x="347" y="115"/>
                    </a:lnTo>
                    <a:lnTo>
                      <a:pt x="360" y="106"/>
                    </a:lnTo>
                    <a:lnTo>
                      <a:pt x="371" y="94"/>
                    </a:lnTo>
                    <a:lnTo>
                      <a:pt x="382" y="83"/>
                    </a:lnTo>
                    <a:lnTo>
                      <a:pt x="392" y="70"/>
                    </a:lnTo>
                    <a:lnTo>
                      <a:pt x="400" y="56"/>
                    </a:lnTo>
                    <a:lnTo>
                      <a:pt x="408" y="43"/>
                    </a:lnTo>
                    <a:lnTo>
                      <a:pt x="414" y="27"/>
                    </a:lnTo>
                    <a:lnTo>
                      <a:pt x="419" y="13"/>
                    </a:lnTo>
                    <a:lnTo>
                      <a:pt x="419" y="13"/>
                    </a:lnTo>
                    <a:lnTo>
                      <a:pt x="420" y="8"/>
                    </a:lnTo>
                    <a:lnTo>
                      <a:pt x="419" y="5"/>
                    </a:lnTo>
                    <a:lnTo>
                      <a:pt x="416" y="2"/>
                    </a:lnTo>
                    <a:lnTo>
                      <a:pt x="412" y="0"/>
                    </a:lnTo>
                    <a:lnTo>
                      <a:pt x="4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sp>
        <p:nvSpPr>
          <p:cNvPr id="528" name="Oval 527">
            <a:extLst>
              <a:ext uri="{FF2B5EF4-FFF2-40B4-BE49-F238E27FC236}">
                <a16:creationId xmlns:a16="http://schemas.microsoft.com/office/drawing/2014/main" id="{2165A7F3-F6B5-4B20-9A12-726617586B32}"/>
              </a:ext>
            </a:extLst>
          </p:cNvPr>
          <p:cNvSpPr/>
          <p:nvPr/>
        </p:nvSpPr>
        <p:spPr>
          <a:xfrm>
            <a:off x="1584138" y="3151693"/>
            <a:ext cx="45720" cy="457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537" name="Oval 536">
            <a:extLst>
              <a:ext uri="{FF2B5EF4-FFF2-40B4-BE49-F238E27FC236}">
                <a16:creationId xmlns:a16="http://schemas.microsoft.com/office/drawing/2014/main" id="{DD21AC28-CBCE-492B-8FFA-E3E106BCD914}"/>
              </a:ext>
            </a:extLst>
          </p:cNvPr>
          <p:cNvSpPr/>
          <p:nvPr/>
        </p:nvSpPr>
        <p:spPr>
          <a:xfrm flipH="1">
            <a:off x="11916402" y="3168207"/>
            <a:ext cx="45720" cy="457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303" name="TextBox 302">
            <a:extLst>
              <a:ext uri="{FF2B5EF4-FFF2-40B4-BE49-F238E27FC236}">
                <a16:creationId xmlns:a16="http://schemas.microsoft.com/office/drawing/2014/main" id="{D0E5BC68-0DF0-40CC-BC3D-630A57C8F8DC}"/>
              </a:ext>
            </a:extLst>
          </p:cNvPr>
          <p:cNvSpPr txBox="1"/>
          <p:nvPr/>
        </p:nvSpPr>
        <p:spPr>
          <a:xfrm>
            <a:off x="2606059" y="3289411"/>
            <a:ext cx="6161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Payer profile created in Oracle</a:t>
            </a:r>
          </a:p>
        </p:txBody>
      </p:sp>
      <p:grpSp>
        <p:nvGrpSpPr>
          <p:cNvPr id="279" name="Group 278">
            <a:extLst>
              <a:ext uri="{FF2B5EF4-FFF2-40B4-BE49-F238E27FC236}">
                <a16:creationId xmlns:a16="http://schemas.microsoft.com/office/drawing/2014/main" id="{BBD74435-C21B-49E0-B32E-CDF11078F732}"/>
              </a:ext>
            </a:extLst>
          </p:cNvPr>
          <p:cNvGrpSpPr/>
          <p:nvPr/>
        </p:nvGrpSpPr>
        <p:grpSpPr>
          <a:xfrm>
            <a:off x="3250973" y="3070042"/>
            <a:ext cx="231277" cy="228600"/>
            <a:chOff x="5116884" y="3102706"/>
            <a:chExt cx="182880" cy="182880"/>
          </a:xfrm>
        </p:grpSpPr>
        <p:sp>
          <p:nvSpPr>
            <p:cNvPr id="280" name="Oval 279">
              <a:extLst>
                <a:ext uri="{FF2B5EF4-FFF2-40B4-BE49-F238E27FC236}">
                  <a16:creationId xmlns:a16="http://schemas.microsoft.com/office/drawing/2014/main" id="{7AADB7ED-A1B1-4ED6-93BA-04A5AF48C079}"/>
                </a:ext>
              </a:extLst>
            </p:cNvPr>
            <p:cNvSpPr/>
            <p:nvPr/>
          </p:nvSpPr>
          <p:spPr>
            <a:xfrm>
              <a:off x="5116884" y="3102706"/>
              <a:ext cx="182880" cy="18288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296" name="Group 295">
              <a:extLst>
                <a:ext uri="{FF2B5EF4-FFF2-40B4-BE49-F238E27FC236}">
                  <a16:creationId xmlns:a16="http://schemas.microsoft.com/office/drawing/2014/main" id="{761CA96E-88D7-46C3-8FF9-664C41672E56}"/>
                </a:ext>
              </a:extLst>
            </p:cNvPr>
            <p:cNvGrpSpPr/>
            <p:nvPr/>
          </p:nvGrpSpPr>
          <p:grpSpPr>
            <a:xfrm>
              <a:off x="5148669" y="3120168"/>
              <a:ext cx="119309" cy="147956"/>
              <a:chOff x="3011488" y="955675"/>
              <a:chExt cx="357188" cy="371475"/>
            </a:xfrm>
            <a:solidFill>
              <a:schemeClr val="bg1"/>
            </a:solidFill>
          </p:grpSpPr>
          <p:sp>
            <p:nvSpPr>
              <p:cNvPr id="297" name="Freeform 175">
                <a:extLst>
                  <a:ext uri="{FF2B5EF4-FFF2-40B4-BE49-F238E27FC236}">
                    <a16:creationId xmlns:a16="http://schemas.microsoft.com/office/drawing/2014/main" id="{7ED0CA2B-E718-41A6-9F3E-22064E90BF6D}"/>
                  </a:ext>
                </a:extLst>
              </p:cNvPr>
              <p:cNvSpPr>
                <a:spLocks/>
              </p:cNvSpPr>
              <p:nvPr/>
            </p:nvSpPr>
            <p:spPr bwMode="auto">
              <a:xfrm>
                <a:off x="3121026" y="1187450"/>
                <a:ext cx="17463" cy="38100"/>
              </a:xfrm>
              <a:custGeom>
                <a:avLst/>
                <a:gdLst>
                  <a:gd name="T0" fmla="*/ 10 w 21"/>
                  <a:gd name="T1" fmla="*/ 50 h 50"/>
                  <a:gd name="T2" fmla="*/ 12 w 21"/>
                  <a:gd name="T3" fmla="*/ 50 h 50"/>
                  <a:gd name="T4" fmla="*/ 12 w 21"/>
                  <a:gd name="T5" fmla="*/ 50 h 50"/>
                  <a:gd name="T6" fmla="*/ 16 w 21"/>
                  <a:gd name="T7" fmla="*/ 48 h 50"/>
                  <a:gd name="T8" fmla="*/ 18 w 21"/>
                  <a:gd name="T9" fmla="*/ 47 h 50"/>
                  <a:gd name="T10" fmla="*/ 21 w 21"/>
                  <a:gd name="T11" fmla="*/ 43 h 50"/>
                  <a:gd name="T12" fmla="*/ 21 w 21"/>
                  <a:gd name="T13" fmla="*/ 40 h 50"/>
                  <a:gd name="T14" fmla="*/ 21 w 21"/>
                  <a:gd name="T15" fmla="*/ 10 h 50"/>
                  <a:gd name="T16" fmla="*/ 21 w 21"/>
                  <a:gd name="T17" fmla="*/ 10 h 50"/>
                  <a:gd name="T18" fmla="*/ 21 w 21"/>
                  <a:gd name="T19" fmla="*/ 7 h 50"/>
                  <a:gd name="T20" fmla="*/ 18 w 21"/>
                  <a:gd name="T21" fmla="*/ 3 h 50"/>
                  <a:gd name="T22" fmla="*/ 16 w 21"/>
                  <a:gd name="T23" fmla="*/ 2 h 50"/>
                  <a:gd name="T24" fmla="*/ 12 w 21"/>
                  <a:gd name="T25" fmla="*/ 0 h 50"/>
                  <a:gd name="T26" fmla="*/ 10 w 21"/>
                  <a:gd name="T27" fmla="*/ 0 h 50"/>
                  <a:gd name="T28" fmla="*/ 10 w 21"/>
                  <a:gd name="T29" fmla="*/ 0 h 50"/>
                  <a:gd name="T30" fmla="*/ 7 w 21"/>
                  <a:gd name="T31" fmla="*/ 2 h 50"/>
                  <a:gd name="T32" fmla="*/ 4 w 21"/>
                  <a:gd name="T33" fmla="*/ 3 h 50"/>
                  <a:gd name="T34" fmla="*/ 2 w 21"/>
                  <a:gd name="T35" fmla="*/ 7 h 50"/>
                  <a:gd name="T36" fmla="*/ 0 w 21"/>
                  <a:gd name="T37" fmla="*/ 10 h 50"/>
                  <a:gd name="T38" fmla="*/ 0 w 21"/>
                  <a:gd name="T39" fmla="*/ 40 h 50"/>
                  <a:gd name="T40" fmla="*/ 0 w 21"/>
                  <a:gd name="T41" fmla="*/ 40 h 50"/>
                  <a:gd name="T42" fmla="*/ 2 w 21"/>
                  <a:gd name="T43" fmla="*/ 43 h 50"/>
                  <a:gd name="T44" fmla="*/ 4 w 21"/>
                  <a:gd name="T45" fmla="*/ 47 h 50"/>
                  <a:gd name="T46" fmla="*/ 7 w 21"/>
                  <a:gd name="T47" fmla="*/ 48 h 50"/>
                  <a:gd name="T48" fmla="*/ 10 w 21"/>
                  <a:gd name="T49" fmla="*/ 50 h 50"/>
                  <a:gd name="T50" fmla="*/ 10 w 21"/>
                  <a:gd name="T5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50">
                    <a:moveTo>
                      <a:pt x="10" y="50"/>
                    </a:moveTo>
                    <a:lnTo>
                      <a:pt x="12" y="50"/>
                    </a:lnTo>
                    <a:lnTo>
                      <a:pt x="12" y="50"/>
                    </a:lnTo>
                    <a:lnTo>
                      <a:pt x="16" y="48"/>
                    </a:lnTo>
                    <a:lnTo>
                      <a:pt x="18" y="47"/>
                    </a:lnTo>
                    <a:lnTo>
                      <a:pt x="21" y="43"/>
                    </a:lnTo>
                    <a:lnTo>
                      <a:pt x="21" y="40"/>
                    </a:lnTo>
                    <a:lnTo>
                      <a:pt x="21" y="10"/>
                    </a:lnTo>
                    <a:lnTo>
                      <a:pt x="21" y="10"/>
                    </a:lnTo>
                    <a:lnTo>
                      <a:pt x="21" y="7"/>
                    </a:lnTo>
                    <a:lnTo>
                      <a:pt x="18" y="3"/>
                    </a:lnTo>
                    <a:lnTo>
                      <a:pt x="16" y="2"/>
                    </a:lnTo>
                    <a:lnTo>
                      <a:pt x="12" y="0"/>
                    </a:lnTo>
                    <a:lnTo>
                      <a:pt x="10" y="0"/>
                    </a:lnTo>
                    <a:lnTo>
                      <a:pt x="10" y="0"/>
                    </a:lnTo>
                    <a:lnTo>
                      <a:pt x="7" y="2"/>
                    </a:lnTo>
                    <a:lnTo>
                      <a:pt x="4" y="3"/>
                    </a:lnTo>
                    <a:lnTo>
                      <a:pt x="2" y="7"/>
                    </a:lnTo>
                    <a:lnTo>
                      <a:pt x="0" y="10"/>
                    </a:lnTo>
                    <a:lnTo>
                      <a:pt x="0" y="40"/>
                    </a:lnTo>
                    <a:lnTo>
                      <a:pt x="0" y="40"/>
                    </a:lnTo>
                    <a:lnTo>
                      <a:pt x="2" y="43"/>
                    </a:lnTo>
                    <a:lnTo>
                      <a:pt x="4" y="47"/>
                    </a:lnTo>
                    <a:lnTo>
                      <a:pt x="7" y="48"/>
                    </a:lnTo>
                    <a:lnTo>
                      <a:pt x="10" y="50"/>
                    </a:lnTo>
                    <a:lnTo>
                      <a:pt x="1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298" name="Freeform 176">
                <a:extLst>
                  <a:ext uri="{FF2B5EF4-FFF2-40B4-BE49-F238E27FC236}">
                    <a16:creationId xmlns:a16="http://schemas.microsoft.com/office/drawing/2014/main" id="{DBDC23BA-DB5B-4D33-B6F3-8500A590083C}"/>
                  </a:ext>
                </a:extLst>
              </p:cNvPr>
              <p:cNvSpPr>
                <a:spLocks/>
              </p:cNvSpPr>
              <p:nvPr/>
            </p:nvSpPr>
            <p:spPr bwMode="auto">
              <a:xfrm>
                <a:off x="3214688" y="1187450"/>
                <a:ext cx="15875" cy="38100"/>
              </a:xfrm>
              <a:custGeom>
                <a:avLst/>
                <a:gdLst>
                  <a:gd name="T0" fmla="*/ 9 w 19"/>
                  <a:gd name="T1" fmla="*/ 0 h 50"/>
                  <a:gd name="T2" fmla="*/ 9 w 19"/>
                  <a:gd name="T3" fmla="*/ 0 h 50"/>
                  <a:gd name="T4" fmla="*/ 9 w 19"/>
                  <a:gd name="T5" fmla="*/ 0 h 50"/>
                  <a:gd name="T6" fmla="*/ 4 w 19"/>
                  <a:gd name="T7" fmla="*/ 2 h 50"/>
                  <a:gd name="T8" fmla="*/ 1 w 19"/>
                  <a:gd name="T9" fmla="*/ 3 h 50"/>
                  <a:gd name="T10" fmla="*/ 0 w 19"/>
                  <a:gd name="T11" fmla="*/ 7 h 50"/>
                  <a:gd name="T12" fmla="*/ 0 w 19"/>
                  <a:gd name="T13" fmla="*/ 10 h 50"/>
                  <a:gd name="T14" fmla="*/ 0 w 19"/>
                  <a:gd name="T15" fmla="*/ 40 h 50"/>
                  <a:gd name="T16" fmla="*/ 0 w 19"/>
                  <a:gd name="T17" fmla="*/ 40 h 50"/>
                  <a:gd name="T18" fmla="*/ 0 w 19"/>
                  <a:gd name="T19" fmla="*/ 43 h 50"/>
                  <a:gd name="T20" fmla="*/ 1 w 19"/>
                  <a:gd name="T21" fmla="*/ 47 h 50"/>
                  <a:gd name="T22" fmla="*/ 4 w 19"/>
                  <a:gd name="T23" fmla="*/ 48 h 50"/>
                  <a:gd name="T24" fmla="*/ 9 w 19"/>
                  <a:gd name="T25" fmla="*/ 50 h 50"/>
                  <a:gd name="T26" fmla="*/ 9 w 19"/>
                  <a:gd name="T27" fmla="*/ 50 h 50"/>
                  <a:gd name="T28" fmla="*/ 9 w 19"/>
                  <a:gd name="T29" fmla="*/ 50 h 50"/>
                  <a:gd name="T30" fmla="*/ 14 w 19"/>
                  <a:gd name="T31" fmla="*/ 48 h 50"/>
                  <a:gd name="T32" fmla="*/ 17 w 19"/>
                  <a:gd name="T33" fmla="*/ 47 h 50"/>
                  <a:gd name="T34" fmla="*/ 19 w 19"/>
                  <a:gd name="T35" fmla="*/ 43 h 50"/>
                  <a:gd name="T36" fmla="*/ 19 w 19"/>
                  <a:gd name="T37" fmla="*/ 40 h 50"/>
                  <a:gd name="T38" fmla="*/ 19 w 19"/>
                  <a:gd name="T39" fmla="*/ 10 h 50"/>
                  <a:gd name="T40" fmla="*/ 19 w 19"/>
                  <a:gd name="T41" fmla="*/ 10 h 50"/>
                  <a:gd name="T42" fmla="*/ 19 w 19"/>
                  <a:gd name="T43" fmla="*/ 7 h 50"/>
                  <a:gd name="T44" fmla="*/ 17 w 19"/>
                  <a:gd name="T45" fmla="*/ 3 h 50"/>
                  <a:gd name="T46" fmla="*/ 14 w 19"/>
                  <a:gd name="T47" fmla="*/ 2 h 50"/>
                  <a:gd name="T48" fmla="*/ 9 w 19"/>
                  <a:gd name="T49" fmla="*/ 0 h 50"/>
                  <a:gd name="T50" fmla="*/ 9 w 19"/>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50">
                    <a:moveTo>
                      <a:pt x="9" y="0"/>
                    </a:moveTo>
                    <a:lnTo>
                      <a:pt x="9" y="0"/>
                    </a:lnTo>
                    <a:lnTo>
                      <a:pt x="9" y="0"/>
                    </a:lnTo>
                    <a:lnTo>
                      <a:pt x="4" y="2"/>
                    </a:lnTo>
                    <a:lnTo>
                      <a:pt x="1" y="3"/>
                    </a:lnTo>
                    <a:lnTo>
                      <a:pt x="0" y="7"/>
                    </a:lnTo>
                    <a:lnTo>
                      <a:pt x="0" y="10"/>
                    </a:lnTo>
                    <a:lnTo>
                      <a:pt x="0" y="40"/>
                    </a:lnTo>
                    <a:lnTo>
                      <a:pt x="0" y="40"/>
                    </a:lnTo>
                    <a:lnTo>
                      <a:pt x="0" y="43"/>
                    </a:lnTo>
                    <a:lnTo>
                      <a:pt x="1" y="47"/>
                    </a:lnTo>
                    <a:lnTo>
                      <a:pt x="4" y="48"/>
                    </a:lnTo>
                    <a:lnTo>
                      <a:pt x="9" y="50"/>
                    </a:lnTo>
                    <a:lnTo>
                      <a:pt x="9" y="50"/>
                    </a:lnTo>
                    <a:lnTo>
                      <a:pt x="9" y="50"/>
                    </a:lnTo>
                    <a:lnTo>
                      <a:pt x="14" y="48"/>
                    </a:lnTo>
                    <a:lnTo>
                      <a:pt x="17" y="47"/>
                    </a:lnTo>
                    <a:lnTo>
                      <a:pt x="19" y="43"/>
                    </a:lnTo>
                    <a:lnTo>
                      <a:pt x="19" y="40"/>
                    </a:lnTo>
                    <a:lnTo>
                      <a:pt x="19" y="10"/>
                    </a:lnTo>
                    <a:lnTo>
                      <a:pt x="19" y="10"/>
                    </a:lnTo>
                    <a:lnTo>
                      <a:pt x="19" y="7"/>
                    </a:lnTo>
                    <a:lnTo>
                      <a:pt x="17" y="3"/>
                    </a:lnTo>
                    <a:lnTo>
                      <a:pt x="14" y="2"/>
                    </a:lnTo>
                    <a:lnTo>
                      <a:pt x="9"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00" name="Freeform 177">
                <a:extLst>
                  <a:ext uri="{FF2B5EF4-FFF2-40B4-BE49-F238E27FC236}">
                    <a16:creationId xmlns:a16="http://schemas.microsoft.com/office/drawing/2014/main" id="{18F567C8-5006-4C18-97F1-890E624AD714}"/>
                  </a:ext>
                </a:extLst>
              </p:cNvPr>
              <p:cNvSpPr>
                <a:spLocks/>
              </p:cNvSpPr>
              <p:nvPr/>
            </p:nvSpPr>
            <p:spPr bwMode="auto">
              <a:xfrm>
                <a:off x="3306763" y="1187450"/>
                <a:ext cx="15875" cy="38100"/>
              </a:xfrm>
              <a:custGeom>
                <a:avLst/>
                <a:gdLst>
                  <a:gd name="T0" fmla="*/ 9 w 20"/>
                  <a:gd name="T1" fmla="*/ 50 h 50"/>
                  <a:gd name="T2" fmla="*/ 11 w 20"/>
                  <a:gd name="T3" fmla="*/ 50 h 50"/>
                  <a:gd name="T4" fmla="*/ 11 w 20"/>
                  <a:gd name="T5" fmla="*/ 50 h 50"/>
                  <a:gd name="T6" fmla="*/ 14 w 20"/>
                  <a:gd name="T7" fmla="*/ 48 h 50"/>
                  <a:gd name="T8" fmla="*/ 17 w 20"/>
                  <a:gd name="T9" fmla="*/ 47 h 50"/>
                  <a:gd name="T10" fmla="*/ 20 w 20"/>
                  <a:gd name="T11" fmla="*/ 43 h 50"/>
                  <a:gd name="T12" fmla="*/ 20 w 20"/>
                  <a:gd name="T13" fmla="*/ 40 h 50"/>
                  <a:gd name="T14" fmla="*/ 20 w 20"/>
                  <a:gd name="T15" fmla="*/ 10 h 50"/>
                  <a:gd name="T16" fmla="*/ 20 w 20"/>
                  <a:gd name="T17" fmla="*/ 10 h 50"/>
                  <a:gd name="T18" fmla="*/ 20 w 20"/>
                  <a:gd name="T19" fmla="*/ 7 h 50"/>
                  <a:gd name="T20" fmla="*/ 17 w 20"/>
                  <a:gd name="T21" fmla="*/ 3 h 50"/>
                  <a:gd name="T22" fmla="*/ 14 w 20"/>
                  <a:gd name="T23" fmla="*/ 2 h 50"/>
                  <a:gd name="T24" fmla="*/ 11 w 20"/>
                  <a:gd name="T25" fmla="*/ 0 h 50"/>
                  <a:gd name="T26" fmla="*/ 9 w 20"/>
                  <a:gd name="T27" fmla="*/ 0 h 50"/>
                  <a:gd name="T28" fmla="*/ 9 w 20"/>
                  <a:gd name="T29" fmla="*/ 0 h 50"/>
                  <a:gd name="T30" fmla="*/ 6 w 20"/>
                  <a:gd name="T31" fmla="*/ 2 h 50"/>
                  <a:gd name="T32" fmla="*/ 3 w 20"/>
                  <a:gd name="T33" fmla="*/ 3 h 50"/>
                  <a:gd name="T34" fmla="*/ 1 w 20"/>
                  <a:gd name="T35" fmla="*/ 7 h 50"/>
                  <a:gd name="T36" fmla="*/ 0 w 20"/>
                  <a:gd name="T37" fmla="*/ 10 h 50"/>
                  <a:gd name="T38" fmla="*/ 0 w 20"/>
                  <a:gd name="T39" fmla="*/ 40 h 50"/>
                  <a:gd name="T40" fmla="*/ 0 w 20"/>
                  <a:gd name="T41" fmla="*/ 40 h 50"/>
                  <a:gd name="T42" fmla="*/ 1 w 20"/>
                  <a:gd name="T43" fmla="*/ 43 h 50"/>
                  <a:gd name="T44" fmla="*/ 3 w 20"/>
                  <a:gd name="T45" fmla="*/ 47 h 50"/>
                  <a:gd name="T46" fmla="*/ 6 w 20"/>
                  <a:gd name="T47" fmla="*/ 48 h 50"/>
                  <a:gd name="T48" fmla="*/ 9 w 20"/>
                  <a:gd name="T49" fmla="*/ 50 h 50"/>
                  <a:gd name="T50" fmla="*/ 9 w 20"/>
                  <a:gd name="T5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50">
                    <a:moveTo>
                      <a:pt x="9" y="50"/>
                    </a:moveTo>
                    <a:lnTo>
                      <a:pt x="11" y="50"/>
                    </a:lnTo>
                    <a:lnTo>
                      <a:pt x="11" y="50"/>
                    </a:lnTo>
                    <a:lnTo>
                      <a:pt x="14" y="48"/>
                    </a:lnTo>
                    <a:lnTo>
                      <a:pt x="17" y="47"/>
                    </a:lnTo>
                    <a:lnTo>
                      <a:pt x="20" y="43"/>
                    </a:lnTo>
                    <a:lnTo>
                      <a:pt x="20" y="40"/>
                    </a:lnTo>
                    <a:lnTo>
                      <a:pt x="20" y="10"/>
                    </a:lnTo>
                    <a:lnTo>
                      <a:pt x="20" y="10"/>
                    </a:lnTo>
                    <a:lnTo>
                      <a:pt x="20" y="7"/>
                    </a:lnTo>
                    <a:lnTo>
                      <a:pt x="17" y="3"/>
                    </a:lnTo>
                    <a:lnTo>
                      <a:pt x="14" y="2"/>
                    </a:lnTo>
                    <a:lnTo>
                      <a:pt x="11" y="0"/>
                    </a:lnTo>
                    <a:lnTo>
                      <a:pt x="9" y="0"/>
                    </a:lnTo>
                    <a:lnTo>
                      <a:pt x="9" y="0"/>
                    </a:lnTo>
                    <a:lnTo>
                      <a:pt x="6" y="2"/>
                    </a:lnTo>
                    <a:lnTo>
                      <a:pt x="3" y="3"/>
                    </a:lnTo>
                    <a:lnTo>
                      <a:pt x="1" y="7"/>
                    </a:lnTo>
                    <a:lnTo>
                      <a:pt x="0" y="10"/>
                    </a:lnTo>
                    <a:lnTo>
                      <a:pt x="0" y="40"/>
                    </a:lnTo>
                    <a:lnTo>
                      <a:pt x="0" y="40"/>
                    </a:lnTo>
                    <a:lnTo>
                      <a:pt x="1" y="43"/>
                    </a:lnTo>
                    <a:lnTo>
                      <a:pt x="3" y="47"/>
                    </a:lnTo>
                    <a:lnTo>
                      <a:pt x="6" y="48"/>
                    </a:lnTo>
                    <a:lnTo>
                      <a:pt x="9" y="50"/>
                    </a:lnTo>
                    <a:lnTo>
                      <a:pt x="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01" name="Freeform 178">
                <a:extLst>
                  <a:ext uri="{FF2B5EF4-FFF2-40B4-BE49-F238E27FC236}">
                    <a16:creationId xmlns:a16="http://schemas.microsoft.com/office/drawing/2014/main" id="{58BFEB24-D545-4163-BA6D-7931297F918B}"/>
                  </a:ext>
                </a:extLst>
              </p:cNvPr>
              <p:cNvSpPr>
                <a:spLocks noEditPoints="1"/>
              </p:cNvSpPr>
              <p:nvPr/>
            </p:nvSpPr>
            <p:spPr bwMode="auto">
              <a:xfrm>
                <a:off x="3011488" y="955675"/>
                <a:ext cx="357188" cy="371475"/>
              </a:xfrm>
              <a:custGeom>
                <a:avLst/>
                <a:gdLst>
                  <a:gd name="T0" fmla="*/ 446 w 451"/>
                  <a:gd name="T1" fmla="*/ 193 h 467"/>
                  <a:gd name="T2" fmla="*/ 436 w 451"/>
                  <a:gd name="T3" fmla="*/ 193 h 467"/>
                  <a:gd name="T4" fmla="*/ 334 w 451"/>
                  <a:gd name="T5" fmla="*/ 201 h 467"/>
                  <a:gd name="T6" fmla="*/ 333 w 451"/>
                  <a:gd name="T7" fmla="*/ 196 h 467"/>
                  <a:gd name="T8" fmla="*/ 329 w 451"/>
                  <a:gd name="T9" fmla="*/ 193 h 467"/>
                  <a:gd name="T10" fmla="*/ 320 w 451"/>
                  <a:gd name="T11" fmla="*/ 193 h 467"/>
                  <a:gd name="T12" fmla="*/ 218 w 451"/>
                  <a:gd name="T13" fmla="*/ 201 h 467"/>
                  <a:gd name="T14" fmla="*/ 216 w 451"/>
                  <a:gd name="T15" fmla="*/ 196 h 467"/>
                  <a:gd name="T16" fmla="*/ 213 w 451"/>
                  <a:gd name="T17" fmla="*/ 193 h 467"/>
                  <a:gd name="T18" fmla="*/ 203 w 451"/>
                  <a:gd name="T19" fmla="*/ 193 h 467"/>
                  <a:gd name="T20" fmla="*/ 88 w 451"/>
                  <a:gd name="T21" fmla="*/ 9 h 467"/>
                  <a:gd name="T22" fmla="*/ 87 w 451"/>
                  <a:gd name="T23" fmla="*/ 6 h 467"/>
                  <a:gd name="T24" fmla="*/ 82 w 451"/>
                  <a:gd name="T25" fmla="*/ 1 h 467"/>
                  <a:gd name="T26" fmla="*/ 24 w 451"/>
                  <a:gd name="T27" fmla="*/ 0 h 467"/>
                  <a:gd name="T28" fmla="*/ 24 w 451"/>
                  <a:gd name="T29" fmla="*/ 0 h 467"/>
                  <a:gd name="T30" fmla="*/ 20 w 451"/>
                  <a:gd name="T31" fmla="*/ 1 h 467"/>
                  <a:gd name="T32" fmla="*/ 15 w 451"/>
                  <a:gd name="T33" fmla="*/ 6 h 467"/>
                  <a:gd name="T34" fmla="*/ 0 w 451"/>
                  <a:gd name="T35" fmla="*/ 458 h 467"/>
                  <a:gd name="T36" fmla="*/ 2 w 451"/>
                  <a:gd name="T37" fmla="*/ 461 h 467"/>
                  <a:gd name="T38" fmla="*/ 4 w 451"/>
                  <a:gd name="T39" fmla="*/ 464 h 467"/>
                  <a:gd name="T40" fmla="*/ 10 w 451"/>
                  <a:gd name="T41" fmla="*/ 467 h 467"/>
                  <a:gd name="T42" fmla="*/ 91 w 451"/>
                  <a:gd name="T43" fmla="*/ 467 h 467"/>
                  <a:gd name="T44" fmla="*/ 91 w 451"/>
                  <a:gd name="T45" fmla="*/ 467 h 467"/>
                  <a:gd name="T46" fmla="*/ 208 w 451"/>
                  <a:gd name="T47" fmla="*/ 467 h 467"/>
                  <a:gd name="T48" fmla="*/ 441 w 451"/>
                  <a:gd name="T49" fmla="*/ 467 h 467"/>
                  <a:gd name="T50" fmla="*/ 446 w 451"/>
                  <a:gd name="T51" fmla="*/ 467 h 467"/>
                  <a:gd name="T52" fmla="*/ 451 w 451"/>
                  <a:gd name="T53" fmla="*/ 463 h 467"/>
                  <a:gd name="T54" fmla="*/ 451 w 451"/>
                  <a:gd name="T55" fmla="*/ 201 h 467"/>
                  <a:gd name="T56" fmla="*/ 449 w 451"/>
                  <a:gd name="T57" fmla="*/ 196 h 467"/>
                  <a:gd name="T58" fmla="*/ 446 w 451"/>
                  <a:gd name="T59" fmla="*/ 193 h 467"/>
                  <a:gd name="T60" fmla="*/ 198 w 451"/>
                  <a:gd name="T61" fmla="*/ 218 h 467"/>
                  <a:gd name="T62" fmla="*/ 198 w 451"/>
                  <a:gd name="T63" fmla="*/ 448 h 467"/>
                  <a:gd name="T64" fmla="*/ 101 w 451"/>
                  <a:gd name="T65" fmla="*/ 437 h 467"/>
                  <a:gd name="T66" fmla="*/ 32 w 451"/>
                  <a:gd name="T67" fmla="*/ 19 h 467"/>
                  <a:gd name="T68" fmla="*/ 82 w 451"/>
                  <a:gd name="T69" fmla="*/ 437 h 467"/>
                  <a:gd name="T70" fmla="*/ 20 w 451"/>
                  <a:gd name="T71" fmla="*/ 448 h 467"/>
                  <a:gd name="T72" fmla="*/ 218 w 451"/>
                  <a:gd name="T73" fmla="*/ 277 h 467"/>
                  <a:gd name="T74" fmla="*/ 315 w 451"/>
                  <a:gd name="T75" fmla="*/ 273 h 467"/>
                  <a:gd name="T76" fmla="*/ 218 w 451"/>
                  <a:gd name="T77" fmla="*/ 448 h 467"/>
                  <a:gd name="T78" fmla="*/ 432 w 451"/>
                  <a:gd name="T79" fmla="*/ 448 h 467"/>
                  <a:gd name="T80" fmla="*/ 334 w 451"/>
                  <a:gd name="T81" fmla="*/ 277 h 467"/>
                  <a:gd name="T82" fmla="*/ 432 w 451"/>
                  <a:gd name="T83" fmla="*/ 448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1" h="467">
                    <a:moveTo>
                      <a:pt x="446" y="193"/>
                    </a:moveTo>
                    <a:lnTo>
                      <a:pt x="446" y="193"/>
                    </a:lnTo>
                    <a:lnTo>
                      <a:pt x="441" y="191"/>
                    </a:lnTo>
                    <a:lnTo>
                      <a:pt x="436" y="193"/>
                    </a:lnTo>
                    <a:lnTo>
                      <a:pt x="334" y="255"/>
                    </a:lnTo>
                    <a:lnTo>
                      <a:pt x="334" y="201"/>
                    </a:lnTo>
                    <a:lnTo>
                      <a:pt x="334" y="201"/>
                    </a:lnTo>
                    <a:lnTo>
                      <a:pt x="333" y="196"/>
                    </a:lnTo>
                    <a:lnTo>
                      <a:pt x="329" y="193"/>
                    </a:lnTo>
                    <a:lnTo>
                      <a:pt x="329" y="193"/>
                    </a:lnTo>
                    <a:lnTo>
                      <a:pt x="325" y="191"/>
                    </a:lnTo>
                    <a:lnTo>
                      <a:pt x="320" y="193"/>
                    </a:lnTo>
                    <a:lnTo>
                      <a:pt x="218" y="255"/>
                    </a:lnTo>
                    <a:lnTo>
                      <a:pt x="218" y="201"/>
                    </a:lnTo>
                    <a:lnTo>
                      <a:pt x="218" y="201"/>
                    </a:lnTo>
                    <a:lnTo>
                      <a:pt x="216" y="196"/>
                    </a:lnTo>
                    <a:lnTo>
                      <a:pt x="213" y="193"/>
                    </a:lnTo>
                    <a:lnTo>
                      <a:pt x="213" y="193"/>
                    </a:lnTo>
                    <a:lnTo>
                      <a:pt x="208" y="191"/>
                    </a:lnTo>
                    <a:lnTo>
                      <a:pt x="203" y="193"/>
                    </a:lnTo>
                    <a:lnTo>
                      <a:pt x="95" y="258"/>
                    </a:lnTo>
                    <a:lnTo>
                      <a:pt x="88" y="9"/>
                    </a:lnTo>
                    <a:lnTo>
                      <a:pt x="88" y="9"/>
                    </a:lnTo>
                    <a:lnTo>
                      <a:pt x="87" y="6"/>
                    </a:lnTo>
                    <a:lnTo>
                      <a:pt x="85" y="3"/>
                    </a:lnTo>
                    <a:lnTo>
                      <a:pt x="82" y="1"/>
                    </a:lnTo>
                    <a:lnTo>
                      <a:pt x="79" y="1"/>
                    </a:lnTo>
                    <a:lnTo>
                      <a:pt x="24" y="0"/>
                    </a:lnTo>
                    <a:lnTo>
                      <a:pt x="24" y="0"/>
                    </a:lnTo>
                    <a:lnTo>
                      <a:pt x="24" y="0"/>
                    </a:lnTo>
                    <a:lnTo>
                      <a:pt x="24" y="0"/>
                    </a:lnTo>
                    <a:lnTo>
                      <a:pt x="20" y="1"/>
                    </a:lnTo>
                    <a:lnTo>
                      <a:pt x="16" y="3"/>
                    </a:lnTo>
                    <a:lnTo>
                      <a:pt x="15" y="6"/>
                    </a:lnTo>
                    <a:lnTo>
                      <a:pt x="15" y="9"/>
                    </a:lnTo>
                    <a:lnTo>
                      <a:pt x="0" y="458"/>
                    </a:lnTo>
                    <a:lnTo>
                      <a:pt x="0" y="458"/>
                    </a:lnTo>
                    <a:lnTo>
                      <a:pt x="2" y="461"/>
                    </a:lnTo>
                    <a:lnTo>
                      <a:pt x="4" y="464"/>
                    </a:lnTo>
                    <a:lnTo>
                      <a:pt x="4" y="464"/>
                    </a:lnTo>
                    <a:lnTo>
                      <a:pt x="7" y="467"/>
                    </a:lnTo>
                    <a:lnTo>
                      <a:pt x="10" y="467"/>
                    </a:lnTo>
                    <a:lnTo>
                      <a:pt x="91" y="467"/>
                    </a:lnTo>
                    <a:lnTo>
                      <a:pt x="91" y="467"/>
                    </a:lnTo>
                    <a:lnTo>
                      <a:pt x="91" y="467"/>
                    </a:lnTo>
                    <a:lnTo>
                      <a:pt x="91" y="467"/>
                    </a:lnTo>
                    <a:lnTo>
                      <a:pt x="91" y="467"/>
                    </a:lnTo>
                    <a:lnTo>
                      <a:pt x="208" y="467"/>
                    </a:lnTo>
                    <a:lnTo>
                      <a:pt x="325" y="467"/>
                    </a:lnTo>
                    <a:lnTo>
                      <a:pt x="441" y="467"/>
                    </a:lnTo>
                    <a:lnTo>
                      <a:pt x="441" y="467"/>
                    </a:lnTo>
                    <a:lnTo>
                      <a:pt x="446" y="467"/>
                    </a:lnTo>
                    <a:lnTo>
                      <a:pt x="448" y="464"/>
                    </a:lnTo>
                    <a:lnTo>
                      <a:pt x="451" y="463"/>
                    </a:lnTo>
                    <a:lnTo>
                      <a:pt x="451" y="458"/>
                    </a:lnTo>
                    <a:lnTo>
                      <a:pt x="451" y="201"/>
                    </a:lnTo>
                    <a:lnTo>
                      <a:pt x="451" y="201"/>
                    </a:lnTo>
                    <a:lnTo>
                      <a:pt x="449" y="196"/>
                    </a:lnTo>
                    <a:lnTo>
                      <a:pt x="446" y="193"/>
                    </a:lnTo>
                    <a:lnTo>
                      <a:pt x="446" y="193"/>
                    </a:lnTo>
                    <a:close/>
                    <a:moveTo>
                      <a:pt x="101" y="277"/>
                    </a:moveTo>
                    <a:lnTo>
                      <a:pt x="198" y="218"/>
                    </a:lnTo>
                    <a:lnTo>
                      <a:pt x="198" y="273"/>
                    </a:lnTo>
                    <a:lnTo>
                      <a:pt x="198" y="448"/>
                    </a:lnTo>
                    <a:lnTo>
                      <a:pt x="101" y="448"/>
                    </a:lnTo>
                    <a:lnTo>
                      <a:pt x="101" y="437"/>
                    </a:lnTo>
                    <a:lnTo>
                      <a:pt x="101" y="277"/>
                    </a:lnTo>
                    <a:close/>
                    <a:moveTo>
                      <a:pt x="32" y="19"/>
                    </a:moveTo>
                    <a:lnTo>
                      <a:pt x="69" y="19"/>
                    </a:lnTo>
                    <a:lnTo>
                      <a:pt x="82" y="437"/>
                    </a:lnTo>
                    <a:lnTo>
                      <a:pt x="82" y="448"/>
                    </a:lnTo>
                    <a:lnTo>
                      <a:pt x="20" y="448"/>
                    </a:lnTo>
                    <a:lnTo>
                      <a:pt x="32" y="19"/>
                    </a:lnTo>
                    <a:close/>
                    <a:moveTo>
                      <a:pt x="218" y="277"/>
                    </a:moveTo>
                    <a:lnTo>
                      <a:pt x="315" y="218"/>
                    </a:lnTo>
                    <a:lnTo>
                      <a:pt x="315" y="273"/>
                    </a:lnTo>
                    <a:lnTo>
                      <a:pt x="315" y="448"/>
                    </a:lnTo>
                    <a:lnTo>
                      <a:pt x="218" y="448"/>
                    </a:lnTo>
                    <a:lnTo>
                      <a:pt x="218" y="277"/>
                    </a:lnTo>
                    <a:close/>
                    <a:moveTo>
                      <a:pt x="432" y="448"/>
                    </a:moveTo>
                    <a:lnTo>
                      <a:pt x="334" y="448"/>
                    </a:lnTo>
                    <a:lnTo>
                      <a:pt x="334" y="277"/>
                    </a:lnTo>
                    <a:lnTo>
                      <a:pt x="432" y="218"/>
                    </a:lnTo>
                    <a:lnTo>
                      <a:pt x="432" y="4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sp>
        <p:nvSpPr>
          <p:cNvPr id="309" name="TextBox 308">
            <a:extLst>
              <a:ext uri="{FF2B5EF4-FFF2-40B4-BE49-F238E27FC236}">
                <a16:creationId xmlns:a16="http://schemas.microsoft.com/office/drawing/2014/main" id="{26AD37DA-714A-417E-851F-84DDAD843BF0}"/>
              </a:ext>
            </a:extLst>
          </p:cNvPr>
          <p:cNvSpPr txBox="1"/>
          <p:nvPr/>
        </p:nvSpPr>
        <p:spPr>
          <a:xfrm>
            <a:off x="3012239" y="2644625"/>
            <a:ext cx="708745"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Agency bills non-federal entity</a:t>
            </a:r>
          </a:p>
        </p:txBody>
      </p:sp>
      <p:sp>
        <p:nvSpPr>
          <p:cNvPr id="337" name="TextBox 336">
            <a:extLst>
              <a:ext uri="{FF2B5EF4-FFF2-40B4-BE49-F238E27FC236}">
                <a16:creationId xmlns:a16="http://schemas.microsoft.com/office/drawing/2014/main" id="{63F94DFD-BE39-4895-AF80-E16181C1138A}"/>
              </a:ext>
            </a:extLst>
          </p:cNvPr>
          <p:cNvSpPr txBox="1"/>
          <p:nvPr/>
        </p:nvSpPr>
        <p:spPr>
          <a:xfrm>
            <a:off x="4084125" y="3289411"/>
            <a:ext cx="8429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Populate AR invoice template and send to Provider</a:t>
            </a:r>
          </a:p>
        </p:txBody>
      </p:sp>
      <p:sp>
        <p:nvSpPr>
          <p:cNvPr id="362" name="TextBox 361">
            <a:extLst>
              <a:ext uri="{FF2B5EF4-FFF2-40B4-BE49-F238E27FC236}">
                <a16:creationId xmlns:a16="http://schemas.microsoft.com/office/drawing/2014/main" id="{50207941-27AC-4952-8E21-2DB98F64E0F8}"/>
              </a:ext>
            </a:extLst>
          </p:cNvPr>
          <p:cNvSpPr txBox="1"/>
          <p:nvPr/>
        </p:nvSpPr>
        <p:spPr>
          <a:xfrm>
            <a:off x="4498661" y="2644625"/>
            <a:ext cx="735791"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AR invoice created in Oracle</a:t>
            </a:r>
          </a:p>
        </p:txBody>
      </p:sp>
      <p:sp>
        <p:nvSpPr>
          <p:cNvPr id="430" name="TextBox 429">
            <a:extLst>
              <a:ext uri="{FF2B5EF4-FFF2-40B4-BE49-F238E27FC236}">
                <a16:creationId xmlns:a16="http://schemas.microsoft.com/office/drawing/2014/main" id="{27E052AC-3294-4F5F-AF84-D2C399CAD65B}"/>
              </a:ext>
            </a:extLst>
          </p:cNvPr>
          <p:cNvSpPr txBox="1"/>
          <p:nvPr/>
        </p:nvSpPr>
        <p:spPr>
          <a:xfrm>
            <a:off x="4780222" y="3348403"/>
            <a:ext cx="10446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Non-Administrative Delinquent debt past 31 days referred to AMAD</a:t>
            </a:r>
          </a:p>
        </p:txBody>
      </p:sp>
      <p:sp>
        <p:nvSpPr>
          <p:cNvPr id="437" name="TextBox 436">
            <a:extLst>
              <a:ext uri="{FF2B5EF4-FFF2-40B4-BE49-F238E27FC236}">
                <a16:creationId xmlns:a16="http://schemas.microsoft.com/office/drawing/2014/main" id="{602AFAAC-8CB3-44DF-BDC5-C8F6510E4FCA}"/>
              </a:ext>
            </a:extLst>
          </p:cNvPr>
          <p:cNvSpPr txBox="1"/>
          <p:nvPr/>
        </p:nvSpPr>
        <p:spPr>
          <a:xfrm>
            <a:off x="5072088" y="2551651"/>
            <a:ext cx="11402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Employee administrative debt past 31 days sent to Provider for salary offset approval</a:t>
            </a:r>
          </a:p>
        </p:txBody>
      </p:sp>
      <p:sp>
        <p:nvSpPr>
          <p:cNvPr id="454" name="TextBox 453">
            <a:extLst>
              <a:ext uri="{FF2B5EF4-FFF2-40B4-BE49-F238E27FC236}">
                <a16:creationId xmlns:a16="http://schemas.microsoft.com/office/drawing/2014/main" id="{A44D776F-91F8-464C-B1C5-ED759537AB69}"/>
              </a:ext>
            </a:extLst>
          </p:cNvPr>
          <p:cNvSpPr txBox="1"/>
          <p:nvPr/>
        </p:nvSpPr>
        <p:spPr>
          <a:xfrm>
            <a:off x="6014751" y="2659373"/>
            <a:ext cx="84296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Delinquent debt referred to DMS day 90-121</a:t>
            </a:r>
          </a:p>
        </p:txBody>
      </p:sp>
      <p:sp>
        <p:nvSpPr>
          <p:cNvPr id="473" name="TextBox 472">
            <a:extLst>
              <a:ext uri="{FF2B5EF4-FFF2-40B4-BE49-F238E27FC236}">
                <a16:creationId xmlns:a16="http://schemas.microsoft.com/office/drawing/2014/main" id="{A73B06A5-B4CE-4FF5-B88B-26BD194495E4}"/>
              </a:ext>
            </a:extLst>
          </p:cNvPr>
          <p:cNvSpPr txBox="1"/>
          <p:nvPr/>
        </p:nvSpPr>
        <p:spPr>
          <a:xfrm>
            <a:off x="7309144" y="3289411"/>
            <a:ext cx="76976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Receivable adjustment identified, and request sent to Provider </a:t>
            </a:r>
          </a:p>
        </p:txBody>
      </p:sp>
      <p:sp>
        <p:nvSpPr>
          <p:cNvPr id="498" name="TextBox 497">
            <a:extLst>
              <a:ext uri="{FF2B5EF4-FFF2-40B4-BE49-F238E27FC236}">
                <a16:creationId xmlns:a16="http://schemas.microsoft.com/office/drawing/2014/main" id="{5A66F6DF-8AA6-4867-AA73-A189E8C59AAD}"/>
              </a:ext>
            </a:extLst>
          </p:cNvPr>
          <p:cNvSpPr txBox="1"/>
          <p:nvPr/>
        </p:nvSpPr>
        <p:spPr>
          <a:xfrm>
            <a:off x="7788772" y="2559025"/>
            <a:ext cx="6417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 AR Invoice adjusted per agency request</a:t>
            </a:r>
          </a:p>
        </p:txBody>
      </p:sp>
      <p:sp>
        <p:nvSpPr>
          <p:cNvPr id="607" name="TextBox 606">
            <a:extLst>
              <a:ext uri="{FF2B5EF4-FFF2-40B4-BE49-F238E27FC236}">
                <a16:creationId xmlns:a16="http://schemas.microsoft.com/office/drawing/2014/main" id="{F8EA17C8-C17F-45CD-A351-05B874F6E8E2}"/>
              </a:ext>
            </a:extLst>
          </p:cNvPr>
          <p:cNvSpPr txBox="1"/>
          <p:nvPr/>
        </p:nvSpPr>
        <p:spPr>
          <a:xfrm>
            <a:off x="5036726" y="5135474"/>
            <a:ext cx="199911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C5C5C"/>
                </a:solidFill>
                <a:effectLst/>
                <a:uLnTx/>
                <a:uFillTx/>
                <a:latin typeface="Frutiger Next Pro Light"/>
                <a:ea typeface="+mn-ea"/>
                <a:cs typeface="+mn-cs"/>
              </a:rPr>
              <a:t>The Agency Accountant tracks and monitors the majority of debts manually within internal databases and often retains debts past the standard referral to DMS following 121 days delinquency. The small remainder of delinquent debts and repayment agreements are referred to Provider for aging. </a:t>
            </a:r>
          </a:p>
        </p:txBody>
      </p:sp>
      <p:sp>
        <p:nvSpPr>
          <p:cNvPr id="610" name="TextBox 609">
            <a:extLst>
              <a:ext uri="{FF2B5EF4-FFF2-40B4-BE49-F238E27FC236}">
                <a16:creationId xmlns:a16="http://schemas.microsoft.com/office/drawing/2014/main" id="{3E9B7AF4-0E9C-44A0-A1D4-FF4D01E97300}"/>
              </a:ext>
            </a:extLst>
          </p:cNvPr>
          <p:cNvSpPr txBox="1"/>
          <p:nvPr/>
        </p:nvSpPr>
        <p:spPr>
          <a:xfrm>
            <a:off x="7039812" y="5135474"/>
            <a:ext cx="146803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C5C5C"/>
                </a:solidFill>
                <a:effectLst/>
                <a:uLnTx/>
                <a:uFillTx/>
                <a:latin typeface="Frutiger Next Pro Light"/>
                <a:ea typeface="+mn-ea"/>
                <a:cs typeface="+mn-cs"/>
              </a:rPr>
              <a:t>The Agency Accountant reviews the monthly progression spreadsheet sent by </a:t>
            </a:r>
            <a:r>
              <a:rPr lang="en-US" sz="800" dirty="0">
                <a:solidFill>
                  <a:srgbClr val="5C5C5C"/>
                </a:solidFill>
                <a:latin typeface="Frutiger Next Pro Light"/>
              </a:rPr>
              <a:t>Provider</a:t>
            </a:r>
            <a:r>
              <a:rPr kumimoji="0" lang="en-US" sz="800" b="0" i="0" u="none" strike="noStrike" kern="1200" cap="none" spc="0" normalizeH="0" baseline="0" noProof="0" dirty="0">
                <a:ln>
                  <a:noFill/>
                </a:ln>
                <a:solidFill>
                  <a:srgbClr val="5C5C5C"/>
                </a:solidFill>
                <a:effectLst/>
                <a:uLnTx/>
                <a:uFillTx/>
                <a:latin typeface="Frutiger Next Pro Light"/>
                <a:ea typeface="+mn-ea"/>
                <a:cs typeface="+mn-cs"/>
              </a:rPr>
              <a:t> to identify any potential adjustments needed. If a necessary adjustment to an invoice is identified, an AR Invoice template is populated and sent to Provider noting the requested adjustment. </a:t>
            </a:r>
          </a:p>
        </p:txBody>
      </p:sp>
      <p:sp>
        <p:nvSpPr>
          <p:cNvPr id="613" name="TextBox 612">
            <a:extLst>
              <a:ext uri="{FF2B5EF4-FFF2-40B4-BE49-F238E27FC236}">
                <a16:creationId xmlns:a16="http://schemas.microsoft.com/office/drawing/2014/main" id="{DC74E3BD-12FE-4AB3-8E11-82B9EEAEC7A3}"/>
              </a:ext>
            </a:extLst>
          </p:cNvPr>
          <p:cNvSpPr txBox="1"/>
          <p:nvPr/>
        </p:nvSpPr>
        <p:spPr>
          <a:xfrm>
            <a:off x="8501081" y="5135474"/>
            <a:ext cx="22730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C5C5C"/>
                </a:solidFill>
                <a:effectLst/>
                <a:uLnTx/>
                <a:uFillTx/>
                <a:latin typeface="Frutiger Next Pro Light"/>
                <a:ea typeface="+mn-ea"/>
                <a:cs typeface="+mn-cs"/>
              </a:rPr>
              <a:t>Collections must be processed by Provider before Agency Accountant’s are able to view updated balances within Oracle. At month end, this can slow down reconciliations and Agencies preferred being able to view and update their balance data in real time. </a:t>
            </a:r>
          </a:p>
        </p:txBody>
      </p:sp>
      <p:cxnSp>
        <p:nvCxnSpPr>
          <p:cNvPr id="614" name="Straight Connector 613">
            <a:extLst>
              <a:ext uri="{FF2B5EF4-FFF2-40B4-BE49-F238E27FC236}">
                <a16:creationId xmlns:a16="http://schemas.microsoft.com/office/drawing/2014/main" id="{E4F524BD-3E49-4415-92EB-1C921EF86F9C}"/>
              </a:ext>
            </a:extLst>
          </p:cNvPr>
          <p:cNvCxnSpPr>
            <a:cxnSpLocks/>
          </p:cNvCxnSpPr>
          <p:nvPr/>
        </p:nvCxnSpPr>
        <p:spPr>
          <a:xfrm flipV="1">
            <a:off x="7091621" y="5152804"/>
            <a:ext cx="128747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25C9409F-F66A-409A-A3D8-22F70BBB9943}"/>
              </a:ext>
            </a:extLst>
          </p:cNvPr>
          <p:cNvCxnSpPr>
            <a:cxnSpLocks/>
          </p:cNvCxnSpPr>
          <p:nvPr/>
        </p:nvCxnSpPr>
        <p:spPr>
          <a:xfrm flipV="1">
            <a:off x="8579045" y="5151534"/>
            <a:ext cx="2102596" cy="1"/>
          </a:xfrm>
          <a:prstGeom prst="line">
            <a:avLst/>
          </a:prstGeom>
        </p:spPr>
        <p:style>
          <a:lnRef idx="1">
            <a:schemeClr val="accent1"/>
          </a:lnRef>
          <a:fillRef idx="0">
            <a:schemeClr val="accent1"/>
          </a:fillRef>
          <a:effectRef idx="0">
            <a:schemeClr val="accent1"/>
          </a:effectRef>
          <a:fontRef idx="minor">
            <a:schemeClr val="tx1"/>
          </a:fontRef>
        </p:style>
      </p:cxnSp>
      <p:sp>
        <p:nvSpPr>
          <p:cNvPr id="642" name="Freeform 133">
            <a:extLst>
              <a:ext uri="{FF2B5EF4-FFF2-40B4-BE49-F238E27FC236}">
                <a16:creationId xmlns:a16="http://schemas.microsoft.com/office/drawing/2014/main" id="{85AB9151-25BB-4EE1-940A-0E40F27DABE4}"/>
              </a:ext>
            </a:extLst>
          </p:cNvPr>
          <p:cNvSpPr>
            <a:spLocks noEditPoints="1"/>
          </p:cNvSpPr>
          <p:nvPr/>
        </p:nvSpPr>
        <p:spPr bwMode="auto">
          <a:xfrm>
            <a:off x="9777729" y="4115510"/>
            <a:ext cx="63546" cy="110398"/>
          </a:xfrm>
          <a:custGeom>
            <a:avLst/>
            <a:gdLst>
              <a:gd name="T0" fmla="*/ 99 w 171"/>
              <a:gd name="T1" fmla="*/ 41 h 294"/>
              <a:gd name="T2" fmla="*/ 134 w 171"/>
              <a:gd name="T3" fmla="*/ 56 h 294"/>
              <a:gd name="T4" fmla="*/ 149 w 171"/>
              <a:gd name="T5" fmla="*/ 65 h 294"/>
              <a:gd name="T6" fmla="*/ 157 w 171"/>
              <a:gd name="T7" fmla="*/ 65 h 294"/>
              <a:gd name="T8" fmla="*/ 165 w 171"/>
              <a:gd name="T9" fmla="*/ 56 h 294"/>
              <a:gd name="T10" fmla="*/ 158 w 171"/>
              <a:gd name="T11" fmla="*/ 46 h 294"/>
              <a:gd name="T12" fmla="*/ 130 w 171"/>
              <a:gd name="T13" fmla="*/ 28 h 294"/>
              <a:gd name="T14" fmla="*/ 99 w 171"/>
              <a:gd name="T15" fmla="*/ 11 h 294"/>
              <a:gd name="T16" fmla="*/ 98 w 171"/>
              <a:gd name="T17" fmla="*/ 3 h 294"/>
              <a:gd name="T18" fmla="*/ 90 w 171"/>
              <a:gd name="T19" fmla="*/ 0 h 294"/>
              <a:gd name="T20" fmla="*/ 80 w 171"/>
              <a:gd name="T21" fmla="*/ 6 h 294"/>
              <a:gd name="T22" fmla="*/ 80 w 171"/>
              <a:gd name="T23" fmla="*/ 21 h 294"/>
              <a:gd name="T24" fmla="*/ 39 w 171"/>
              <a:gd name="T25" fmla="*/ 33 h 294"/>
              <a:gd name="T26" fmla="*/ 15 w 171"/>
              <a:gd name="T27" fmla="*/ 59 h 294"/>
              <a:gd name="T28" fmla="*/ 10 w 171"/>
              <a:gd name="T29" fmla="*/ 83 h 294"/>
              <a:gd name="T30" fmla="*/ 19 w 171"/>
              <a:gd name="T31" fmla="*/ 116 h 294"/>
              <a:gd name="T32" fmla="*/ 48 w 171"/>
              <a:gd name="T33" fmla="*/ 139 h 294"/>
              <a:gd name="T34" fmla="*/ 80 w 171"/>
              <a:gd name="T35" fmla="*/ 238 h 294"/>
              <a:gd name="T36" fmla="*/ 48 w 171"/>
              <a:gd name="T37" fmla="*/ 230 h 294"/>
              <a:gd name="T38" fmla="*/ 19 w 171"/>
              <a:gd name="T39" fmla="*/ 209 h 294"/>
              <a:gd name="T40" fmla="*/ 11 w 171"/>
              <a:gd name="T41" fmla="*/ 206 h 294"/>
              <a:gd name="T42" fmla="*/ 2 w 171"/>
              <a:gd name="T43" fmla="*/ 212 h 294"/>
              <a:gd name="T44" fmla="*/ 2 w 171"/>
              <a:gd name="T45" fmla="*/ 222 h 294"/>
              <a:gd name="T46" fmla="*/ 23 w 171"/>
              <a:gd name="T47" fmla="*/ 239 h 294"/>
              <a:gd name="T48" fmla="*/ 80 w 171"/>
              <a:gd name="T49" fmla="*/ 258 h 294"/>
              <a:gd name="T50" fmla="*/ 80 w 171"/>
              <a:gd name="T51" fmla="*/ 287 h 294"/>
              <a:gd name="T52" fmla="*/ 90 w 171"/>
              <a:gd name="T53" fmla="*/ 294 h 294"/>
              <a:gd name="T54" fmla="*/ 98 w 171"/>
              <a:gd name="T55" fmla="*/ 290 h 294"/>
              <a:gd name="T56" fmla="*/ 99 w 171"/>
              <a:gd name="T57" fmla="*/ 258 h 294"/>
              <a:gd name="T58" fmla="*/ 130 w 171"/>
              <a:gd name="T59" fmla="*/ 252 h 294"/>
              <a:gd name="T60" fmla="*/ 160 w 171"/>
              <a:gd name="T61" fmla="*/ 230 h 294"/>
              <a:gd name="T62" fmla="*/ 171 w 171"/>
              <a:gd name="T63" fmla="*/ 195 h 294"/>
              <a:gd name="T64" fmla="*/ 166 w 171"/>
              <a:gd name="T65" fmla="*/ 172 h 294"/>
              <a:gd name="T66" fmla="*/ 144 w 171"/>
              <a:gd name="T67" fmla="*/ 147 h 294"/>
              <a:gd name="T68" fmla="*/ 99 w 171"/>
              <a:gd name="T69" fmla="*/ 131 h 294"/>
              <a:gd name="T70" fmla="*/ 150 w 171"/>
              <a:gd name="T71" fmla="*/ 196 h 294"/>
              <a:gd name="T72" fmla="*/ 141 w 171"/>
              <a:gd name="T73" fmla="*/ 220 h 294"/>
              <a:gd name="T74" fmla="*/ 120 w 171"/>
              <a:gd name="T75" fmla="*/ 235 h 294"/>
              <a:gd name="T76" fmla="*/ 99 w 171"/>
              <a:gd name="T77" fmla="*/ 153 h 294"/>
              <a:gd name="T78" fmla="*/ 125 w 171"/>
              <a:gd name="T79" fmla="*/ 161 h 294"/>
              <a:gd name="T80" fmla="*/ 144 w 171"/>
              <a:gd name="T81" fmla="*/ 175 h 294"/>
              <a:gd name="T82" fmla="*/ 150 w 171"/>
              <a:gd name="T83" fmla="*/ 196 h 294"/>
              <a:gd name="T84" fmla="*/ 80 w 171"/>
              <a:gd name="T85" fmla="*/ 126 h 294"/>
              <a:gd name="T86" fmla="*/ 54 w 171"/>
              <a:gd name="T87" fmla="*/ 118 h 294"/>
              <a:gd name="T88" fmla="*/ 35 w 171"/>
              <a:gd name="T89" fmla="*/ 102 h 294"/>
              <a:gd name="T90" fmla="*/ 31 w 171"/>
              <a:gd name="T91" fmla="*/ 83 h 294"/>
              <a:gd name="T92" fmla="*/ 35 w 171"/>
              <a:gd name="T93" fmla="*/ 67 h 294"/>
              <a:gd name="T94" fmla="*/ 51 w 171"/>
              <a:gd name="T95" fmla="*/ 49 h 294"/>
              <a:gd name="T96" fmla="*/ 80 w 171"/>
              <a:gd name="T97" fmla="*/ 4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94">
                <a:moveTo>
                  <a:pt x="99" y="131"/>
                </a:moveTo>
                <a:lnTo>
                  <a:pt x="99" y="41"/>
                </a:lnTo>
                <a:lnTo>
                  <a:pt x="99" y="41"/>
                </a:lnTo>
                <a:lnTo>
                  <a:pt x="112" y="44"/>
                </a:lnTo>
                <a:lnTo>
                  <a:pt x="123" y="49"/>
                </a:lnTo>
                <a:lnTo>
                  <a:pt x="134" y="56"/>
                </a:lnTo>
                <a:lnTo>
                  <a:pt x="146" y="62"/>
                </a:lnTo>
                <a:lnTo>
                  <a:pt x="146" y="62"/>
                </a:lnTo>
                <a:lnTo>
                  <a:pt x="149" y="65"/>
                </a:lnTo>
                <a:lnTo>
                  <a:pt x="154" y="65"/>
                </a:lnTo>
                <a:lnTo>
                  <a:pt x="154" y="65"/>
                </a:lnTo>
                <a:lnTo>
                  <a:pt x="157" y="65"/>
                </a:lnTo>
                <a:lnTo>
                  <a:pt x="160" y="62"/>
                </a:lnTo>
                <a:lnTo>
                  <a:pt x="163" y="59"/>
                </a:lnTo>
                <a:lnTo>
                  <a:pt x="165" y="56"/>
                </a:lnTo>
                <a:lnTo>
                  <a:pt x="165" y="56"/>
                </a:lnTo>
                <a:lnTo>
                  <a:pt x="163" y="49"/>
                </a:lnTo>
                <a:lnTo>
                  <a:pt x="158" y="46"/>
                </a:lnTo>
                <a:lnTo>
                  <a:pt x="158" y="46"/>
                </a:lnTo>
                <a:lnTo>
                  <a:pt x="144" y="36"/>
                </a:lnTo>
                <a:lnTo>
                  <a:pt x="130" y="28"/>
                </a:lnTo>
                <a:lnTo>
                  <a:pt x="115" y="24"/>
                </a:lnTo>
                <a:lnTo>
                  <a:pt x="99" y="22"/>
                </a:lnTo>
                <a:lnTo>
                  <a:pt x="99" y="11"/>
                </a:lnTo>
                <a:lnTo>
                  <a:pt x="99" y="11"/>
                </a:lnTo>
                <a:lnTo>
                  <a:pt x="99" y="6"/>
                </a:lnTo>
                <a:lnTo>
                  <a:pt x="98" y="3"/>
                </a:lnTo>
                <a:lnTo>
                  <a:pt x="93" y="1"/>
                </a:lnTo>
                <a:lnTo>
                  <a:pt x="90" y="0"/>
                </a:lnTo>
                <a:lnTo>
                  <a:pt x="90" y="0"/>
                </a:lnTo>
                <a:lnTo>
                  <a:pt x="85" y="1"/>
                </a:lnTo>
                <a:lnTo>
                  <a:pt x="82" y="3"/>
                </a:lnTo>
                <a:lnTo>
                  <a:pt x="80" y="6"/>
                </a:lnTo>
                <a:lnTo>
                  <a:pt x="80" y="11"/>
                </a:lnTo>
                <a:lnTo>
                  <a:pt x="80" y="21"/>
                </a:lnTo>
                <a:lnTo>
                  <a:pt x="80" y="21"/>
                </a:lnTo>
                <a:lnTo>
                  <a:pt x="64" y="22"/>
                </a:lnTo>
                <a:lnTo>
                  <a:pt x="51" y="27"/>
                </a:lnTo>
                <a:lnTo>
                  <a:pt x="39" y="33"/>
                </a:lnTo>
                <a:lnTo>
                  <a:pt x="29" y="40"/>
                </a:lnTo>
                <a:lnTo>
                  <a:pt x="21" y="49"/>
                </a:lnTo>
                <a:lnTo>
                  <a:pt x="15" y="59"/>
                </a:lnTo>
                <a:lnTo>
                  <a:pt x="11" y="72"/>
                </a:lnTo>
                <a:lnTo>
                  <a:pt x="10" y="83"/>
                </a:lnTo>
                <a:lnTo>
                  <a:pt x="10" y="83"/>
                </a:lnTo>
                <a:lnTo>
                  <a:pt x="10" y="96"/>
                </a:lnTo>
                <a:lnTo>
                  <a:pt x="13" y="107"/>
                </a:lnTo>
                <a:lnTo>
                  <a:pt x="19" y="116"/>
                </a:lnTo>
                <a:lnTo>
                  <a:pt x="26" y="124"/>
                </a:lnTo>
                <a:lnTo>
                  <a:pt x="35" y="132"/>
                </a:lnTo>
                <a:lnTo>
                  <a:pt x="48" y="139"/>
                </a:lnTo>
                <a:lnTo>
                  <a:pt x="62" y="143"/>
                </a:lnTo>
                <a:lnTo>
                  <a:pt x="80" y="148"/>
                </a:lnTo>
                <a:lnTo>
                  <a:pt x="80" y="238"/>
                </a:lnTo>
                <a:lnTo>
                  <a:pt x="80" y="238"/>
                </a:lnTo>
                <a:lnTo>
                  <a:pt x="62" y="235"/>
                </a:lnTo>
                <a:lnTo>
                  <a:pt x="48" y="230"/>
                </a:lnTo>
                <a:lnTo>
                  <a:pt x="34" y="220"/>
                </a:lnTo>
                <a:lnTo>
                  <a:pt x="19" y="209"/>
                </a:lnTo>
                <a:lnTo>
                  <a:pt x="19" y="209"/>
                </a:lnTo>
                <a:lnTo>
                  <a:pt x="16" y="207"/>
                </a:lnTo>
                <a:lnTo>
                  <a:pt x="11" y="206"/>
                </a:lnTo>
                <a:lnTo>
                  <a:pt x="11" y="206"/>
                </a:lnTo>
                <a:lnTo>
                  <a:pt x="7" y="207"/>
                </a:lnTo>
                <a:lnTo>
                  <a:pt x="3" y="209"/>
                </a:lnTo>
                <a:lnTo>
                  <a:pt x="2" y="212"/>
                </a:lnTo>
                <a:lnTo>
                  <a:pt x="0" y="217"/>
                </a:lnTo>
                <a:lnTo>
                  <a:pt x="0" y="217"/>
                </a:lnTo>
                <a:lnTo>
                  <a:pt x="2" y="222"/>
                </a:lnTo>
                <a:lnTo>
                  <a:pt x="5" y="225"/>
                </a:lnTo>
                <a:lnTo>
                  <a:pt x="5" y="225"/>
                </a:lnTo>
                <a:lnTo>
                  <a:pt x="23" y="239"/>
                </a:lnTo>
                <a:lnTo>
                  <a:pt x="40" y="249"/>
                </a:lnTo>
                <a:lnTo>
                  <a:pt x="59" y="255"/>
                </a:lnTo>
                <a:lnTo>
                  <a:pt x="80" y="258"/>
                </a:lnTo>
                <a:lnTo>
                  <a:pt x="80" y="282"/>
                </a:lnTo>
                <a:lnTo>
                  <a:pt x="80" y="282"/>
                </a:lnTo>
                <a:lnTo>
                  <a:pt x="80" y="287"/>
                </a:lnTo>
                <a:lnTo>
                  <a:pt x="82" y="290"/>
                </a:lnTo>
                <a:lnTo>
                  <a:pt x="85" y="292"/>
                </a:lnTo>
                <a:lnTo>
                  <a:pt x="90" y="294"/>
                </a:lnTo>
                <a:lnTo>
                  <a:pt x="90" y="294"/>
                </a:lnTo>
                <a:lnTo>
                  <a:pt x="93" y="292"/>
                </a:lnTo>
                <a:lnTo>
                  <a:pt x="98" y="290"/>
                </a:lnTo>
                <a:lnTo>
                  <a:pt x="99" y="287"/>
                </a:lnTo>
                <a:lnTo>
                  <a:pt x="99" y="282"/>
                </a:lnTo>
                <a:lnTo>
                  <a:pt x="99" y="258"/>
                </a:lnTo>
                <a:lnTo>
                  <a:pt x="99" y="258"/>
                </a:lnTo>
                <a:lnTo>
                  <a:pt x="115" y="257"/>
                </a:lnTo>
                <a:lnTo>
                  <a:pt x="130" y="252"/>
                </a:lnTo>
                <a:lnTo>
                  <a:pt x="141" y="247"/>
                </a:lnTo>
                <a:lnTo>
                  <a:pt x="152" y="239"/>
                </a:lnTo>
                <a:lnTo>
                  <a:pt x="160" y="230"/>
                </a:lnTo>
                <a:lnTo>
                  <a:pt x="166" y="220"/>
                </a:lnTo>
                <a:lnTo>
                  <a:pt x="170" y="207"/>
                </a:lnTo>
                <a:lnTo>
                  <a:pt x="171" y="195"/>
                </a:lnTo>
                <a:lnTo>
                  <a:pt x="171" y="195"/>
                </a:lnTo>
                <a:lnTo>
                  <a:pt x="170" y="183"/>
                </a:lnTo>
                <a:lnTo>
                  <a:pt x="166" y="172"/>
                </a:lnTo>
                <a:lnTo>
                  <a:pt x="162" y="163"/>
                </a:lnTo>
                <a:lnTo>
                  <a:pt x="154" y="155"/>
                </a:lnTo>
                <a:lnTo>
                  <a:pt x="144" y="147"/>
                </a:lnTo>
                <a:lnTo>
                  <a:pt x="131" y="140"/>
                </a:lnTo>
                <a:lnTo>
                  <a:pt x="117" y="135"/>
                </a:lnTo>
                <a:lnTo>
                  <a:pt x="99" y="131"/>
                </a:lnTo>
                <a:lnTo>
                  <a:pt x="99" y="131"/>
                </a:lnTo>
                <a:close/>
                <a:moveTo>
                  <a:pt x="150" y="196"/>
                </a:moveTo>
                <a:lnTo>
                  <a:pt x="150" y="196"/>
                </a:lnTo>
                <a:lnTo>
                  <a:pt x="149" y="204"/>
                </a:lnTo>
                <a:lnTo>
                  <a:pt x="146" y="212"/>
                </a:lnTo>
                <a:lnTo>
                  <a:pt x="141" y="220"/>
                </a:lnTo>
                <a:lnTo>
                  <a:pt x="136" y="227"/>
                </a:lnTo>
                <a:lnTo>
                  <a:pt x="128" y="231"/>
                </a:lnTo>
                <a:lnTo>
                  <a:pt x="120" y="235"/>
                </a:lnTo>
                <a:lnTo>
                  <a:pt x="110" y="238"/>
                </a:lnTo>
                <a:lnTo>
                  <a:pt x="99" y="239"/>
                </a:lnTo>
                <a:lnTo>
                  <a:pt x="99" y="153"/>
                </a:lnTo>
                <a:lnTo>
                  <a:pt x="99" y="153"/>
                </a:lnTo>
                <a:lnTo>
                  <a:pt x="114" y="156"/>
                </a:lnTo>
                <a:lnTo>
                  <a:pt x="125" y="161"/>
                </a:lnTo>
                <a:lnTo>
                  <a:pt x="134" y="166"/>
                </a:lnTo>
                <a:lnTo>
                  <a:pt x="141" y="171"/>
                </a:lnTo>
                <a:lnTo>
                  <a:pt x="144" y="175"/>
                </a:lnTo>
                <a:lnTo>
                  <a:pt x="147" y="182"/>
                </a:lnTo>
                <a:lnTo>
                  <a:pt x="149" y="188"/>
                </a:lnTo>
                <a:lnTo>
                  <a:pt x="150" y="196"/>
                </a:lnTo>
                <a:lnTo>
                  <a:pt x="150" y="196"/>
                </a:lnTo>
                <a:close/>
                <a:moveTo>
                  <a:pt x="80" y="41"/>
                </a:moveTo>
                <a:lnTo>
                  <a:pt x="80" y="126"/>
                </a:lnTo>
                <a:lnTo>
                  <a:pt x="80" y="126"/>
                </a:lnTo>
                <a:lnTo>
                  <a:pt x="66" y="123"/>
                </a:lnTo>
                <a:lnTo>
                  <a:pt x="54" y="118"/>
                </a:lnTo>
                <a:lnTo>
                  <a:pt x="47" y="113"/>
                </a:lnTo>
                <a:lnTo>
                  <a:pt x="40" y="108"/>
                </a:lnTo>
                <a:lnTo>
                  <a:pt x="35" y="102"/>
                </a:lnTo>
                <a:lnTo>
                  <a:pt x="32" y="96"/>
                </a:lnTo>
                <a:lnTo>
                  <a:pt x="32" y="89"/>
                </a:lnTo>
                <a:lnTo>
                  <a:pt x="31" y="83"/>
                </a:lnTo>
                <a:lnTo>
                  <a:pt x="31" y="83"/>
                </a:lnTo>
                <a:lnTo>
                  <a:pt x="32" y="73"/>
                </a:lnTo>
                <a:lnTo>
                  <a:pt x="35" y="67"/>
                </a:lnTo>
                <a:lnTo>
                  <a:pt x="39" y="59"/>
                </a:lnTo>
                <a:lnTo>
                  <a:pt x="45" y="54"/>
                </a:lnTo>
                <a:lnTo>
                  <a:pt x="51" y="49"/>
                </a:lnTo>
                <a:lnTo>
                  <a:pt x="61" y="44"/>
                </a:lnTo>
                <a:lnTo>
                  <a:pt x="69" y="41"/>
                </a:lnTo>
                <a:lnTo>
                  <a:pt x="80" y="41"/>
                </a:lnTo>
                <a:lnTo>
                  <a:pt x="80" y="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643" name="Freeform 134">
            <a:extLst>
              <a:ext uri="{FF2B5EF4-FFF2-40B4-BE49-F238E27FC236}">
                <a16:creationId xmlns:a16="http://schemas.microsoft.com/office/drawing/2014/main" id="{4F9886D7-2B0A-485D-84C1-5D197AEDE56C}"/>
              </a:ext>
            </a:extLst>
          </p:cNvPr>
          <p:cNvSpPr>
            <a:spLocks noEditPoints="1"/>
          </p:cNvSpPr>
          <p:nvPr/>
        </p:nvSpPr>
        <p:spPr bwMode="auto">
          <a:xfrm>
            <a:off x="9721660" y="4082466"/>
            <a:ext cx="172694" cy="174233"/>
          </a:xfrm>
          <a:custGeom>
            <a:avLst/>
            <a:gdLst>
              <a:gd name="T0" fmla="*/ 208 w 463"/>
              <a:gd name="T1" fmla="*/ 2 h 465"/>
              <a:gd name="T2" fmla="*/ 142 w 463"/>
              <a:gd name="T3" fmla="*/ 19 h 465"/>
              <a:gd name="T4" fmla="*/ 85 w 463"/>
              <a:gd name="T5" fmla="*/ 53 h 465"/>
              <a:gd name="T6" fmla="*/ 40 w 463"/>
              <a:gd name="T7" fmla="*/ 102 h 465"/>
              <a:gd name="T8" fmla="*/ 11 w 463"/>
              <a:gd name="T9" fmla="*/ 163 h 465"/>
              <a:gd name="T10" fmla="*/ 0 w 463"/>
              <a:gd name="T11" fmla="*/ 231 h 465"/>
              <a:gd name="T12" fmla="*/ 5 w 463"/>
              <a:gd name="T13" fmla="*/ 279 h 465"/>
              <a:gd name="T14" fmla="*/ 29 w 463"/>
              <a:gd name="T15" fmla="*/ 343 h 465"/>
              <a:gd name="T16" fmla="*/ 69 w 463"/>
              <a:gd name="T17" fmla="*/ 396 h 465"/>
              <a:gd name="T18" fmla="*/ 121 w 463"/>
              <a:gd name="T19" fmla="*/ 436 h 465"/>
              <a:gd name="T20" fmla="*/ 185 w 463"/>
              <a:gd name="T21" fmla="*/ 460 h 465"/>
              <a:gd name="T22" fmla="*/ 232 w 463"/>
              <a:gd name="T23" fmla="*/ 465 h 465"/>
              <a:gd name="T24" fmla="*/ 300 w 463"/>
              <a:gd name="T25" fmla="*/ 453 h 465"/>
              <a:gd name="T26" fmla="*/ 361 w 463"/>
              <a:gd name="T27" fmla="*/ 425 h 465"/>
              <a:gd name="T28" fmla="*/ 411 w 463"/>
              <a:gd name="T29" fmla="*/ 380 h 465"/>
              <a:gd name="T30" fmla="*/ 446 w 463"/>
              <a:gd name="T31" fmla="*/ 323 h 465"/>
              <a:gd name="T32" fmla="*/ 463 w 463"/>
              <a:gd name="T33" fmla="*/ 255 h 465"/>
              <a:gd name="T34" fmla="*/ 463 w 463"/>
              <a:gd name="T35" fmla="*/ 209 h 465"/>
              <a:gd name="T36" fmla="*/ 446 w 463"/>
              <a:gd name="T37" fmla="*/ 142 h 465"/>
              <a:gd name="T38" fmla="*/ 411 w 463"/>
              <a:gd name="T39" fmla="*/ 85 h 465"/>
              <a:gd name="T40" fmla="*/ 361 w 463"/>
              <a:gd name="T41" fmla="*/ 40 h 465"/>
              <a:gd name="T42" fmla="*/ 300 w 463"/>
              <a:gd name="T43" fmla="*/ 11 h 465"/>
              <a:gd name="T44" fmla="*/ 232 w 463"/>
              <a:gd name="T45" fmla="*/ 0 h 465"/>
              <a:gd name="T46" fmla="*/ 232 w 463"/>
              <a:gd name="T47" fmla="*/ 445 h 465"/>
              <a:gd name="T48" fmla="*/ 169 w 463"/>
              <a:gd name="T49" fmla="*/ 436 h 465"/>
              <a:gd name="T50" fmla="*/ 113 w 463"/>
              <a:gd name="T51" fmla="*/ 409 h 465"/>
              <a:gd name="T52" fmla="*/ 67 w 463"/>
              <a:gd name="T53" fmla="*/ 367 h 465"/>
              <a:gd name="T54" fmla="*/ 35 w 463"/>
              <a:gd name="T55" fmla="*/ 315 h 465"/>
              <a:gd name="T56" fmla="*/ 21 w 463"/>
              <a:gd name="T57" fmla="*/ 254 h 465"/>
              <a:gd name="T58" fmla="*/ 21 w 463"/>
              <a:gd name="T59" fmla="*/ 211 h 465"/>
              <a:gd name="T60" fmla="*/ 35 w 463"/>
              <a:gd name="T61" fmla="*/ 150 h 465"/>
              <a:gd name="T62" fmla="*/ 67 w 463"/>
              <a:gd name="T63" fmla="*/ 97 h 465"/>
              <a:gd name="T64" fmla="*/ 113 w 463"/>
              <a:gd name="T65" fmla="*/ 56 h 465"/>
              <a:gd name="T66" fmla="*/ 169 w 463"/>
              <a:gd name="T67" fmla="*/ 29 h 465"/>
              <a:gd name="T68" fmla="*/ 232 w 463"/>
              <a:gd name="T69" fmla="*/ 19 h 465"/>
              <a:gd name="T70" fmla="*/ 275 w 463"/>
              <a:gd name="T71" fmla="*/ 24 h 465"/>
              <a:gd name="T72" fmla="*/ 334 w 463"/>
              <a:gd name="T73" fmla="*/ 45 h 465"/>
              <a:gd name="T74" fmla="*/ 382 w 463"/>
              <a:gd name="T75" fmla="*/ 81 h 465"/>
              <a:gd name="T76" fmla="*/ 419 w 463"/>
              <a:gd name="T77" fmla="*/ 131 h 465"/>
              <a:gd name="T78" fmla="*/ 441 w 463"/>
              <a:gd name="T79" fmla="*/ 190 h 465"/>
              <a:gd name="T80" fmla="*/ 446 w 463"/>
              <a:gd name="T81" fmla="*/ 231 h 465"/>
              <a:gd name="T82" fmla="*/ 436 w 463"/>
              <a:gd name="T83" fmla="*/ 295 h 465"/>
              <a:gd name="T84" fmla="*/ 409 w 463"/>
              <a:gd name="T85" fmla="*/ 351 h 465"/>
              <a:gd name="T86" fmla="*/ 367 w 463"/>
              <a:gd name="T87" fmla="*/ 396 h 465"/>
              <a:gd name="T88" fmla="*/ 315 w 463"/>
              <a:gd name="T89" fmla="*/ 428 h 465"/>
              <a:gd name="T90" fmla="*/ 254 w 463"/>
              <a:gd name="T91" fmla="*/ 44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3" h="465">
                <a:moveTo>
                  <a:pt x="232" y="0"/>
                </a:moveTo>
                <a:lnTo>
                  <a:pt x="232" y="0"/>
                </a:lnTo>
                <a:lnTo>
                  <a:pt x="208" y="2"/>
                </a:lnTo>
                <a:lnTo>
                  <a:pt x="185" y="5"/>
                </a:lnTo>
                <a:lnTo>
                  <a:pt x="163" y="11"/>
                </a:lnTo>
                <a:lnTo>
                  <a:pt x="142" y="19"/>
                </a:lnTo>
                <a:lnTo>
                  <a:pt x="121" y="29"/>
                </a:lnTo>
                <a:lnTo>
                  <a:pt x="102" y="40"/>
                </a:lnTo>
                <a:lnTo>
                  <a:pt x="85" y="53"/>
                </a:lnTo>
                <a:lnTo>
                  <a:pt x="69" y="69"/>
                </a:lnTo>
                <a:lnTo>
                  <a:pt x="53" y="85"/>
                </a:lnTo>
                <a:lnTo>
                  <a:pt x="40" y="102"/>
                </a:lnTo>
                <a:lnTo>
                  <a:pt x="29" y="121"/>
                </a:lnTo>
                <a:lnTo>
                  <a:pt x="19" y="142"/>
                </a:lnTo>
                <a:lnTo>
                  <a:pt x="11" y="163"/>
                </a:lnTo>
                <a:lnTo>
                  <a:pt x="5" y="185"/>
                </a:lnTo>
                <a:lnTo>
                  <a:pt x="2" y="209"/>
                </a:lnTo>
                <a:lnTo>
                  <a:pt x="0" y="231"/>
                </a:lnTo>
                <a:lnTo>
                  <a:pt x="0" y="231"/>
                </a:lnTo>
                <a:lnTo>
                  <a:pt x="2" y="255"/>
                </a:lnTo>
                <a:lnTo>
                  <a:pt x="5" y="279"/>
                </a:lnTo>
                <a:lnTo>
                  <a:pt x="11" y="302"/>
                </a:lnTo>
                <a:lnTo>
                  <a:pt x="19" y="323"/>
                </a:lnTo>
                <a:lnTo>
                  <a:pt x="29" y="343"/>
                </a:lnTo>
                <a:lnTo>
                  <a:pt x="40" y="362"/>
                </a:lnTo>
                <a:lnTo>
                  <a:pt x="53" y="380"/>
                </a:lnTo>
                <a:lnTo>
                  <a:pt x="69" y="396"/>
                </a:lnTo>
                <a:lnTo>
                  <a:pt x="85" y="410"/>
                </a:lnTo>
                <a:lnTo>
                  <a:pt x="102" y="425"/>
                </a:lnTo>
                <a:lnTo>
                  <a:pt x="121" y="436"/>
                </a:lnTo>
                <a:lnTo>
                  <a:pt x="142" y="445"/>
                </a:lnTo>
                <a:lnTo>
                  <a:pt x="163" y="453"/>
                </a:lnTo>
                <a:lnTo>
                  <a:pt x="185" y="460"/>
                </a:lnTo>
                <a:lnTo>
                  <a:pt x="208" y="463"/>
                </a:lnTo>
                <a:lnTo>
                  <a:pt x="232" y="465"/>
                </a:lnTo>
                <a:lnTo>
                  <a:pt x="232" y="465"/>
                </a:lnTo>
                <a:lnTo>
                  <a:pt x="256" y="463"/>
                </a:lnTo>
                <a:lnTo>
                  <a:pt x="280" y="460"/>
                </a:lnTo>
                <a:lnTo>
                  <a:pt x="300" y="453"/>
                </a:lnTo>
                <a:lnTo>
                  <a:pt x="323" y="445"/>
                </a:lnTo>
                <a:lnTo>
                  <a:pt x="342" y="436"/>
                </a:lnTo>
                <a:lnTo>
                  <a:pt x="361" y="425"/>
                </a:lnTo>
                <a:lnTo>
                  <a:pt x="380" y="410"/>
                </a:lnTo>
                <a:lnTo>
                  <a:pt x="396" y="396"/>
                </a:lnTo>
                <a:lnTo>
                  <a:pt x="411" y="380"/>
                </a:lnTo>
                <a:lnTo>
                  <a:pt x="425" y="362"/>
                </a:lnTo>
                <a:lnTo>
                  <a:pt x="436" y="343"/>
                </a:lnTo>
                <a:lnTo>
                  <a:pt x="446" y="323"/>
                </a:lnTo>
                <a:lnTo>
                  <a:pt x="454" y="302"/>
                </a:lnTo>
                <a:lnTo>
                  <a:pt x="458" y="279"/>
                </a:lnTo>
                <a:lnTo>
                  <a:pt x="463" y="255"/>
                </a:lnTo>
                <a:lnTo>
                  <a:pt x="463" y="231"/>
                </a:lnTo>
                <a:lnTo>
                  <a:pt x="463" y="231"/>
                </a:lnTo>
                <a:lnTo>
                  <a:pt x="463" y="209"/>
                </a:lnTo>
                <a:lnTo>
                  <a:pt x="458" y="185"/>
                </a:lnTo>
                <a:lnTo>
                  <a:pt x="454" y="163"/>
                </a:lnTo>
                <a:lnTo>
                  <a:pt x="446" y="142"/>
                </a:lnTo>
                <a:lnTo>
                  <a:pt x="436" y="121"/>
                </a:lnTo>
                <a:lnTo>
                  <a:pt x="425" y="102"/>
                </a:lnTo>
                <a:lnTo>
                  <a:pt x="411" y="85"/>
                </a:lnTo>
                <a:lnTo>
                  <a:pt x="396" y="69"/>
                </a:lnTo>
                <a:lnTo>
                  <a:pt x="380" y="53"/>
                </a:lnTo>
                <a:lnTo>
                  <a:pt x="361" y="40"/>
                </a:lnTo>
                <a:lnTo>
                  <a:pt x="342" y="29"/>
                </a:lnTo>
                <a:lnTo>
                  <a:pt x="323" y="19"/>
                </a:lnTo>
                <a:lnTo>
                  <a:pt x="300" y="11"/>
                </a:lnTo>
                <a:lnTo>
                  <a:pt x="280" y="5"/>
                </a:lnTo>
                <a:lnTo>
                  <a:pt x="256" y="2"/>
                </a:lnTo>
                <a:lnTo>
                  <a:pt x="232" y="0"/>
                </a:lnTo>
                <a:lnTo>
                  <a:pt x="232" y="0"/>
                </a:lnTo>
                <a:close/>
                <a:moveTo>
                  <a:pt x="232" y="445"/>
                </a:moveTo>
                <a:lnTo>
                  <a:pt x="232" y="445"/>
                </a:lnTo>
                <a:lnTo>
                  <a:pt x="211" y="444"/>
                </a:lnTo>
                <a:lnTo>
                  <a:pt x="189" y="441"/>
                </a:lnTo>
                <a:lnTo>
                  <a:pt x="169" y="436"/>
                </a:lnTo>
                <a:lnTo>
                  <a:pt x="149" y="428"/>
                </a:lnTo>
                <a:lnTo>
                  <a:pt x="131" y="420"/>
                </a:lnTo>
                <a:lnTo>
                  <a:pt x="113" y="409"/>
                </a:lnTo>
                <a:lnTo>
                  <a:pt x="97" y="396"/>
                </a:lnTo>
                <a:lnTo>
                  <a:pt x="82" y="383"/>
                </a:lnTo>
                <a:lnTo>
                  <a:pt x="67" y="367"/>
                </a:lnTo>
                <a:lnTo>
                  <a:pt x="56" y="351"/>
                </a:lnTo>
                <a:lnTo>
                  <a:pt x="45" y="334"/>
                </a:lnTo>
                <a:lnTo>
                  <a:pt x="35" y="315"/>
                </a:lnTo>
                <a:lnTo>
                  <a:pt x="29" y="295"/>
                </a:lnTo>
                <a:lnTo>
                  <a:pt x="24" y="275"/>
                </a:lnTo>
                <a:lnTo>
                  <a:pt x="21" y="254"/>
                </a:lnTo>
                <a:lnTo>
                  <a:pt x="19" y="231"/>
                </a:lnTo>
                <a:lnTo>
                  <a:pt x="19" y="231"/>
                </a:lnTo>
                <a:lnTo>
                  <a:pt x="21" y="211"/>
                </a:lnTo>
                <a:lnTo>
                  <a:pt x="24" y="190"/>
                </a:lnTo>
                <a:lnTo>
                  <a:pt x="29" y="169"/>
                </a:lnTo>
                <a:lnTo>
                  <a:pt x="35" y="150"/>
                </a:lnTo>
                <a:lnTo>
                  <a:pt x="45" y="131"/>
                </a:lnTo>
                <a:lnTo>
                  <a:pt x="56" y="113"/>
                </a:lnTo>
                <a:lnTo>
                  <a:pt x="67" y="97"/>
                </a:lnTo>
                <a:lnTo>
                  <a:pt x="82" y="81"/>
                </a:lnTo>
                <a:lnTo>
                  <a:pt x="97" y="69"/>
                </a:lnTo>
                <a:lnTo>
                  <a:pt x="113" y="56"/>
                </a:lnTo>
                <a:lnTo>
                  <a:pt x="131" y="45"/>
                </a:lnTo>
                <a:lnTo>
                  <a:pt x="149" y="37"/>
                </a:lnTo>
                <a:lnTo>
                  <a:pt x="169" y="29"/>
                </a:lnTo>
                <a:lnTo>
                  <a:pt x="189" y="24"/>
                </a:lnTo>
                <a:lnTo>
                  <a:pt x="211" y="21"/>
                </a:lnTo>
                <a:lnTo>
                  <a:pt x="232" y="19"/>
                </a:lnTo>
                <a:lnTo>
                  <a:pt x="232" y="19"/>
                </a:lnTo>
                <a:lnTo>
                  <a:pt x="254" y="21"/>
                </a:lnTo>
                <a:lnTo>
                  <a:pt x="275" y="24"/>
                </a:lnTo>
                <a:lnTo>
                  <a:pt x="296" y="29"/>
                </a:lnTo>
                <a:lnTo>
                  <a:pt x="315" y="37"/>
                </a:lnTo>
                <a:lnTo>
                  <a:pt x="334" y="45"/>
                </a:lnTo>
                <a:lnTo>
                  <a:pt x="351" y="56"/>
                </a:lnTo>
                <a:lnTo>
                  <a:pt x="367" y="69"/>
                </a:lnTo>
                <a:lnTo>
                  <a:pt x="382" y="81"/>
                </a:lnTo>
                <a:lnTo>
                  <a:pt x="396" y="97"/>
                </a:lnTo>
                <a:lnTo>
                  <a:pt x="409" y="113"/>
                </a:lnTo>
                <a:lnTo>
                  <a:pt x="419" y="131"/>
                </a:lnTo>
                <a:lnTo>
                  <a:pt x="428" y="150"/>
                </a:lnTo>
                <a:lnTo>
                  <a:pt x="436" y="169"/>
                </a:lnTo>
                <a:lnTo>
                  <a:pt x="441" y="190"/>
                </a:lnTo>
                <a:lnTo>
                  <a:pt x="444" y="211"/>
                </a:lnTo>
                <a:lnTo>
                  <a:pt x="446" y="231"/>
                </a:lnTo>
                <a:lnTo>
                  <a:pt x="446" y="231"/>
                </a:lnTo>
                <a:lnTo>
                  <a:pt x="444" y="254"/>
                </a:lnTo>
                <a:lnTo>
                  <a:pt x="441" y="275"/>
                </a:lnTo>
                <a:lnTo>
                  <a:pt x="436" y="295"/>
                </a:lnTo>
                <a:lnTo>
                  <a:pt x="428" y="315"/>
                </a:lnTo>
                <a:lnTo>
                  <a:pt x="419" y="334"/>
                </a:lnTo>
                <a:lnTo>
                  <a:pt x="409" y="351"/>
                </a:lnTo>
                <a:lnTo>
                  <a:pt x="396" y="367"/>
                </a:lnTo>
                <a:lnTo>
                  <a:pt x="382" y="383"/>
                </a:lnTo>
                <a:lnTo>
                  <a:pt x="367" y="396"/>
                </a:lnTo>
                <a:lnTo>
                  <a:pt x="351" y="409"/>
                </a:lnTo>
                <a:lnTo>
                  <a:pt x="334" y="420"/>
                </a:lnTo>
                <a:lnTo>
                  <a:pt x="315" y="428"/>
                </a:lnTo>
                <a:lnTo>
                  <a:pt x="296" y="436"/>
                </a:lnTo>
                <a:lnTo>
                  <a:pt x="275" y="441"/>
                </a:lnTo>
                <a:lnTo>
                  <a:pt x="254" y="444"/>
                </a:lnTo>
                <a:lnTo>
                  <a:pt x="232" y="445"/>
                </a:lnTo>
                <a:lnTo>
                  <a:pt x="232" y="4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nvGrpSpPr>
          <p:cNvPr id="7" name="Group 6">
            <a:extLst>
              <a:ext uri="{FF2B5EF4-FFF2-40B4-BE49-F238E27FC236}">
                <a16:creationId xmlns:a16="http://schemas.microsoft.com/office/drawing/2014/main" id="{05DF1AC8-8FBE-443F-A2C5-A71F65D11A26}"/>
              </a:ext>
            </a:extLst>
          </p:cNvPr>
          <p:cNvGrpSpPr/>
          <p:nvPr/>
        </p:nvGrpSpPr>
        <p:grpSpPr>
          <a:xfrm>
            <a:off x="4389967" y="3070042"/>
            <a:ext cx="231277" cy="228600"/>
            <a:chOff x="3919787" y="3060312"/>
            <a:chExt cx="231277" cy="228600"/>
          </a:xfrm>
        </p:grpSpPr>
        <p:sp>
          <p:nvSpPr>
            <p:cNvPr id="315" name="Oval 314">
              <a:extLst>
                <a:ext uri="{FF2B5EF4-FFF2-40B4-BE49-F238E27FC236}">
                  <a16:creationId xmlns:a16="http://schemas.microsoft.com/office/drawing/2014/main" id="{F2BDC656-8276-43C3-BA60-E6D064879CBE}"/>
                </a:ext>
              </a:extLst>
            </p:cNvPr>
            <p:cNvSpPr/>
            <p:nvPr/>
          </p:nvSpPr>
          <p:spPr>
            <a:xfrm>
              <a:off x="3919787" y="3060312"/>
              <a:ext cx="231277"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57" name="Freeform 354">
              <a:extLst>
                <a:ext uri="{FF2B5EF4-FFF2-40B4-BE49-F238E27FC236}">
                  <a16:creationId xmlns:a16="http://schemas.microsoft.com/office/drawing/2014/main" id="{A725A3A2-CF5F-4A73-92EB-B8578B2DE9D3}"/>
                </a:ext>
              </a:extLst>
            </p:cNvPr>
            <p:cNvSpPr>
              <a:spLocks noEditPoints="1"/>
            </p:cNvSpPr>
            <p:nvPr/>
          </p:nvSpPr>
          <p:spPr bwMode="auto">
            <a:xfrm>
              <a:off x="3966651" y="3113345"/>
              <a:ext cx="137548" cy="122535"/>
            </a:xfrm>
            <a:custGeom>
              <a:avLst/>
              <a:gdLst>
                <a:gd name="T0" fmla="*/ 221 w 235"/>
                <a:gd name="T1" fmla="*/ 33 h 209"/>
                <a:gd name="T2" fmla="*/ 207 w 235"/>
                <a:gd name="T3" fmla="*/ 33 h 209"/>
                <a:gd name="T4" fmla="*/ 201 w 235"/>
                <a:gd name="T5" fmla="*/ 4 h 209"/>
                <a:gd name="T6" fmla="*/ 196 w 235"/>
                <a:gd name="T7" fmla="*/ 0 h 209"/>
                <a:gd name="T8" fmla="*/ 64 w 235"/>
                <a:gd name="T9" fmla="*/ 27 h 209"/>
                <a:gd name="T10" fmla="*/ 49 w 235"/>
                <a:gd name="T11" fmla="*/ 9 h 209"/>
                <a:gd name="T12" fmla="*/ 14 w 235"/>
                <a:gd name="T13" fmla="*/ 9 h 209"/>
                <a:gd name="T14" fmla="*/ 0 w 235"/>
                <a:gd name="T15" fmla="*/ 23 h 209"/>
                <a:gd name="T16" fmla="*/ 0 w 235"/>
                <a:gd name="T17" fmla="*/ 195 h 209"/>
                <a:gd name="T18" fmla="*/ 14 w 235"/>
                <a:gd name="T19" fmla="*/ 209 h 209"/>
                <a:gd name="T20" fmla="*/ 221 w 235"/>
                <a:gd name="T21" fmla="*/ 209 h 209"/>
                <a:gd name="T22" fmla="*/ 235 w 235"/>
                <a:gd name="T23" fmla="*/ 195 h 209"/>
                <a:gd name="T24" fmla="*/ 235 w 235"/>
                <a:gd name="T25" fmla="*/ 47 h 209"/>
                <a:gd name="T26" fmla="*/ 221 w 235"/>
                <a:gd name="T27" fmla="*/ 33 h 209"/>
                <a:gd name="T28" fmla="*/ 193 w 235"/>
                <a:gd name="T29" fmla="*/ 11 h 209"/>
                <a:gd name="T30" fmla="*/ 198 w 235"/>
                <a:gd name="T31" fmla="*/ 33 h 209"/>
                <a:gd name="T32" fmla="*/ 200 w 235"/>
                <a:gd name="T33" fmla="*/ 42 h 209"/>
                <a:gd name="T34" fmla="*/ 204 w 235"/>
                <a:gd name="T35" fmla="*/ 65 h 209"/>
                <a:gd name="T36" fmla="*/ 35 w 235"/>
                <a:gd name="T37" fmla="*/ 65 h 209"/>
                <a:gd name="T38" fmla="*/ 31 w 235"/>
                <a:gd name="T39" fmla="*/ 44 h 209"/>
                <a:gd name="T40" fmla="*/ 193 w 235"/>
                <a:gd name="T41" fmla="*/ 11 h 209"/>
                <a:gd name="T42" fmla="*/ 221 w 235"/>
                <a:gd name="T43" fmla="*/ 42 h 209"/>
                <a:gd name="T44" fmla="*/ 226 w 235"/>
                <a:gd name="T45" fmla="*/ 47 h 209"/>
                <a:gd name="T46" fmla="*/ 226 w 235"/>
                <a:gd name="T47" fmla="*/ 65 h 209"/>
                <a:gd name="T48" fmla="*/ 214 w 235"/>
                <a:gd name="T49" fmla="*/ 65 h 209"/>
                <a:gd name="T50" fmla="*/ 209 w 235"/>
                <a:gd name="T51" fmla="*/ 42 h 209"/>
                <a:gd name="T52" fmla="*/ 221 w 235"/>
                <a:gd name="T53" fmla="*/ 42 h 209"/>
                <a:gd name="T54" fmla="*/ 14 w 235"/>
                <a:gd name="T55" fmla="*/ 18 h 209"/>
                <a:gd name="T56" fmla="*/ 48 w 235"/>
                <a:gd name="T57" fmla="*/ 18 h 209"/>
                <a:gd name="T58" fmla="*/ 54 w 235"/>
                <a:gd name="T59" fmla="*/ 29 h 209"/>
                <a:gd name="T60" fmla="*/ 24 w 235"/>
                <a:gd name="T61" fmla="*/ 35 h 209"/>
                <a:gd name="T62" fmla="*/ 21 w 235"/>
                <a:gd name="T63" fmla="*/ 37 h 209"/>
                <a:gd name="T64" fmla="*/ 20 w 235"/>
                <a:gd name="T65" fmla="*/ 41 h 209"/>
                <a:gd name="T66" fmla="*/ 25 w 235"/>
                <a:gd name="T67" fmla="*/ 65 h 209"/>
                <a:gd name="T68" fmla="*/ 9 w 235"/>
                <a:gd name="T69" fmla="*/ 65 h 209"/>
                <a:gd name="T70" fmla="*/ 9 w 235"/>
                <a:gd name="T71" fmla="*/ 23 h 209"/>
                <a:gd name="T72" fmla="*/ 14 w 235"/>
                <a:gd name="T73" fmla="*/ 18 h 209"/>
                <a:gd name="T74" fmla="*/ 221 w 235"/>
                <a:gd name="T75" fmla="*/ 200 h 209"/>
                <a:gd name="T76" fmla="*/ 14 w 235"/>
                <a:gd name="T77" fmla="*/ 200 h 209"/>
                <a:gd name="T78" fmla="*/ 9 w 235"/>
                <a:gd name="T79" fmla="*/ 195 h 209"/>
                <a:gd name="T80" fmla="*/ 9 w 235"/>
                <a:gd name="T81" fmla="*/ 75 h 209"/>
                <a:gd name="T82" fmla="*/ 226 w 235"/>
                <a:gd name="T83" fmla="*/ 75 h 209"/>
                <a:gd name="T84" fmla="*/ 226 w 235"/>
                <a:gd name="T85" fmla="*/ 195 h 209"/>
                <a:gd name="T86" fmla="*/ 221 w 235"/>
                <a:gd name="T87"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5" h="209">
                  <a:moveTo>
                    <a:pt x="221" y="33"/>
                  </a:moveTo>
                  <a:cubicBezTo>
                    <a:pt x="207" y="33"/>
                    <a:pt x="207" y="33"/>
                    <a:pt x="207" y="33"/>
                  </a:cubicBezTo>
                  <a:cubicBezTo>
                    <a:pt x="201" y="4"/>
                    <a:pt x="201" y="4"/>
                    <a:pt x="201" y="4"/>
                  </a:cubicBezTo>
                  <a:cubicBezTo>
                    <a:pt x="201" y="2"/>
                    <a:pt x="198" y="0"/>
                    <a:pt x="196" y="0"/>
                  </a:cubicBezTo>
                  <a:cubicBezTo>
                    <a:pt x="64" y="27"/>
                    <a:pt x="64" y="27"/>
                    <a:pt x="64" y="27"/>
                  </a:cubicBezTo>
                  <a:cubicBezTo>
                    <a:pt x="56" y="9"/>
                    <a:pt x="51" y="9"/>
                    <a:pt x="49" y="9"/>
                  </a:cubicBezTo>
                  <a:cubicBezTo>
                    <a:pt x="14" y="9"/>
                    <a:pt x="14" y="9"/>
                    <a:pt x="14" y="9"/>
                  </a:cubicBezTo>
                  <a:cubicBezTo>
                    <a:pt x="6" y="9"/>
                    <a:pt x="0" y="15"/>
                    <a:pt x="0" y="23"/>
                  </a:cubicBezTo>
                  <a:cubicBezTo>
                    <a:pt x="0" y="195"/>
                    <a:pt x="0" y="195"/>
                    <a:pt x="0" y="195"/>
                  </a:cubicBezTo>
                  <a:cubicBezTo>
                    <a:pt x="0" y="203"/>
                    <a:pt x="6" y="209"/>
                    <a:pt x="14" y="209"/>
                  </a:cubicBezTo>
                  <a:cubicBezTo>
                    <a:pt x="221" y="209"/>
                    <a:pt x="221" y="209"/>
                    <a:pt x="221" y="209"/>
                  </a:cubicBezTo>
                  <a:cubicBezTo>
                    <a:pt x="229" y="209"/>
                    <a:pt x="235" y="203"/>
                    <a:pt x="235" y="195"/>
                  </a:cubicBezTo>
                  <a:cubicBezTo>
                    <a:pt x="235" y="47"/>
                    <a:pt x="235" y="47"/>
                    <a:pt x="235" y="47"/>
                  </a:cubicBezTo>
                  <a:cubicBezTo>
                    <a:pt x="235" y="39"/>
                    <a:pt x="229" y="33"/>
                    <a:pt x="221" y="33"/>
                  </a:cubicBezTo>
                  <a:close/>
                  <a:moveTo>
                    <a:pt x="193" y="11"/>
                  </a:moveTo>
                  <a:cubicBezTo>
                    <a:pt x="198" y="33"/>
                    <a:pt x="198" y="33"/>
                    <a:pt x="198" y="33"/>
                  </a:cubicBezTo>
                  <a:cubicBezTo>
                    <a:pt x="200" y="42"/>
                    <a:pt x="200" y="42"/>
                    <a:pt x="200" y="42"/>
                  </a:cubicBezTo>
                  <a:cubicBezTo>
                    <a:pt x="204" y="65"/>
                    <a:pt x="204" y="65"/>
                    <a:pt x="204" y="65"/>
                  </a:cubicBezTo>
                  <a:cubicBezTo>
                    <a:pt x="35" y="65"/>
                    <a:pt x="35" y="65"/>
                    <a:pt x="35" y="65"/>
                  </a:cubicBezTo>
                  <a:cubicBezTo>
                    <a:pt x="31" y="44"/>
                    <a:pt x="31" y="44"/>
                    <a:pt x="31" y="44"/>
                  </a:cubicBezTo>
                  <a:lnTo>
                    <a:pt x="193" y="11"/>
                  </a:lnTo>
                  <a:close/>
                  <a:moveTo>
                    <a:pt x="221" y="42"/>
                  </a:moveTo>
                  <a:cubicBezTo>
                    <a:pt x="224" y="42"/>
                    <a:pt x="226" y="44"/>
                    <a:pt x="226" y="47"/>
                  </a:cubicBezTo>
                  <a:cubicBezTo>
                    <a:pt x="226" y="65"/>
                    <a:pt x="226" y="65"/>
                    <a:pt x="226" y="65"/>
                  </a:cubicBezTo>
                  <a:cubicBezTo>
                    <a:pt x="214" y="65"/>
                    <a:pt x="214" y="65"/>
                    <a:pt x="214" y="65"/>
                  </a:cubicBezTo>
                  <a:cubicBezTo>
                    <a:pt x="209" y="42"/>
                    <a:pt x="209" y="42"/>
                    <a:pt x="209" y="42"/>
                  </a:cubicBezTo>
                  <a:lnTo>
                    <a:pt x="221" y="42"/>
                  </a:lnTo>
                  <a:close/>
                  <a:moveTo>
                    <a:pt x="14" y="18"/>
                  </a:moveTo>
                  <a:cubicBezTo>
                    <a:pt x="48" y="18"/>
                    <a:pt x="48" y="18"/>
                    <a:pt x="48" y="18"/>
                  </a:cubicBezTo>
                  <a:cubicBezTo>
                    <a:pt x="49" y="20"/>
                    <a:pt x="52" y="24"/>
                    <a:pt x="54" y="29"/>
                  </a:cubicBezTo>
                  <a:cubicBezTo>
                    <a:pt x="24" y="35"/>
                    <a:pt x="24" y="35"/>
                    <a:pt x="24" y="35"/>
                  </a:cubicBezTo>
                  <a:cubicBezTo>
                    <a:pt x="23" y="35"/>
                    <a:pt x="22" y="36"/>
                    <a:pt x="21" y="37"/>
                  </a:cubicBezTo>
                  <a:cubicBezTo>
                    <a:pt x="20" y="38"/>
                    <a:pt x="20" y="40"/>
                    <a:pt x="20" y="41"/>
                  </a:cubicBezTo>
                  <a:cubicBezTo>
                    <a:pt x="25" y="65"/>
                    <a:pt x="25" y="65"/>
                    <a:pt x="25" y="65"/>
                  </a:cubicBezTo>
                  <a:cubicBezTo>
                    <a:pt x="9" y="65"/>
                    <a:pt x="9" y="65"/>
                    <a:pt x="9" y="65"/>
                  </a:cubicBezTo>
                  <a:cubicBezTo>
                    <a:pt x="9" y="23"/>
                    <a:pt x="9" y="23"/>
                    <a:pt x="9" y="23"/>
                  </a:cubicBezTo>
                  <a:cubicBezTo>
                    <a:pt x="9" y="21"/>
                    <a:pt x="11" y="18"/>
                    <a:pt x="14" y="18"/>
                  </a:cubicBezTo>
                  <a:close/>
                  <a:moveTo>
                    <a:pt x="221" y="200"/>
                  </a:moveTo>
                  <a:cubicBezTo>
                    <a:pt x="14" y="200"/>
                    <a:pt x="14" y="200"/>
                    <a:pt x="14" y="200"/>
                  </a:cubicBezTo>
                  <a:cubicBezTo>
                    <a:pt x="11" y="200"/>
                    <a:pt x="9" y="198"/>
                    <a:pt x="9" y="195"/>
                  </a:cubicBezTo>
                  <a:cubicBezTo>
                    <a:pt x="9" y="75"/>
                    <a:pt x="9" y="75"/>
                    <a:pt x="9" y="75"/>
                  </a:cubicBezTo>
                  <a:cubicBezTo>
                    <a:pt x="226" y="75"/>
                    <a:pt x="226" y="75"/>
                    <a:pt x="226" y="75"/>
                  </a:cubicBezTo>
                  <a:cubicBezTo>
                    <a:pt x="226" y="195"/>
                    <a:pt x="226" y="195"/>
                    <a:pt x="226" y="195"/>
                  </a:cubicBezTo>
                  <a:cubicBezTo>
                    <a:pt x="226" y="198"/>
                    <a:pt x="224" y="200"/>
                    <a:pt x="221" y="20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grpSp>
        <p:nvGrpSpPr>
          <p:cNvPr id="8" name="Group 7">
            <a:extLst>
              <a:ext uri="{FF2B5EF4-FFF2-40B4-BE49-F238E27FC236}">
                <a16:creationId xmlns:a16="http://schemas.microsoft.com/office/drawing/2014/main" id="{B78A6D74-DC63-4B0A-A327-95B4905A9B3C}"/>
              </a:ext>
            </a:extLst>
          </p:cNvPr>
          <p:cNvGrpSpPr/>
          <p:nvPr/>
        </p:nvGrpSpPr>
        <p:grpSpPr>
          <a:xfrm>
            <a:off x="4750918" y="3070042"/>
            <a:ext cx="231277" cy="228600"/>
            <a:chOff x="4314134" y="3060312"/>
            <a:chExt cx="231277" cy="228600"/>
          </a:xfrm>
        </p:grpSpPr>
        <p:sp>
          <p:nvSpPr>
            <p:cNvPr id="342" name="Oval 341">
              <a:extLst>
                <a:ext uri="{FF2B5EF4-FFF2-40B4-BE49-F238E27FC236}">
                  <a16:creationId xmlns:a16="http://schemas.microsoft.com/office/drawing/2014/main" id="{51477E1D-CD41-4ACF-B8E5-1D3E6CA76F2B}"/>
                </a:ext>
              </a:extLst>
            </p:cNvPr>
            <p:cNvSpPr/>
            <p:nvPr/>
          </p:nvSpPr>
          <p:spPr>
            <a:xfrm>
              <a:off x="4314134" y="3060312"/>
              <a:ext cx="231277" cy="2286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258" name="Group 257">
              <a:extLst>
                <a:ext uri="{FF2B5EF4-FFF2-40B4-BE49-F238E27FC236}">
                  <a16:creationId xmlns:a16="http://schemas.microsoft.com/office/drawing/2014/main" id="{F8F656A8-E032-4381-BE95-E606D96A2172}"/>
                </a:ext>
              </a:extLst>
            </p:cNvPr>
            <p:cNvGrpSpPr/>
            <p:nvPr/>
          </p:nvGrpSpPr>
          <p:grpSpPr>
            <a:xfrm>
              <a:off x="4342287" y="3089954"/>
              <a:ext cx="174970" cy="169348"/>
              <a:chOff x="1179527" y="7091247"/>
              <a:chExt cx="514336" cy="452553"/>
            </a:xfrm>
            <a:solidFill>
              <a:schemeClr val="bg1"/>
            </a:solidFill>
          </p:grpSpPr>
          <p:sp>
            <p:nvSpPr>
              <p:cNvPr id="262" name="Freeform 86">
                <a:extLst>
                  <a:ext uri="{FF2B5EF4-FFF2-40B4-BE49-F238E27FC236}">
                    <a16:creationId xmlns:a16="http://schemas.microsoft.com/office/drawing/2014/main" id="{54C2BF51-0D4C-46A6-817E-129077E1090A}"/>
                  </a:ext>
                </a:extLst>
              </p:cNvPr>
              <p:cNvSpPr>
                <a:spLocks noEditPoints="1"/>
              </p:cNvSpPr>
              <p:nvPr/>
            </p:nvSpPr>
            <p:spPr bwMode="auto">
              <a:xfrm>
                <a:off x="1179527" y="7472751"/>
                <a:ext cx="514336" cy="71049"/>
              </a:xfrm>
              <a:custGeom>
                <a:avLst/>
                <a:gdLst>
                  <a:gd name="T0" fmla="*/ 241 w 246"/>
                  <a:gd name="T1" fmla="*/ 0 h 34"/>
                  <a:gd name="T2" fmla="*/ 136 w 246"/>
                  <a:gd name="T3" fmla="*/ 0 h 34"/>
                  <a:gd name="T4" fmla="*/ 131 w 246"/>
                  <a:gd name="T5" fmla="*/ 5 h 34"/>
                  <a:gd name="T6" fmla="*/ 131 w 246"/>
                  <a:gd name="T7" fmla="*/ 8 h 34"/>
                  <a:gd name="T8" fmla="*/ 115 w 246"/>
                  <a:gd name="T9" fmla="*/ 8 h 34"/>
                  <a:gd name="T10" fmla="*/ 115 w 246"/>
                  <a:gd name="T11" fmla="*/ 5 h 34"/>
                  <a:gd name="T12" fmla="*/ 110 w 246"/>
                  <a:gd name="T13" fmla="*/ 0 h 34"/>
                  <a:gd name="T14" fmla="*/ 5 w 246"/>
                  <a:gd name="T15" fmla="*/ 0 h 34"/>
                  <a:gd name="T16" fmla="*/ 0 w 246"/>
                  <a:gd name="T17" fmla="*/ 5 h 34"/>
                  <a:gd name="T18" fmla="*/ 0 w 246"/>
                  <a:gd name="T19" fmla="*/ 20 h 34"/>
                  <a:gd name="T20" fmla="*/ 13 w 246"/>
                  <a:gd name="T21" fmla="*/ 34 h 34"/>
                  <a:gd name="T22" fmla="*/ 233 w 246"/>
                  <a:gd name="T23" fmla="*/ 34 h 34"/>
                  <a:gd name="T24" fmla="*/ 246 w 246"/>
                  <a:gd name="T25" fmla="*/ 20 h 34"/>
                  <a:gd name="T26" fmla="*/ 246 w 246"/>
                  <a:gd name="T27" fmla="*/ 5 h 34"/>
                  <a:gd name="T28" fmla="*/ 241 w 246"/>
                  <a:gd name="T29" fmla="*/ 0 h 34"/>
                  <a:gd name="T30" fmla="*/ 236 w 246"/>
                  <a:gd name="T31" fmla="*/ 20 h 34"/>
                  <a:gd name="T32" fmla="*/ 233 w 246"/>
                  <a:gd name="T33" fmla="*/ 24 h 34"/>
                  <a:gd name="T34" fmla="*/ 13 w 246"/>
                  <a:gd name="T35" fmla="*/ 24 h 34"/>
                  <a:gd name="T36" fmla="*/ 10 w 246"/>
                  <a:gd name="T37" fmla="*/ 20 h 34"/>
                  <a:gd name="T38" fmla="*/ 10 w 246"/>
                  <a:gd name="T39" fmla="*/ 10 h 34"/>
                  <a:gd name="T40" fmla="*/ 105 w 246"/>
                  <a:gd name="T41" fmla="*/ 10 h 34"/>
                  <a:gd name="T42" fmla="*/ 115 w 246"/>
                  <a:gd name="T43" fmla="*/ 18 h 34"/>
                  <a:gd name="T44" fmla="*/ 131 w 246"/>
                  <a:gd name="T45" fmla="*/ 18 h 34"/>
                  <a:gd name="T46" fmla="*/ 140 w 246"/>
                  <a:gd name="T47" fmla="*/ 10 h 34"/>
                  <a:gd name="T48" fmla="*/ 236 w 246"/>
                  <a:gd name="T49" fmla="*/ 10 h 34"/>
                  <a:gd name="T50" fmla="*/ 236 w 246"/>
                  <a:gd name="T51"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34">
                    <a:moveTo>
                      <a:pt x="241" y="0"/>
                    </a:moveTo>
                    <a:cubicBezTo>
                      <a:pt x="136" y="0"/>
                      <a:pt x="136" y="0"/>
                      <a:pt x="136" y="0"/>
                    </a:cubicBezTo>
                    <a:cubicBezTo>
                      <a:pt x="133" y="0"/>
                      <a:pt x="131" y="3"/>
                      <a:pt x="131" y="5"/>
                    </a:cubicBezTo>
                    <a:cubicBezTo>
                      <a:pt x="131" y="8"/>
                      <a:pt x="131" y="8"/>
                      <a:pt x="131" y="8"/>
                    </a:cubicBezTo>
                    <a:cubicBezTo>
                      <a:pt x="115" y="8"/>
                      <a:pt x="115" y="8"/>
                      <a:pt x="115" y="8"/>
                    </a:cubicBezTo>
                    <a:cubicBezTo>
                      <a:pt x="115" y="5"/>
                      <a:pt x="115" y="5"/>
                      <a:pt x="115" y="5"/>
                    </a:cubicBezTo>
                    <a:cubicBezTo>
                      <a:pt x="115" y="3"/>
                      <a:pt x="113" y="0"/>
                      <a:pt x="110" y="0"/>
                    </a:cubicBezTo>
                    <a:cubicBezTo>
                      <a:pt x="5" y="0"/>
                      <a:pt x="5" y="0"/>
                      <a:pt x="5" y="0"/>
                    </a:cubicBezTo>
                    <a:cubicBezTo>
                      <a:pt x="2" y="0"/>
                      <a:pt x="0" y="3"/>
                      <a:pt x="0" y="5"/>
                    </a:cubicBezTo>
                    <a:cubicBezTo>
                      <a:pt x="0" y="20"/>
                      <a:pt x="0" y="20"/>
                      <a:pt x="0" y="20"/>
                    </a:cubicBezTo>
                    <a:cubicBezTo>
                      <a:pt x="0" y="28"/>
                      <a:pt x="6" y="34"/>
                      <a:pt x="13" y="34"/>
                    </a:cubicBezTo>
                    <a:cubicBezTo>
                      <a:pt x="233" y="34"/>
                      <a:pt x="233" y="34"/>
                      <a:pt x="233" y="34"/>
                    </a:cubicBezTo>
                    <a:cubicBezTo>
                      <a:pt x="240" y="34"/>
                      <a:pt x="246" y="28"/>
                      <a:pt x="246" y="20"/>
                    </a:cubicBezTo>
                    <a:cubicBezTo>
                      <a:pt x="246" y="5"/>
                      <a:pt x="246" y="5"/>
                      <a:pt x="246" y="5"/>
                    </a:cubicBezTo>
                    <a:cubicBezTo>
                      <a:pt x="246" y="3"/>
                      <a:pt x="244" y="0"/>
                      <a:pt x="241" y="0"/>
                    </a:cubicBezTo>
                    <a:close/>
                    <a:moveTo>
                      <a:pt x="236" y="20"/>
                    </a:moveTo>
                    <a:cubicBezTo>
                      <a:pt x="236" y="22"/>
                      <a:pt x="235" y="24"/>
                      <a:pt x="233" y="24"/>
                    </a:cubicBezTo>
                    <a:cubicBezTo>
                      <a:pt x="13" y="24"/>
                      <a:pt x="13" y="24"/>
                      <a:pt x="13" y="24"/>
                    </a:cubicBezTo>
                    <a:cubicBezTo>
                      <a:pt x="11" y="24"/>
                      <a:pt x="10" y="22"/>
                      <a:pt x="10" y="20"/>
                    </a:cubicBezTo>
                    <a:cubicBezTo>
                      <a:pt x="10" y="10"/>
                      <a:pt x="10" y="10"/>
                      <a:pt x="10" y="10"/>
                    </a:cubicBezTo>
                    <a:cubicBezTo>
                      <a:pt x="105" y="10"/>
                      <a:pt x="105" y="10"/>
                      <a:pt x="105" y="10"/>
                    </a:cubicBezTo>
                    <a:cubicBezTo>
                      <a:pt x="106" y="15"/>
                      <a:pt x="110" y="18"/>
                      <a:pt x="115" y="18"/>
                    </a:cubicBezTo>
                    <a:cubicBezTo>
                      <a:pt x="131" y="18"/>
                      <a:pt x="131" y="18"/>
                      <a:pt x="131" y="18"/>
                    </a:cubicBezTo>
                    <a:cubicBezTo>
                      <a:pt x="136" y="18"/>
                      <a:pt x="140" y="15"/>
                      <a:pt x="140" y="10"/>
                    </a:cubicBezTo>
                    <a:cubicBezTo>
                      <a:pt x="236" y="10"/>
                      <a:pt x="236" y="10"/>
                      <a:pt x="236" y="10"/>
                    </a:cubicBezTo>
                    <a:lnTo>
                      <a:pt x="236"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63" name="Freeform 87">
                <a:extLst>
                  <a:ext uri="{FF2B5EF4-FFF2-40B4-BE49-F238E27FC236}">
                    <a16:creationId xmlns:a16="http://schemas.microsoft.com/office/drawing/2014/main" id="{9EDF1273-4254-454B-B3D1-34180F8F56C1}"/>
                  </a:ext>
                </a:extLst>
              </p:cNvPr>
              <p:cNvSpPr>
                <a:spLocks/>
              </p:cNvSpPr>
              <p:nvPr/>
            </p:nvSpPr>
            <p:spPr bwMode="auto">
              <a:xfrm>
                <a:off x="1361784" y="7091247"/>
                <a:ext cx="152911" cy="291920"/>
              </a:xfrm>
              <a:custGeom>
                <a:avLst/>
                <a:gdLst>
                  <a:gd name="T0" fmla="*/ 9 w 73"/>
                  <a:gd name="T1" fmla="*/ 100 h 139"/>
                  <a:gd name="T2" fmla="*/ 2 w 73"/>
                  <a:gd name="T3" fmla="*/ 100 h 139"/>
                  <a:gd name="T4" fmla="*/ 2 w 73"/>
                  <a:gd name="T5" fmla="*/ 106 h 139"/>
                  <a:gd name="T6" fmla="*/ 33 w 73"/>
                  <a:gd name="T7" fmla="*/ 138 h 139"/>
                  <a:gd name="T8" fmla="*/ 34 w 73"/>
                  <a:gd name="T9" fmla="*/ 139 h 139"/>
                  <a:gd name="T10" fmla="*/ 36 w 73"/>
                  <a:gd name="T11" fmla="*/ 139 h 139"/>
                  <a:gd name="T12" fmla="*/ 38 w 73"/>
                  <a:gd name="T13" fmla="*/ 139 h 139"/>
                  <a:gd name="T14" fmla="*/ 40 w 73"/>
                  <a:gd name="T15" fmla="*/ 138 h 139"/>
                  <a:gd name="T16" fmla="*/ 71 w 73"/>
                  <a:gd name="T17" fmla="*/ 106 h 139"/>
                  <a:gd name="T18" fmla="*/ 71 w 73"/>
                  <a:gd name="T19" fmla="*/ 100 h 139"/>
                  <a:gd name="T20" fmla="*/ 64 w 73"/>
                  <a:gd name="T21" fmla="*/ 100 h 139"/>
                  <a:gd name="T22" fmla="*/ 41 w 73"/>
                  <a:gd name="T23" fmla="*/ 122 h 139"/>
                  <a:gd name="T24" fmla="*/ 41 w 73"/>
                  <a:gd name="T25" fmla="*/ 5 h 139"/>
                  <a:gd name="T26" fmla="*/ 36 w 73"/>
                  <a:gd name="T27" fmla="*/ 0 h 139"/>
                  <a:gd name="T28" fmla="*/ 31 w 73"/>
                  <a:gd name="T29" fmla="*/ 5 h 139"/>
                  <a:gd name="T30" fmla="*/ 31 w 73"/>
                  <a:gd name="T31" fmla="*/ 122 h 139"/>
                  <a:gd name="T32" fmla="*/ 9 w 73"/>
                  <a:gd name="T33" fmla="*/ 10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139">
                    <a:moveTo>
                      <a:pt x="9" y="100"/>
                    </a:moveTo>
                    <a:cubicBezTo>
                      <a:pt x="7" y="98"/>
                      <a:pt x="4" y="98"/>
                      <a:pt x="2" y="100"/>
                    </a:cubicBezTo>
                    <a:cubicBezTo>
                      <a:pt x="0" y="101"/>
                      <a:pt x="0" y="105"/>
                      <a:pt x="2" y="106"/>
                    </a:cubicBezTo>
                    <a:cubicBezTo>
                      <a:pt x="33" y="138"/>
                      <a:pt x="33" y="138"/>
                      <a:pt x="33" y="138"/>
                    </a:cubicBezTo>
                    <a:cubicBezTo>
                      <a:pt x="33" y="138"/>
                      <a:pt x="34" y="138"/>
                      <a:pt x="34" y="139"/>
                    </a:cubicBezTo>
                    <a:cubicBezTo>
                      <a:pt x="35" y="139"/>
                      <a:pt x="36" y="139"/>
                      <a:pt x="36" y="139"/>
                    </a:cubicBezTo>
                    <a:cubicBezTo>
                      <a:pt x="37" y="139"/>
                      <a:pt x="38" y="139"/>
                      <a:pt x="38" y="139"/>
                    </a:cubicBezTo>
                    <a:cubicBezTo>
                      <a:pt x="39" y="138"/>
                      <a:pt x="39" y="138"/>
                      <a:pt x="40" y="138"/>
                    </a:cubicBezTo>
                    <a:cubicBezTo>
                      <a:pt x="71" y="106"/>
                      <a:pt x="71" y="106"/>
                      <a:pt x="71" y="106"/>
                    </a:cubicBezTo>
                    <a:cubicBezTo>
                      <a:pt x="73" y="105"/>
                      <a:pt x="73" y="101"/>
                      <a:pt x="71" y="100"/>
                    </a:cubicBezTo>
                    <a:cubicBezTo>
                      <a:pt x="69" y="98"/>
                      <a:pt x="66" y="98"/>
                      <a:pt x="64" y="100"/>
                    </a:cubicBezTo>
                    <a:cubicBezTo>
                      <a:pt x="41" y="122"/>
                      <a:pt x="41" y="122"/>
                      <a:pt x="41" y="122"/>
                    </a:cubicBezTo>
                    <a:cubicBezTo>
                      <a:pt x="41" y="5"/>
                      <a:pt x="41" y="5"/>
                      <a:pt x="41" y="5"/>
                    </a:cubicBezTo>
                    <a:cubicBezTo>
                      <a:pt x="41" y="2"/>
                      <a:pt x="39" y="0"/>
                      <a:pt x="36" y="0"/>
                    </a:cubicBezTo>
                    <a:cubicBezTo>
                      <a:pt x="34" y="0"/>
                      <a:pt x="31" y="2"/>
                      <a:pt x="31" y="5"/>
                    </a:cubicBezTo>
                    <a:cubicBezTo>
                      <a:pt x="31" y="122"/>
                      <a:pt x="31" y="122"/>
                      <a:pt x="31" y="122"/>
                    </a:cubicBezTo>
                    <a:lnTo>
                      <a:pt x="9"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64" name="Freeform 88">
                <a:extLst>
                  <a:ext uri="{FF2B5EF4-FFF2-40B4-BE49-F238E27FC236}">
                    <a16:creationId xmlns:a16="http://schemas.microsoft.com/office/drawing/2014/main" id="{D8800000-0F9D-4D93-93D8-9B9E6CD2EF2D}"/>
                  </a:ext>
                </a:extLst>
              </p:cNvPr>
              <p:cNvSpPr>
                <a:spLocks/>
              </p:cNvSpPr>
              <p:nvPr/>
            </p:nvSpPr>
            <p:spPr bwMode="auto">
              <a:xfrm>
                <a:off x="1219685" y="7174653"/>
                <a:ext cx="172990" cy="273385"/>
              </a:xfrm>
              <a:custGeom>
                <a:avLst/>
                <a:gdLst>
                  <a:gd name="T0" fmla="*/ 5 w 83"/>
                  <a:gd name="T1" fmla="*/ 130 h 130"/>
                  <a:gd name="T2" fmla="*/ 10 w 83"/>
                  <a:gd name="T3" fmla="*/ 125 h 130"/>
                  <a:gd name="T4" fmla="*/ 10 w 83"/>
                  <a:gd name="T5" fmla="*/ 12 h 130"/>
                  <a:gd name="T6" fmla="*/ 13 w 83"/>
                  <a:gd name="T7" fmla="*/ 9 h 130"/>
                  <a:gd name="T8" fmla="*/ 78 w 83"/>
                  <a:gd name="T9" fmla="*/ 9 h 130"/>
                  <a:gd name="T10" fmla="*/ 83 w 83"/>
                  <a:gd name="T11" fmla="*/ 4 h 130"/>
                  <a:gd name="T12" fmla="*/ 78 w 83"/>
                  <a:gd name="T13" fmla="*/ 0 h 130"/>
                  <a:gd name="T14" fmla="*/ 13 w 83"/>
                  <a:gd name="T15" fmla="*/ 0 h 130"/>
                  <a:gd name="T16" fmla="*/ 0 w 83"/>
                  <a:gd name="T17" fmla="*/ 12 h 130"/>
                  <a:gd name="T18" fmla="*/ 0 w 83"/>
                  <a:gd name="T19" fmla="*/ 125 h 130"/>
                  <a:gd name="T20" fmla="*/ 5 w 83"/>
                  <a:gd name="T2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130">
                    <a:moveTo>
                      <a:pt x="5" y="130"/>
                    </a:moveTo>
                    <a:cubicBezTo>
                      <a:pt x="8" y="130"/>
                      <a:pt x="10" y="127"/>
                      <a:pt x="10" y="125"/>
                    </a:cubicBezTo>
                    <a:cubicBezTo>
                      <a:pt x="10" y="12"/>
                      <a:pt x="10" y="12"/>
                      <a:pt x="10" y="12"/>
                    </a:cubicBezTo>
                    <a:cubicBezTo>
                      <a:pt x="10" y="11"/>
                      <a:pt x="11" y="9"/>
                      <a:pt x="13" y="9"/>
                    </a:cubicBezTo>
                    <a:cubicBezTo>
                      <a:pt x="78" y="9"/>
                      <a:pt x="78" y="9"/>
                      <a:pt x="78" y="9"/>
                    </a:cubicBezTo>
                    <a:cubicBezTo>
                      <a:pt x="81" y="9"/>
                      <a:pt x="83" y="7"/>
                      <a:pt x="83" y="4"/>
                    </a:cubicBezTo>
                    <a:cubicBezTo>
                      <a:pt x="83" y="2"/>
                      <a:pt x="81" y="0"/>
                      <a:pt x="78" y="0"/>
                    </a:cubicBezTo>
                    <a:cubicBezTo>
                      <a:pt x="13" y="0"/>
                      <a:pt x="13" y="0"/>
                      <a:pt x="13" y="0"/>
                    </a:cubicBezTo>
                    <a:cubicBezTo>
                      <a:pt x="6" y="0"/>
                      <a:pt x="0" y="5"/>
                      <a:pt x="0" y="12"/>
                    </a:cubicBezTo>
                    <a:cubicBezTo>
                      <a:pt x="0" y="125"/>
                      <a:pt x="0" y="125"/>
                      <a:pt x="0" y="125"/>
                    </a:cubicBezTo>
                    <a:cubicBezTo>
                      <a:pt x="0" y="127"/>
                      <a:pt x="3" y="130"/>
                      <a:pt x="5" y="1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65" name="Freeform 89">
                <a:extLst>
                  <a:ext uri="{FF2B5EF4-FFF2-40B4-BE49-F238E27FC236}">
                    <a16:creationId xmlns:a16="http://schemas.microsoft.com/office/drawing/2014/main" id="{0F5FE630-1C24-4964-9213-4D22BF7EF752}"/>
                  </a:ext>
                </a:extLst>
              </p:cNvPr>
              <p:cNvSpPr>
                <a:spLocks/>
              </p:cNvSpPr>
              <p:nvPr/>
            </p:nvSpPr>
            <p:spPr bwMode="auto">
              <a:xfrm>
                <a:off x="1482259" y="7174653"/>
                <a:ext cx="169901" cy="273385"/>
              </a:xfrm>
              <a:custGeom>
                <a:avLst/>
                <a:gdLst>
                  <a:gd name="T0" fmla="*/ 5 w 81"/>
                  <a:gd name="T1" fmla="*/ 9 h 130"/>
                  <a:gd name="T2" fmla="*/ 69 w 81"/>
                  <a:gd name="T3" fmla="*/ 9 h 130"/>
                  <a:gd name="T4" fmla="*/ 72 w 81"/>
                  <a:gd name="T5" fmla="*/ 12 h 130"/>
                  <a:gd name="T6" fmla="*/ 72 w 81"/>
                  <a:gd name="T7" fmla="*/ 125 h 130"/>
                  <a:gd name="T8" fmla="*/ 77 w 81"/>
                  <a:gd name="T9" fmla="*/ 130 h 130"/>
                  <a:gd name="T10" fmla="*/ 81 w 81"/>
                  <a:gd name="T11" fmla="*/ 125 h 130"/>
                  <a:gd name="T12" fmla="*/ 81 w 81"/>
                  <a:gd name="T13" fmla="*/ 12 h 130"/>
                  <a:gd name="T14" fmla="*/ 69 w 81"/>
                  <a:gd name="T15" fmla="*/ 0 h 130"/>
                  <a:gd name="T16" fmla="*/ 5 w 81"/>
                  <a:gd name="T17" fmla="*/ 0 h 130"/>
                  <a:gd name="T18" fmla="*/ 0 w 81"/>
                  <a:gd name="T19" fmla="*/ 4 h 130"/>
                  <a:gd name="T20" fmla="*/ 5 w 81"/>
                  <a:gd name="T21"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30">
                    <a:moveTo>
                      <a:pt x="5" y="9"/>
                    </a:moveTo>
                    <a:cubicBezTo>
                      <a:pt x="69" y="9"/>
                      <a:pt x="69" y="9"/>
                      <a:pt x="69" y="9"/>
                    </a:cubicBezTo>
                    <a:cubicBezTo>
                      <a:pt x="70" y="9"/>
                      <a:pt x="72" y="11"/>
                      <a:pt x="72" y="12"/>
                    </a:cubicBezTo>
                    <a:cubicBezTo>
                      <a:pt x="72" y="125"/>
                      <a:pt x="72" y="125"/>
                      <a:pt x="72" y="125"/>
                    </a:cubicBezTo>
                    <a:cubicBezTo>
                      <a:pt x="72" y="127"/>
                      <a:pt x="74" y="130"/>
                      <a:pt x="77" y="130"/>
                    </a:cubicBezTo>
                    <a:cubicBezTo>
                      <a:pt x="79" y="130"/>
                      <a:pt x="81" y="127"/>
                      <a:pt x="81" y="125"/>
                    </a:cubicBezTo>
                    <a:cubicBezTo>
                      <a:pt x="81" y="12"/>
                      <a:pt x="81" y="12"/>
                      <a:pt x="81" y="12"/>
                    </a:cubicBezTo>
                    <a:cubicBezTo>
                      <a:pt x="81" y="5"/>
                      <a:pt x="76" y="0"/>
                      <a:pt x="69" y="0"/>
                    </a:cubicBezTo>
                    <a:cubicBezTo>
                      <a:pt x="5" y="0"/>
                      <a:pt x="5" y="0"/>
                      <a:pt x="5" y="0"/>
                    </a:cubicBezTo>
                    <a:cubicBezTo>
                      <a:pt x="2" y="0"/>
                      <a:pt x="0" y="2"/>
                      <a:pt x="0" y="4"/>
                    </a:cubicBezTo>
                    <a:cubicBezTo>
                      <a:pt x="0" y="7"/>
                      <a:pt x="2" y="9"/>
                      <a:pt x="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grpSp>
      <p:grpSp>
        <p:nvGrpSpPr>
          <p:cNvPr id="15" name="Group 14">
            <a:extLst>
              <a:ext uri="{FF2B5EF4-FFF2-40B4-BE49-F238E27FC236}">
                <a16:creationId xmlns:a16="http://schemas.microsoft.com/office/drawing/2014/main" id="{B824BA68-73AE-4700-BEEE-4F61FF436A44}"/>
              </a:ext>
            </a:extLst>
          </p:cNvPr>
          <p:cNvGrpSpPr/>
          <p:nvPr/>
        </p:nvGrpSpPr>
        <p:grpSpPr>
          <a:xfrm>
            <a:off x="7993985" y="3070042"/>
            <a:ext cx="231277" cy="228600"/>
            <a:chOff x="8766131" y="3060312"/>
            <a:chExt cx="231277" cy="228600"/>
          </a:xfrm>
        </p:grpSpPr>
        <p:sp>
          <p:nvSpPr>
            <p:cNvPr id="487" name="Oval 486">
              <a:extLst>
                <a:ext uri="{FF2B5EF4-FFF2-40B4-BE49-F238E27FC236}">
                  <a16:creationId xmlns:a16="http://schemas.microsoft.com/office/drawing/2014/main" id="{EFC19C76-F03B-4CD3-B26E-F5D0383FD96C}"/>
                </a:ext>
              </a:extLst>
            </p:cNvPr>
            <p:cNvSpPr/>
            <p:nvPr/>
          </p:nvSpPr>
          <p:spPr>
            <a:xfrm>
              <a:off x="8766131" y="3060312"/>
              <a:ext cx="231277" cy="2286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88" name="Freeform 78">
              <a:extLst>
                <a:ext uri="{FF2B5EF4-FFF2-40B4-BE49-F238E27FC236}">
                  <a16:creationId xmlns:a16="http://schemas.microsoft.com/office/drawing/2014/main" id="{A88B4D45-D6CA-47BB-BC50-0BB028EE67A8}"/>
                </a:ext>
              </a:extLst>
            </p:cNvPr>
            <p:cNvSpPr>
              <a:spLocks noEditPoints="1"/>
            </p:cNvSpPr>
            <p:nvPr/>
          </p:nvSpPr>
          <p:spPr bwMode="auto">
            <a:xfrm>
              <a:off x="8773949" y="3109594"/>
              <a:ext cx="215640" cy="130036"/>
            </a:xfrm>
            <a:custGeom>
              <a:avLst/>
              <a:gdLst>
                <a:gd name="T0" fmla="*/ 240 w 240"/>
                <a:gd name="T1" fmla="*/ 115 h 159"/>
                <a:gd name="T2" fmla="*/ 239 w 240"/>
                <a:gd name="T3" fmla="*/ 114 h 159"/>
                <a:gd name="T4" fmla="*/ 192 w 240"/>
                <a:gd name="T5" fmla="*/ 20 h 159"/>
                <a:gd name="T6" fmla="*/ 191 w 240"/>
                <a:gd name="T7" fmla="*/ 19 h 159"/>
                <a:gd name="T8" fmla="*/ 189 w 240"/>
                <a:gd name="T9" fmla="*/ 18 h 159"/>
                <a:gd name="T10" fmla="*/ 125 w 240"/>
                <a:gd name="T11" fmla="*/ 18 h 159"/>
                <a:gd name="T12" fmla="*/ 120 w 240"/>
                <a:gd name="T13" fmla="*/ 0 h 159"/>
                <a:gd name="T14" fmla="*/ 115 w 240"/>
                <a:gd name="T15" fmla="*/ 18 h 159"/>
                <a:gd name="T16" fmla="*/ 51 w 240"/>
                <a:gd name="T17" fmla="*/ 18 h 159"/>
                <a:gd name="T18" fmla="*/ 49 w 240"/>
                <a:gd name="T19" fmla="*/ 19 h 159"/>
                <a:gd name="T20" fmla="*/ 47 w 240"/>
                <a:gd name="T21" fmla="*/ 20 h 159"/>
                <a:gd name="T22" fmla="*/ 0 w 240"/>
                <a:gd name="T23" fmla="*/ 114 h 159"/>
                <a:gd name="T24" fmla="*/ 0 w 240"/>
                <a:gd name="T25" fmla="*/ 115 h 159"/>
                <a:gd name="T26" fmla="*/ 0 w 240"/>
                <a:gd name="T27" fmla="*/ 116 h 159"/>
                <a:gd name="T28" fmla="*/ 102 w 240"/>
                <a:gd name="T29" fmla="*/ 116 h 159"/>
                <a:gd name="T30" fmla="*/ 102 w 240"/>
                <a:gd name="T31" fmla="*/ 115 h 159"/>
                <a:gd name="T32" fmla="*/ 101 w 240"/>
                <a:gd name="T33" fmla="*/ 114 h 159"/>
                <a:gd name="T34" fmla="*/ 115 w 240"/>
                <a:gd name="T35" fmla="*/ 28 h 159"/>
                <a:gd name="T36" fmla="*/ 120 w 240"/>
                <a:gd name="T37" fmla="*/ 57 h 159"/>
                <a:gd name="T38" fmla="*/ 125 w 240"/>
                <a:gd name="T39" fmla="*/ 28 h 159"/>
                <a:gd name="T40" fmla="*/ 138 w 240"/>
                <a:gd name="T41" fmla="*/ 114 h 159"/>
                <a:gd name="T42" fmla="*/ 138 w 240"/>
                <a:gd name="T43" fmla="*/ 115 h 159"/>
                <a:gd name="T44" fmla="*/ 138 w 240"/>
                <a:gd name="T45" fmla="*/ 116 h 159"/>
                <a:gd name="T46" fmla="*/ 240 w 240"/>
                <a:gd name="T47" fmla="*/ 116 h 159"/>
                <a:gd name="T48" fmla="*/ 51 w 240"/>
                <a:gd name="T49" fmla="*/ 34 h 159"/>
                <a:gd name="T50" fmla="*/ 12 w 240"/>
                <a:gd name="T51" fmla="*/ 111 h 159"/>
                <a:gd name="T52" fmla="*/ 51 w 240"/>
                <a:gd name="T53" fmla="*/ 149 h 159"/>
                <a:gd name="T54" fmla="*/ 92 w 240"/>
                <a:gd name="T55" fmla="*/ 121 h 159"/>
                <a:gd name="T56" fmla="*/ 227 w 240"/>
                <a:gd name="T57" fmla="*/ 111 h 159"/>
                <a:gd name="T58" fmla="*/ 189 w 240"/>
                <a:gd name="T59" fmla="*/ 34 h 159"/>
                <a:gd name="T60" fmla="*/ 189 w 240"/>
                <a:gd name="T61" fmla="*/ 149 h 159"/>
                <a:gd name="T62" fmla="*/ 230 w 240"/>
                <a:gd name="T63"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159">
                  <a:moveTo>
                    <a:pt x="240" y="116"/>
                  </a:moveTo>
                  <a:cubicBezTo>
                    <a:pt x="240" y="116"/>
                    <a:pt x="240" y="116"/>
                    <a:pt x="240" y="115"/>
                  </a:cubicBezTo>
                  <a:cubicBezTo>
                    <a:pt x="240" y="115"/>
                    <a:pt x="240" y="115"/>
                    <a:pt x="239" y="114"/>
                  </a:cubicBezTo>
                  <a:cubicBezTo>
                    <a:pt x="239" y="114"/>
                    <a:pt x="239" y="114"/>
                    <a:pt x="239" y="114"/>
                  </a:cubicBezTo>
                  <a:cubicBezTo>
                    <a:pt x="193" y="21"/>
                    <a:pt x="193" y="21"/>
                    <a:pt x="193" y="21"/>
                  </a:cubicBezTo>
                  <a:cubicBezTo>
                    <a:pt x="193" y="20"/>
                    <a:pt x="193" y="20"/>
                    <a:pt x="192" y="20"/>
                  </a:cubicBezTo>
                  <a:cubicBezTo>
                    <a:pt x="192" y="20"/>
                    <a:pt x="192" y="19"/>
                    <a:pt x="192" y="19"/>
                  </a:cubicBezTo>
                  <a:cubicBezTo>
                    <a:pt x="192" y="19"/>
                    <a:pt x="191" y="19"/>
                    <a:pt x="191" y="19"/>
                  </a:cubicBezTo>
                  <a:cubicBezTo>
                    <a:pt x="191" y="19"/>
                    <a:pt x="191" y="18"/>
                    <a:pt x="191" y="18"/>
                  </a:cubicBezTo>
                  <a:cubicBezTo>
                    <a:pt x="190" y="18"/>
                    <a:pt x="190" y="18"/>
                    <a:pt x="189" y="18"/>
                  </a:cubicBezTo>
                  <a:cubicBezTo>
                    <a:pt x="189" y="18"/>
                    <a:pt x="189" y="18"/>
                    <a:pt x="189" y="18"/>
                  </a:cubicBezTo>
                  <a:cubicBezTo>
                    <a:pt x="125" y="18"/>
                    <a:pt x="125" y="18"/>
                    <a:pt x="125" y="18"/>
                  </a:cubicBezTo>
                  <a:cubicBezTo>
                    <a:pt x="125" y="5"/>
                    <a:pt x="125" y="5"/>
                    <a:pt x="125" y="5"/>
                  </a:cubicBezTo>
                  <a:cubicBezTo>
                    <a:pt x="125" y="3"/>
                    <a:pt x="123" y="0"/>
                    <a:pt x="120" y="0"/>
                  </a:cubicBezTo>
                  <a:cubicBezTo>
                    <a:pt x="117" y="0"/>
                    <a:pt x="115" y="3"/>
                    <a:pt x="115" y="5"/>
                  </a:cubicBezTo>
                  <a:cubicBezTo>
                    <a:pt x="115" y="18"/>
                    <a:pt x="115" y="18"/>
                    <a:pt x="115" y="18"/>
                  </a:cubicBezTo>
                  <a:cubicBezTo>
                    <a:pt x="51" y="18"/>
                    <a:pt x="51" y="18"/>
                    <a:pt x="51" y="18"/>
                  </a:cubicBezTo>
                  <a:cubicBezTo>
                    <a:pt x="51" y="18"/>
                    <a:pt x="51" y="18"/>
                    <a:pt x="51" y="18"/>
                  </a:cubicBezTo>
                  <a:cubicBezTo>
                    <a:pt x="50" y="18"/>
                    <a:pt x="50" y="18"/>
                    <a:pt x="49" y="18"/>
                  </a:cubicBezTo>
                  <a:cubicBezTo>
                    <a:pt x="49" y="18"/>
                    <a:pt x="49" y="19"/>
                    <a:pt x="49" y="19"/>
                  </a:cubicBezTo>
                  <a:cubicBezTo>
                    <a:pt x="48" y="19"/>
                    <a:pt x="48" y="19"/>
                    <a:pt x="48" y="19"/>
                  </a:cubicBezTo>
                  <a:cubicBezTo>
                    <a:pt x="48" y="19"/>
                    <a:pt x="47" y="20"/>
                    <a:pt x="47" y="20"/>
                  </a:cubicBezTo>
                  <a:cubicBezTo>
                    <a:pt x="47" y="20"/>
                    <a:pt x="47" y="20"/>
                    <a:pt x="47" y="21"/>
                  </a:cubicBezTo>
                  <a:cubicBezTo>
                    <a:pt x="0" y="114"/>
                    <a:pt x="0" y="114"/>
                    <a:pt x="0" y="114"/>
                  </a:cubicBezTo>
                  <a:cubicBezTo>
                    <a:pt x="0" y="114"/>
                    <a:pt x="0" y="114"/>
                    <a:pt x="0" y="114"/>
                  </a:cubicBezTo>
                  <a:cubicBezTo>
                    <a:pt x="0" y="115"/>
                    <a:pt x="0" y="115"/>
                    <a:pt x="0" y="115"/>
                  </a:cubicBezTo>
                  <a:cubicBezTo>
                    <a:pt x="0" y="116"/>
                    <a:pt x="0" y="116"/>
                    <a:pt x="0" y="116"/>
                  </a:cubicBezTo>
                  <a:cubicBezTo>
                    <a:pt x="0" y="116"/>
                    <a:pt x="0" y="116"/>
                    <a:pt x="0" y="116"/>
                  </a:cubicBezTo>
                  <a:cubicBezTo>
                    <a:pt x="0" y="140"/>
                    <a:pt x="23" y="159"/>
                    <a:pt x="51" y="159"/>
                  </a:cubicBezTo>
                  <a:cubicBezTo>
                    <a:pt x="79" y="159"/>
                    <a:pt x="102" y="140"/>
                    <a:pt x="102" y="116"/>
                  </a:cubicBezTo>
                  <a:cubicBezTo>
                    <a:pt x="102" y="116"/>
                    <a:pt x="102" y="116"/>
                    <a:pt x="102" y="116"/>
                  </a:cubicBezTo>
                  <a:cubicBezTo>
                    <a:pt x="102" y="116"/>
                    <a:pt x="102" y="116"/>
                    <a:pt x="102" y="115"/>
                  </a:cubicBezTo>
                  <a:cubicBezTo>
                    <a:pt x="102" y="115"/>
                    <a:pt x="102" y="115"/>
                    <a:pt x="101" y="114"/>
                  </a:cubicBezTo>
                  <a:cubicBezTo>
                    <a:pt x="101" y="114"/>
                    <a:pt x="101" y="114"/>
                    <a:pt x="101" y="114"/>
                  </a:cubicBezTo>
                  <a:cubicBezTo>
                    <a:pt x="59" y="28"/>
                    <a:pt x="59" y="28"/>
                    <a:pt x="59" y="28"/>
                  </a:cubicBezTo>
                  <a:cubicBezTo>
                    <a:pt x="115" y="28"/>
                    <a:pt x="115" y="28"/>
                    <a:pt x="115" y="28"/>
                  </a:cubicBezTo>
                  <a:cubicBezTo>
                    <a:pt x="115" y="52"/>
                    <a:pt x="115" y="52"/>
                    <a:pt x="115" y="52"/>
                  </a:cubicBezTo>
                  <a:cubicBezTo>
                    <a:pt x="115" y="55"/>
                    <a:pt x="117" y="57"/>
                    <a:pt x="120" y="57"/>
                  </a:cubicBezTo>
                  <a:cubicBezTo>
                    <a:pt x="123" y="57"/>
                    <a:pt x="125" y="55"/>
                    <a:pt x="125" y="52"/>
                  </a:cubicBezTo>
                  <a:cubicBezTo>
                    <a:pt x="125" y="28"/>
                    <a:pt x="125" y="28"/>
                    <a:pt x="125" y="28"/>
                  </a:cubicBezTo>
                  <a:cubicBezTo>
                    <a:pt x="181" y="28"/>
                    <a:pt x="181" y="28"/>
                    <a:pt x="181" y="28"/>
                  </a:cubicBezTo>
                  <a:cubicBezTo>
                    <a:pt x="138" y="114"/>
                    <a:pt x="138" y="114"/>
                    <a:pt x="138" y="114"/>
                  </a:cubicBezTo>
                  <a:cubicBezTo>
                    <a:pt x="138" y="114"/>
                    <a:pt x="138" y="114"/>
                    <a:pt x="138" y="114"/>
                  </a:cubicBezTo>
                  <a:cubicBezTo>
                    <a:pt x="138" y="115"/>
                    <a:pt x="138" y="115"/>
                    <a:pt x="138" y="115"/>
                  </a:cubicBezTo>
                  <a:cubicBezTo>
                    <a:pt x="138" y="116"/>
                    <a:pt x="138" y="116"/>
                    <a:pt x="138" y="116"/>
                  </a:cubicBezTo>
                  <a:cubicBezTo>
                    <a:pt x="138" y="116"/>
                    <a:pt x="138" y="116"/>
                    <a:pt x="138" y="116"/>
                  </a:cubicBezTo>
                  <a:cubicBezTo>
                    <a:pt x="138" y="140"/>
                    <a:pt x="161" y="159"/>
                    <a:pt x="189" y="159"/>
                  </a:cubicBezTo>
                  <a:cubicBezTo>
                    <a:pt x="217" y="159"/>
                    <a:pt x="240" y="140"/>
                    <a:pt x="240" y="116"/>
                  </a:cubicBezTo>
                  <a:cubicBezTo>
                    <a:pt x="240" y="116"/>
                    <a:pt x="240" y="116"/>
                    <a:pt x="240" y="116"/>
                  </a:cubicBezTo>
                  <a:close/>
                  <a:moveTo>
                    <a:pt x="51" y="34"/>
                  </a:moveTo>
                  <a:cubicBezTo>
                    <a:pt x="89" y="111"/>
                    <a:pt x="89" y="111"/>
                    <a:pt x="89" y="111"/>
                  </a:cubicBezTo>
                  <a:cubicBezTo>
                    <a:pt x="12" y="111"/>
                    <a:pt x="12" y="111"/>
                    <a:pt x="12" y="111"/>
                  </a:cubicBezTo>
                  <a:lnTo>
                    <a:pt x="51" y="34"/>
                  </a:lnTo>
                  <a:close/>
                  <a:moveTo>
                    <a:pt x="51" y="149"/>
                  </a:moveTo>
                  <a:cubicBezTo>
                    <a:pt x="30" y="149"/>
                    <a:pt x="13" y="137"/>
                    <a:pt x="10" y="121"/>
                  </a:cubicBezTo>
                  <a:cubicBezTo>
                    <a:pt x="92" y="121"/>
                    <a:pt x="92" y="121"/>
                    <a:pt x="92" y="121"/>
                  </a:cubicBezTo>
                  <a:cubicBezTo>
                    <a:pt x="89" y="137"/>
                    <a:pt x="71" y="149"/>
                    <a:pt x="51" y="149"/>
                  </a:cubicBezTo>
                  <a:close/>
                  <a:moveTo>
                    <a:pt x="227" y="111"/>
                  </a:moveTo>
                  <a:cubicBezTo>
                    <a:pt x="150" y="111"/>
                    <a:pt x="150" y="111"/>
                    <a:pt x="150" y="111"/>
                  </a:cubicBezTo>
                  <a:cubicBezTo>
                    <a:pt x="189" y="34"/>
                    <a:pt x="189" y="34"/>
                    <a:pt x="189" y="34"/>
                  </a:cubicBezTo>
                  <a:lnTo>
                    <a:pt x="227" y="111"/>
                  </a:lnTo>
                  <a:close/>
                  <a:moveTo>
                    <a:pt x="189" y="149"/>
                  </a:moveTo>
                  <a:cubicBezTo>
                    <a:pt x="168" y="149"/>
                    <a:pt x="151" y="137"/>
                    <a:pt x="148" y="121"/>
                  </a:cubicBezTo>
                  <a:cubicBezTo>
                    <a:pt x="230" y="121"/>
                    <a:pt x="230" y="121"/>
                    <a:pt x="230" y="121"/>
                  </a:cubicBezTo>
                  <a:cubicBezTo>
                    <a:pt x="227" y="137"/>
                    <a:pt x="209" y="149"/>
                    <a:pt x="189" y="14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grpSp>
        <p:nvGrpSpPr>
          <p:cNvPr id="326" name="Group 325">
            <a:extLst>
              <a:ext uri="{FF2B5EF4-FFF2-40B4-BE49-F238E27FC236}">
                <a16:creationId xmlns:a16="http://schemas.microsoft.com/office/drawing/2014/main" id="{62F6AED5-566F-4F11-9876-66EAA937300A}"/>
              </a:ext>
            </a:extLst>
          </p:cNvPr>
          <p:cNvGrpSpPr/>
          <p:nvPr/>
        </p:nvGrpSpPr>
        <p:grpSpPr>
          <a:xfrm>
            <a:off x="10103000" y="2562050"/>
            <a:ext cx="125780" cy="103469"/>
            <a:chOff x="2754313" y="1320801"/>
            <a:chExt cx="492125" cy="404813"/>
          </a:xfrm>
          <a:solidFill>
            <a:schemeClr val="bg1"/>
          </a:solidFill>
        </p:grpSpPr>
        <p:sp>
          <p:nvSpPr>
            <p:cNvPr id="329" name="Freeform 98">
              <a:extLst>
                <a:ext uri="{FF2B5EF4-FFF2-40B4-BE49-F238E27FC236}">
                  <a16:creationId xmlns:a16="http://schemas.microsoft.com/office/drawing/2014/main" id="{0030C4ED-A79C-47CB-A700-F24EEEF4AA6C}"/>
                </a:ext>
              </a:extLst>
            </p:cNvPr>
            <p:cNvSpPr>
              <a:spLocks/>
            </p:cNvSpPr>
            <p:nvPr/>
          </p:nvSpPr>
          <p:spPr bwMode="auto">
            <a:xfrm>
              <a:off x="2895600" y="1525588"/>
              <a:ext cx="192088" cy="20638"/>
            </a:xfrm>
            <a:custGeom>
              <a:avLst/>
              <a:gdLst>
                <a:gd name="T0" fmla="*/ 89 w 94"/>
                <a:gd name="T1" fmla="*/ 0 h 10"/>
                <a:gd name="T2" fmla="*/ 5 w 94"/>
                <a:gd name="T3" fmla="*/ 0 h 10"/>
                <a:gd name="T4" fmla="*/ 0 w 94"/>
                <a:gd name="T5" fmla="*/ 5 h 10"/>
                <a:gd name="T6" fmla="*/ 5 w 94"/>
                <a:gd name="T7" fmla="*/ 10 h 10"/>
                <a:gd name="T8" fmla="*/ 89 w 94"/>
                <a:gd name="T9" fmla="*/ 10 h 10"/>
                <a:gd name="T10" fmla="*/ 94 w 94"/>
                <a:gd name="T11" fmla="*/ 5 h 10"/>
                <a:gd name="T12" fmla="*/ 89 w 9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4" h="10">
                  <a:moveTo>
                    <a:pt x="89" y="0"/>
                  </a:moveTo>
                  <a:cubicBezTo>
                    <a:pt x="5" y="0"/>
                    <a:pt x="5" y="0"/>
                    <a:pt x="5" y="0"/>
                  </a:cubicBezTo>
                  <a:cubicBezTo>
                    <a:pt x="2" y="0"/>
                    <a:pt x="0" y="2"/>
                    <a:pt x="0" y="5"/>
                  </a:cubicBezTo>
                  <a:cubicBezTo>
                    <a:pt x="0" y="8"/>
                    <a:pt x="2" y="10"/>
                    <a:pt x="5" y="10"/>
                  </a:cubicBezTo>
                  <a:cubicBezTo>
                    <a:pt x="89" y="10"/>
                    <a:pt x="89" y="10"/>
                    <a:pt x="89" y="10"/>
                  </a:cubicBezTo>
                  <a:cubicBezTo>
                    <a:pt x="92" y="10"/>
                    <a:pt x="94" y="8"/>
                    <a:pt x="94" y="5"/>
                  </a:cubicBezTo>
                  <a:cubicBezTo>
                    <a:pt x="94" y="2"/>
                    <a:pt x="92" y="0"/>
                    <a:pt x="8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31" name="Freeform 99">
              <a:extLst>
                <a:ext uri="{FF2B5EF4-FFF2-40B4-BE49-F238E27FC236}">
                  <a16:creationId xmlns:a16="http://schemas.microsoft.com/office/drawing/2014/main" id="{175BB097-D2B4-4826-978F-D7FE5455CD0E}"/>
                </a:ext>
              </a:extLst>
            </p:cNvPr>
            <p:cNvSpPr>
              <a:spLocks noEditPoints="1"/>
            </p:cNvSpPr>
            <p:nvPr/>
          </p:nvSpPr>
          <p:spPr bwMode="auto">
            <a:xfrm>
              <a:off x="2754313" y="1320801"/>
              <a:ext cx="492125" cy="404813"/>
            </a:xfrm>
            <a:custGeom>
              <a:avLst/>
              <a:gdLst>
                <a:gd name="T0" fmla="*/ 239 w 241"/>
                <a:gd name="T1" fmla="*/ 64 h 198"/>
                <a:gd name="T2" fmla="*/ 236 w 241"/>
                <a:gd name="T3" fmla="*/ 62 h 198"/>
                <a:gd name="T4" fmla="*/ 229 w 241"/>
                <a:gd name="T5" fmla="*/ 62 h 198"/>
                <a:gd name="T6" fmla="*/ 217 w 241"/>
                <a:gd name="T7" fmla="*/ 4 h 198"/>
                <a:gd name="T8" fmla="*/ 215 w 241"/>
                <a:gd name="T9" fmla="*/ 1 h 198"/>
                <a:gd name="T10" fmla="*/ 212 w 241"/>
                <a:gd name="T11" fmla="*/ 0 h 198"/>
                <a:gd name="T12" fmla="*/ 76 w 241"/>
                <a:gd name="T13" fmla="*/ 28 h 198"/>
                <a:gd name="T14" fmla="*/ 61 w 241"/>
                <a:gd name="T15" fmla="*/ 11 h 198"/>
                <a:gd name="T16" fmla="*/ 31 w 241"/>
                <a:gd name="T17" fmla="*/ 11 h 198"/>
                <a:gd name="T18" fmla="*/ 18 w 241"/>
                <a:gd name="T19" fmla="*/ 24 h 198"/>
                <a:gd name="T20" fmla="*/ 18 w 241"/>
                <a:gd name="T21" fmla="*/ 62 h 198"/>
                <a:gd name="T22" fmla="*/ 5 w 241"/>
                <a:gd name="T23" fmla="*/ 62 h 198"/>
                <a:gd name="T24" fmla="*/ 2 w 241"/>
                <a:gd name="T25" fmla="*/ 64 h 198"/>
                <a:gd name="T26" fmla="*/ 0 w 241"/>
                <a:gd name="T27" fmla="*/ 68 h 198"/>
                <a:gd name="T28" fmla="*/ 18 w 241"/>
                <a:gd name="T29" fmla="*/ 194 h 198"/>
                <a:gd name="T30" fmla="*/ 23 w 241"/>
                <a:gd name="T31" fmla="*/ 198 h 198"/>
                <a:gd name="T32" fmla="*/ 218 w 241"/>
                <a:gd name="T33" fmla="*/ 198 h 198"/>
                <a:gd name="T34" fmla="*/ 223 w 241"/>
                <a:gd name="T35" fmla="*/ 194 h 198"/>
                <a:gd name="T36" fmla="*/ 240 w 241"/>
                <a:gd name="T37" fmla="*/ 68 h 198"/>
                <a:gd name="T38" fmla="*/ 239 w 241"/>
                <a:gd name="T39" fmla="*/ 64 h 198"/>
                <a:gd name="T40" fmla="*/ 209 w 241"/>
                <a:gd name="T41" fmla="*/ 11 h 198"/>
                <a:gd name="T42" fmla="*/ 219 w 241"/>
                <a:gd name="T43" fmla="*/ 62 h 198"/>
                <a:gd name="T44" fmla="*/ 49 w 241"/>
                <a:gd name="T45" fmla="*/ 62 h 198"/>
                <a:gd name="T46" fmla="*/ 45 w 241"/>
                <a:gd name="T47" fmla="*/ 44 h 198"/>
                <a:gd name="T48" fmla="*/ 209 w 241"/>
                <a:gd name="T49" fmla="*/ 11 h 198"/>
                <a:gd name="T50" fmla="*/ 28 w 241"/>
                <a:gd name="T51" fmla="*/ 24 h 198"/>
                <a:gd name="T52" fmla="*/ 31 w 241"/>
                <a:gd name="T53" fmla="*/ 20 h 198"/>
                <a:gd name="T54" fmla="*/ 60 w 241"/>
                <a:gd name="T55" fmla="*/ 20 h 198"/>
                <a:gd name="T56" fmla="*/ 66 w 241"/>
                <a:gd name="T57" fmla="*/ 30 h 198"/>
                <a:gd name="T58" fmla="*/ 39 w 241"/>
                <a:gd name="T59" fmla="*/ 35 h 198"/>
                <a:gd name="T60" fmla="*/ 35 w 241"/>
                <a:gd name="T61" fmla="*/ 38 h 198"/>
                <a:gd name="T62" fmla="*/ 35 w 241"/>
                <a:gd name="T63" fmla="*/ 41 h 198"/>
                <a:gd name="T64" fmla="*/ 39 w 241"/>
                <a:gd name="T65" fmla="*/ 62 h 198"/>
                <a:gd name="T66" fmla="*/ 28 w 241"/>
                <a:gd name="T67" fmla="*/ 62 h 198"/>
                <a:gd name="T68" fmla="*/ 28 w 241"/>
                <a:gd name="T69" fmla="*/ 24 h 198"/>
                <a:gd name="T70" fmla="*/ 214 w 241"/>
                <a:gd name="T71" fmla="*/ 188 h 198"/>
                <a:gd name="T72" fmla="*/ 27 w 241"/>
                <a:gd name="T73" fmla="*/ 188 h 198"/>
                <a:gd name="T74" fmla="*/ 11 w 241"/>
                <a:gd name="T75" fmla="*/ 72 h 198"/>
                <a:gd name="T76" fmla="*/ 230 w 241"/>
                <a:gd name="T77" fmla="*/ 72 h 198"/>
                <a:gd name="T78" fmla="*/ 214 w 241"/>
                <a:gd name="T79" fmla="*/ 18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 h="198">
                  <a:moveTo>
                    <a:pt x="239" y="64"/>
                  </a:moveTo>
                  <a:cubicBezTo>
                    <a:pt x="238" y="63"/>
                    <a:pt x="237" y="62"/>
                    <a:pt x="236" y="62"/>
                  </a:cubicBezTo>
                  <a:cubicBezTo>
                    <a:pt x="229" y="62"/>
                    <a:pt x="229" y="62"/>
                    <a:pt x="229" y="62"/>
                  </a:cubicBezTo>
                  <a:cubicBezTo>
                    <a:pt x="217" y="4"/>
                    <a:pt x="217" y="4"/>
                    <a:pt x="217" y="4"/>
                  </a:cubicBezTo>
                  <a:cubicBezTo>
                    <a:pt x="217" y="3"/>
                    <a:pt x="216" y="2"/>
                    <a:pt x="215" y="1"/>
                  </a:cubicBezTo>
                  <a:cubicBezTo>
                    <a:pt x="214" y="0"/>
                    <a:pt x="213" y="0"/>
                    <a:pt x="212" y="0"/>
                  </a:cubicBezTo>
                  <a:cubicBezTo>
                    <a:pt x="76" y="28"/>
                    <a:pt x="76" y="28"/>
                    <a:pt x="76" y="28"/>
                  </a:cubicBezTo>
                  <a:cubicBezTo>
                    <a:pt x="68" y="11"/>
                    <a:pt x="63" y="11"/>
                    <a:pt x="61" y="11"/>
                  </a:cubicBezTo>
                  <a:cubicBezTo>
                    <a:pt x="31" y="11"/>
                    <a:pt x="31" y="11"/>
                    <a:pt x="31" y="11"/>
                  </a:cubicBezTo>
                  <a:cubicBezTo>
                    <a:pt x="24" y="11"/>
                    <a:pt x="18" y="16"/>
                    <a:pt x="18" y="24"/>
                  </a:cubicBezTo>
                  <a:cubicBezTo>
                    <a:pt x="18" y="62"/>
                    <a:pt x="18" y="62"/>
                    <a:pt x="18" y="62"/>
                  </a:cubicBezTo>
                  <a:cubicBezTo>
                    <a:pt x="5" y="62"/>
                    <a:pt x="5" y="62"/>
                    <a:pt x="5" y="62"/>
                  </a:cubicBezTo>
                  <a:cubicBezTo>
                    <a:pt x="4" y="62"/>
                    <a:pt x="2" y="63"/>
                    <a:pt x="2" y="64"/>
                  </a:cubicBezTo>
                  <a:cubicBezTo>
                    <a:pt x="1" y="65"/>
                    <a:pt x="0" y="66"/>
                    <a:pt x="0" y="68"/>
                  </a:cubicBezTo>
                  <a:cubicBezTo>
                    <a:pt x="18" y="194"/>
                    <a:pt x="18" y="194"/>
                    <a:pt x="18" y="194"/>
                  </a:cubicBezTo>
                  <a:cubicBezTo>
                    <a:pt x="18" y="196"/>
                    <a:pt x="20" y="198"/>
                    <a:pt x="23" y="198"/>
                  </a:cubicBezTo>
                  <a:cubicBezTo>
                    <a:pt x="218" y="198"/>
                    <a:pt x="218" y="198"/>
                    <a:pt x="218" y="198"/>
                  </a:cubicBezTo>
                  <a:cubicBezTo>
                    <a:pt x="220" y="198"/>
                    <a:pt x="222" y="196"/>
                    <a:pt x="223" y="194"/>
                  </a:cubicBezTo>
                  <a:cubicBezTo>
                    <a:pt x="240" y="68"/>
                    <a:pt x="240" y="68"/>
                    <a:pt x="240" y="68"/>
                  </a:cubicBezTo>
                  <a:cubicBezTo>
                    <a:pt x="241" y="66"/>
                    <a:pt x="240" y="65"/>
                    <a:pt x="239" y="64"/>
                  </a:cubicBezTo>
                  <a:close/>
                  <a:moveTo>
                    <a:pt x="209" y="11"/>
                  </a:moveTo>
                  <a:cubicBezTo>
                    <a:pt x="219" y="62"/>
                    <a:pt x="219" y="62"/>
                    <a:pt x="219" y="62"/>
                  </a:cubicBezTo>
                  <a:cubicBezTo>
                    <a:pt x="49" y="62"/>
                    <a:pt x="49" y="62"/>
                    <a:pt x="49" y="62"/>
                  </a:cubicBezTo>
                  <a:cubicBezTo>
                    <a:pt x="45" y="44"/>
                    <a:pt x="45" y="44"/>
                    <a:pt x="45" y="44"/>
                  </a:cubicBezTo>
                  <a:lnTo>
                    <a:pt x="209" y="11"/>
                  </a:lnTo>
                  <a:close/>
                  <a:moveTo>
                    <a:pt x="28" y="24"/>
                  </a:moveTo>
                  <a:cubicBezTo>
                    <a:pt x="28" y="22"/>
                    <a:pt x="29" y="20"/>
                    <a:pt x="31" y="20"/>
                  </a:cubicBezTo>
                  <a:cubicBezTo>
                    <a:pt x="60" y="20"/>
                    <a:pt x="60" y="20"/>
                    <a:pt x="60" y="20"/>
                  </a:cubicBezTo>
                  <a:cubicBezTo>
                    <a:pt x="61" y="22"/>
                    <a:pt x="64" y="25"/>
                    <a:pt x="66" y="30"/>
                  </a:cubicBezTo>
                  <a:cubicBezTo>
                    <a:pt x="39" y="35"/>
                    <a:pt x="39" y="35"/>
                    <a:pt x="39" y="35"/>
                  </a:cubicBezTo>
                  <a:cubicBezTo>
                    <a:pt x="37" y="36"/>
                    <a:pt x="36" y="36"/>
                    <a:pt x="35" y="38"/>
                  </a:cubicBezTo>
                  <a:cubicBezTo>
                    <a:pt x="35" y="39"/>
                    <a:pt x="35" y="40"/>
                    <a:pt x="35" y="41"/>
                  </a:cubicBezTo>
                  <a:cubicBezTo>
                    <a:pt x="39" y="62"/>
                    <a:pt x="39" y="62"/>
                    <a:pt x="39" y="62"/>
                  </a:cubicBezTo>
                  <a:cubicBezTo>
                    <a:pt x="28" y="62"/>
                    <a:pt x="28" y="62"/>
                    <a:pt x="28" y="62"/>
                  </a:cubicBezTo>
                  <a:lnTo>
                    <a:pt x="28" y="24"/>
                  </a:lnTo>
                  <a:close/>
                  <a:moveTo>
                    <a:pt x="214" y="188"/>
                  </a:moveTo>
                  <a:cubicBezTo>
                    <a:pt x="27" y="188"/>
                    <a:pt x="27" y="188"/>
                    <a:pt x="27" y="188"/>
                  </a:cubicBezTo>
                  <a:cubicBezTo>
                    <a:pt x="11" y="72"/>
                    <a:pt x="11" y="72"/>
                    <a:pt x="11" y="72"/>
                  </a:cubicBezTo>
                  <a:cubicBezTo>
                    <a:pt x="230" y="72"/>
                    <a:pt x="230" y="72"/>
                    <a:pt x="230" y="72"/>
                  </a:cubicBezTo>
                  <a:lnTo>
                    <a:pt x="214" y="18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grpSp>
        <p:nvGrpSpPr>
          <p:cNvPr id="19" name="Group 18">
            <a:extLst>
              <a:ext uri="{FF2B5EF4-FFF2-40B4-BE49-F238E27FC236}">
                <a16:creationId xmlns:a16="http://schemas.microsoft.com/office/drawing/2014/main" id="{6A5DD4D1-0ECE-4AD8-B901-36B5E9043469}"/>
              </a:ext>
            </a:extLst>
          </p:cNvPr>
          <p:cNvGrpSpPr/>
          <p:nvPr/>
        </p:nvGrpSpPr>
        <p:grpSpPr>
          <a:xfrm>
            <a:off x="2798508" y="3070035"/>
            <a:ext cx="231275" cy="228615"/>
            <a:chOff x="2296985" y="3060562"/>
            <a:chExt cx="231275" cy="228615"/>
          </a:xfrm>
        </p:grpSpPr>
        <p:sp>
          <p:nvSpPr>
            <p:cNvPr id="256" name="Oval 255">
              <a:extLst>
                <a:ext uri="{FF2B5EF4-FFF2-40B4-BE49-F238E27FC236}">
                  <a16:creationId xmlns:a16="http://schemas.microsoft.com/office/drawing/2014/main" id="{214A310C-1193-45B0-A9E2-CD8FD02F39F4}"/>
                </a:ext>
              </a:extLst>
            </p:cNvPr>
            <p:cNvSpPr/>
            <p:nvPr/>
          </p:nvSpPr>
          <p:spPr>
            <a:xfrm>
              <a:off x="2296985" y="3060562"/>
              <a:ext cx="231275" cy="22861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351" name="Freeform 241">
              <a:extLst>
                <a:ext uri="{FF2B5EF4-FFF2-40B4-BE49-F238E27FC236}">
                  <a16:creationId xmlns:a16="http://schemas.microsoft.com/office/drawing/2014/main" id="{2784D223-365A-4680-B2ED-19A39A2708F0}"/>
                </a:ext>
              </a:extLst>
            </p:cNvPr>
            <p:cNvSpPr>
              <a:spLocks noEditPoints="1"/>
            </p:cNvSpPr>
            <p:nvPr/>
          </p:nvSpPr>
          <p:spPr bwMode="auto">
            <a:xfrm>
              <a:off x="2323812" y="3084872"/>
              <a:ext cx="177621" cy="179995"/>
            </a:xfrm>
            <a:custGeom>
              <a:avLst/>
              <a:gdLst>
                <a:gd name="T0" fmla="*/ 234 w 243"/>
                <a:gd name="T1" fmla="*/ 191 h 246"/>
                <a:gd name="T2" fmla="*/ 184 w 243"/>
                <a:gd name="T3" fmla="*/ 177 h 246"/>
                <a:gd name="T4" fmla="*/ 155 w 243"/>
                <a:gd name="T5" fmla="*/ 169 h 246"/>
                <a:gd name="T6" fmla="*/ 155 w 243"/>
                <a:gd name="T7" fmla="*/ 158 h 246"/>
                <a:gd name="T8" fmla="*/ 205 w 243"/>
                <a:gd name="T9" fmla="*/ 145 h 246"/>
                <a:gd name="T10" fmla="*/ 207 w 243"/>
                <a:gd name="T11" fmla="*/ 141 h 246"/>
                <a:gd name="T12" fmla="*/ 205 w 243"/>
                <a:gd name="T13" fmla="*/ 137 h 246"/>
                <a:gd name="T14" fmla="*/ 187 w 243"/>
                <a:gd name="T15" fmla="*/ 70 h 246"/>
                <a:gd name="T16" fmla="*/ 165 w 243"/>
                <a:gd name="T17" fmla="*/ 19 h 246"/>
                <a:gd name="T18" fmla="*/ 143 w 243"/>
                <a:gd name="T19" fmla="*/ 6 h 246"/>
                <a:gd name="T20" fmla="*/ 99 w 243"/>
                <a:gd name="T21" fmla="*/ 6 h 246"/>
                <a:gd name="T22" fmla="*/ 80 w 243"/>
                <a:gd name="T23" fmla="*/ 17 h 246"/>
                <a:gd name="T24" fmla="*/ 56 w 243"/>
                <a:gd name="T25" fmla="*/ 70 h 246"/>
                <a:gd name="T26" fmla="*/ 38 w 243"/>
                <a:gd name="T27" fmla="*/ 137 h 246"/>
                <a:gd name="T28" fmla="*/ 36 w 243"/>
                <a:gd name="T29" fmla="*/ 141 h 246"/>
                <a:gd name="T30" fmla="*/ 38 w 243"/>
                <a:gd name="T31" fmla="*/ 145 h 246"/>
                <a:gd name="T32" fmla="*/ 88 w 243"/>
                <a:gd name="T33" fmla="*/ 158 h 246"/>
                <a:gd name="T34" fmla="*/ 88 w 243"/>
                <a:gd name="T35" fmla="*/ 169 h 246"/>
                <a:gd name="T36" fmla="*/ 59 w 243"/>
                <a:gd name="T37" fmla="*/ 177 h 246"/>
                <a:gd name="T38" fmla="*/ 9 w 243"/>
                <a:gd name="T39" fmla="*/ 191 h 246"/>
                <a:gd name="T40" fmla="*/ 0 w 243"/>
                <a:gd name="T41" fmla="*/ 203 h 246"/>
                <a:gd name="T42" fmla="*/ 0 w 243"/>
                <a:gd name="T43" fmla="*/ 232 h 246"/>
                <a:gd name="T44" fmla="*/ 13 w 243"/>
                <a:gd name="T45" fmla="*/ 246 h 246"/>
                <a:gd name="T46" fmla="*/ 230 w 243"/>
                <a:gd name="T47" fmla="*/ 246 h 246"/>
                <a:gd name="T48" fmla="*/ 243 w 243"/>
                <a:gd name="T49" fmla="*/ 232 h 246"/>
                <a:gd name="T50" fmla="*/ 243 w 243"/>
                <a:gd name="T51" fmla="*/ 203 h 246"/>
                <a:gd name="T52" fmla="*/ 234 w 243"/>
                <a:gd name="T53" fmla="*/ 191 h 246"/>
                <a:gd name="T54" fmla="*/ 233 w 243"/>
                <a:gd name="T55" fmla="*/ 232 h 246"/>
                <a:gd name="T56" fmla="*/ 230 w 243"/>
                <a:gd name="T57" fmla="*/ 236 h 246"/>
                <a:gd name="T58" fmla="*/ 13 w 243"/>
                <a:gd name="T59" fmla="*/ 236 h 246"/>
                <a:gd name="T60" fmla="*/ 10 w 243"/>
                <a:gd name="T61" fmla="*/ 232 h 246"/>
                <a:gd name="T62" fmla="*/ 10 w 243"/>
                <a:gd name="T63" fmla="*/ 203 h 246"/>
                <a:gd name="T64" fmla="*/ 12 w 243"/>
                <a:gd name="T65" fmla="*/ 200 h 246"/>
                <a:gd name="T66" fmla="*/ 61 w 243"/>
                <a:gd name="T67" fmla="*/ 187 h 246"/>
                <a:gd name="T68" fmla="*/ 98 w 243"/>
                <a:gd name="T69" fmla="*/ 172 h 246"/>
                <a:gd name="T70" fmla="*/ 98 w 243"/>
                <a:gd name="T71" fmla="*/ 170 h 246"/>
                <a:gd name="T72" fmla="*/ 98 w 243"/>
                <a:gd name="T73" fmla="*/ 153 h 246"/>
                <a:gd name="T74" fmla="*/ 93 w 243"/>
                <a:gd name="T75" fmla="*/ 148 h 246"/>
                <a:gd name="T76" fmla="*/ 49 w 243"/>
                <a:gd name="T77" fmla="*/ 140 h 246"/>
                <a:gd name="T78" fmla="*/ 66 w 243"/>
                <a:gd name="T79" fmla="*/ 70 h 246"/>
                <a:gd name="T80" fmla="*/ 87 w 243"/>
                <a:gd name="T81" fmla="*/ 24 h 246"/>
                <a:gd name="T82" fmla="*/ 102 w 243"/>
                <a:gd name="T83" fmla="*/ 16 h 246"/>
                <a:gd name="T84" fmla="*/ 140 w 243"/>
                <a:gd name="T85" fmla="*/ 15 h 246"/>
                <a:gd name="T86" fmla="*/ 157 w 243"/>
                <a:gd name="T87" fmla="*/ 26 h 246"/>
                <a:gd name="T88" fmla="*/ 158 w 243"/>
                <a:gd name="T89" fmla="*/ 26 h 246"/>
                <a:gd name="T90" fmla="*/ 177 w 243"/>
                <a:gd name="T91" fmla="*/ 71 h 246"/>
                <a:gd name="T92" fmla="*/ 194 w 243"/>
                <a:gd name="T93" fmla="*/ 140 h 246"/>
                <a:gd name="T94" fmla="*/ 150 w 243"/>
                <a:gd name="T95" fmla="*/ 148 h 246"/>
                <a:gd name="T96" fmla="*/ 145 w 243"/>
                <a:gd name="T97" fmla="*/ 153 h 246"/>
                <a:gd name="T98" fmla="*/ 145 w 243"/>
                <a:gd name="T99" fmla="*/ 170 h 246"/>
                <a:gd name="T100" fmla="*/ 145 w 243"/>
                <a:gd name="T101" fmla="*/ 172 h 246"/>
                <a:gd name="T102" fmla="*/ 182 w 243"/>
                <a:gd name="T103" fmla="*/ 187 h 246"/>
                <a:gd name="T104" fmla="*/ 231 w 243"/>
                <a:gd name="T105" fmla="*/ 200 h 246"/>
                <a:gd name="T106" fmla="*/ 233 w 243"/>
                <a:gd name="T107" fmla="*/ 203 h 246"/>
                <a:gd name="T108" fmla="*/ 233 w 243"/>
                <a:gd name="T109" fmla="*/ 23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3" h="246">
                  <a:moveTo>
                    <a:pt x="234" y="191"/>
                  </a:moveTo>
                  <a:cubicBezTo>
                    <a:pt x="217" y="184"/>
                    <a:pt x="199" y="180"/>
                    <a:pt x="184" y="177"/>
                  </a:cubicBezTo>
                  <a:cubicBezTo>
                    <a:pt x="173" y="175"/>
                    <a:pt x="157" y="172"/>
                    <a:pt x="155" y="169"/>
                  </a:cubicBezTo>
                  <a:cubicBezTo>
                    <a:pt x="155" y="158"/>
                    <a:pt x="155" y="158"/>
                    <a:pt x="155" y="158"/>
                  </a:cubicBezTo>
                  <a:cubicBezTo>
                    <a:pt x="190" y="157"/>
                    <a:pt x="205" y="145"/>
                    <a:pt x="205" y="145"/>
                  </a:cubicBezTo>
                  <a:cubicBezTo>
                    <a:pt x="207" y="144"/>
                    <a:pt x="207" y="142"/>
                    <a:pt x="207" y="141"/>
                  </a:cubicBezTo>
                  <a:cubicBezTo>
                    <a:pt x="207" y="139"/>
                    <a:pt x="206" y="138"/>
                    <a:pt x="205" y="137"/>
                  </a:cubicBezTo>
                  <a:cubicBezTo>
                    <a:pt x="196" y="132"/>
                    <a:pt x="189" y="94"/>
                    <a:pt x="187" y="70"/>
                  </a:cubicBezTo>
                  <a:cubicBezTo>
                    <a:pt x="187" y="51"/>
                    <a:pt x="179" y="32"/>
                    <a:pt x="165" y="19"/>
                  </a:cubicBezTo>
                  <a:cubicBezTo>
                    <a:pt x="159" y="13"/>
                    <a:pt x="152" y="8"/>
                    <a:pt x="143" y="6"/>
                  </a:cubicBezTo>
                  <a:cubicBezTo>
                    <a:pt x="129" y="0"/>
                    <a:pt x="113" y="1"/>
                    <a:pt x="99" y="6"/>
                  </a:cubicBezTo>
                  <a:cubicBezTo>
                    <a:pt x="91" y="9"/>
                    <a:pt x="85" y="13"/>
                    <a:pt x="80" y="17"/>
                  </a:cubicBezTo>
                  <a:cubicBezTo>
                    <a:pt x="65" y="30"/>
                    <a:pt x="56" y="50"/>
                    <a:pt x="56" y="70"/>
                  </a:cubicBezTo>
                  <a:cubicBezTo>
                    <a:pt x="54" y="94"/>
                    <a:pt x="47" y="132"/>
                    <a:pt x="38" y="137"/>
                  </a:cubicBezTo>
                  <a:cubicBezTo>
                    <a:pt x="37" y="138"/>
                    <a:pt x="36" y="139"/>
                    <a:pt x="36" y="141"/>
                  </a:cubicBezTo>
                  <a:cubicBezTo>
                    <a:pt x="36" y="142"/>
                    <a:pt x="36" y="144"/>
                    <a:pt x="38" y="145"/>
                  </a:cubicBezTo>
                  <a:cubicBezTo>
                    <a:pt x="38" y="145"/>
                    <a:pt x="53" y="157"/>
                    <a:pt x="88" y="158"/>
                  </a:cubicBezTo>
                  <a:cubicBezTo>
                    <a:pt x="88" y="169"/>
                    <a:pt x="88" y="169"/>
                    <a:pt x="88" y="169"/>
                  </a:cubicBezTo>
                  <a:cubicBezTo>
                    <a:pt x="86" y="172"/>
                    <a:pt x="70" y="175"/>
                    <a:pt x="59" y="177"/>
                  </a:cubicBezTo>
                  <a:cubicBezTo>
                    <a:pt x="44" y="180"/>
                    <a:pt x="26" y="184"/>
                    <a:pt x="9" y="191"/>
                  </a:cubicBezTo>
                  <a:cubicBezTo>
                    <a:pt x="4" y="192"/>
                    <a:pt x="0" y="197"/>
                    <a:pt x="0" y="203"/>
                  </a:cubicBezTo>
                  <a:cubicBezTo>
                    <a:pt x="0" y="232"/>
                    <a:pt x="0" y="232"/>
                    <a:pt x="0" y="232"/>
                  </a:cubicBezTo>
                  <a:cubicBezTo>
                    <a:pt x="0" y="240"/>
                    <a:pt x="6" y="246"/>
                    <a:pt x="13" y="246"/>
                  </a:cubicBezTo>
                  <a:cubicBezTo>
                    <a:pt x="230" y="246"/>
                    <a:pt x="230" y="246"/>
                    <a:pt x="230" y="246"/>
                  </a:cubicBezTo>
                  <a:cubicBezTo>
                    <a:pt x="237" y="246"/>
                    <a:pt x="243" y="240"/>
                    <a:pt x="243" y="232"/>
                  </a:cubicBezTo>
                  <a:cubicBezTo>
                    <a:pt x="243" y="203"/>
                    <a:pt x="243" y="203"/>
                    <a:pt x="243" y="203"/>
                  </a:cubicBezTo>
                  <a:cubicBezTo>
                    <a:pt x="243" y="197"/>
                    <a:pt x="239" y="192"/>
                    <a:pt x="234" y="191"/>
                  </a:cubicBezTo>
                  <a:close/>
                  <a:moveTo>
                    <a:pt x="233" y="232"/>
                  </a:moveTo>
                  <a:cubicBezTo>
                    <a:pt x="233" y="234"/>
                    <a:pt x="231" y="236"/>
                    <a:pt x="230" y="236"/>
                  </a:cubicBezTo>
                  <a:cubicBezTo>
                    <a:pt x="13" y="236"/>
                    <a:pt x="13" y="236"/>
                    <a:pt x="13" y="236"/>
                  </a:cubicBezTo>
                  <a:cubicBezTo>
                    <a:pt x="11" y="236"/>
                    <a:pt x="10" y="234"/>
                    <a:pt x="10" y="232"/>
                  </a:cubicBezTo>
                  <a:cubicBezTo>
                    <a:pt x="10" y="203"/>
                    <a:pt x="10" y="203"/>
                    <a:pt x="10" y="203"/>
                  </a:cubicBezTo>
                  <a:cubicBezTo>
                    <a:pt x="10" y="201"/>
                    <a:pt x="11" y="200"/>
                    <a:pt x="12" y="200"/>
                  </a:cubicBezTo>
                  <a:cubicBezTo>
                    <a:pt x="29" y="193"/>
                    <a:pt x="47" y="190"/>
                    <a:pt x="61" y="187"/>
                  </a:cubicBezTo>
                  <a:cubicBezTo>
                    <a:pt x="81" y="183"/>
                    <a:pt x="95" y="181"/>
                    <a:pt x="98" y="172"/>
                  </a:cubicBezTo>
                  <a:cubicBezTo>
                    <a:pt x="98" y="171"/>
                    <a:pt x="98" y="171"/>
                    <a:pt x="98" y="170"/>
                  </a:cubicBezTo>
                  <a:cubicBezTo>
                    <a:pt x="98" y="153"/>
                    <a:pt x="98" y="153"/>
                    <a:pt x="98" y="153"/>
                  </a:cubicBezTo>
                  <a:cubicBezTo>
                    <a:pt x="98" y="151"/>
                    <a:pt x="96" y="148"/>
                    <a:pt x="93" y="148"/>
                  </a:cubicBezTo>
                  <a:cubicBezTo>
                    <a:pt x="70" y="148"/>
                    <a:pt x="56" y="143"/>
                    <a:pt x="49" y="140"/>
                  </a:cubicBezTo>
                  <a:cubicBezTo>
                    <a:pt x="61" y="123"/>
                    <a:pt x="65" y="80"/>
                    <a:pt x="66" y="70"/>
                  </a:cubicBezTo>
                  <a:cubicBezTo>
                    <a:pt x="66" y="52"/>
                    <a:pt x="74" y="36"/>
                    <a:pt x="87" y="24"/>
                  </a:cubicBezTo>
                  <a:cubicBezTo>
                    <a:pt x="91" y="21"/>
                    <a:pt x="96" y="18"/>
                    <a:pt x="102" y="16"/>
                  </a:cubicBezTo>
                  <a:cubicBezTo>
                    <a:pt x="114" y="11"/>
                    <a:pt x="127" y="10"/>
                    <a:pt x="140" y="15"/>
                  </a:cubicBezTo>
                  <a:cubicBezTo>
                    <a:pt x="147" y="17"/>
                    <a:pt x="153" y="21"/>
                    <a:pt x="157" y="26"/>
                  </a:cubicBezTo>
                  <a:cubicBezTo>
                    <a:pt x="158" y="26"/>
                    <a:pt x="158" y="26"/>
                    <a:pt x="158" y="26"/>
                  </a:cubicBezTo>
                  <a:cubicBezTo>
                    <a:pt x="170" y="37"/>
                    <a:pt x="177" y="53"/>
                    <a:pt x="177" y="71"/>
                  </a:cubicBezTo>
                  <a:cubicBezTo>
                    <a:pt x="178" y="80"/>
                    <a:pt x="182" y="123"/>
                    <a:pt x="194" y="140"/>
                  </a:cubicBezTo>
                  <a:cubicBezTo>
                    <a:pt x="187" y="143"/>
                    <a:pt x="173" y="148"/>
                    <a:pt x="150" y="148"/>
                  </a:cubicBezTo>
                  <a:cubicBezTo>
                    <a:pt x="147" y="148"/>
                    <a:pt x="145" y="151"/>
                    <a:pt x="145" y="153"/>
                  </a:cubicBezTo>
                  <a:cubicBezTo>
                    <a:pt x="145" y="170"/>
                    <a:pt x="145" y="170"/>
                    <a:pt x="145" y="170"/>
                  </a:cubicBezTo>
                  <a:cubicBezTo>
                    <a:pt x="145" y="171"/>
                    <a:pt x="145" y="171"/>
                    <a:pt x="145" y="172"/>
                  </a:cubicBezTo>
                  <a:cubicBezTo>
                    <a:pt x="148" y="181"/>
                    <a:pt x="162" y="183"/>
                    <a:pt x="182" y="187"/>
                  </a:cubicBezTo>
                  <a:cubicBezTo>
                    <a:pt x="196" y="190"/>
                    <a:pt x="214" y="193"/>
                    <a:pt x="231" y="200"/>
                  </a:cubicBezTo>
                  <a:cubicBezTo>
                    <a:pt x="232" y="200"/>
                    <a:pt x="233" y="201"/>
                    <a:pt x="233" y="203"/>
                  </a:cubicBezTo>
                  <a:lnTo>
                    <a:pt x="233" y="23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grpSp>
        <p:nvGrpSpPr>
          <p:cNvPr id="367" name="Group 366">
            <a:extLst>
              <a:ext uri="{FF2B5EF4-FFF2-40B4-BE49-F238E27FC236}">
                <a16:creationId xmlns:a16="http://schemas.microsoft.com/office/drawing/2014/main" id="{4487A5C2-F1CF-408C-8D15-AC51C1B9E775}"/>
              </a:ext>
            </a:extLst>
          </p:cNvPr>
          <p:cNvGrpSpPr/>
          <p:nvPr/>
        </p:nvGrpSpPr>
        <p:grpSpPr>
          <a:xfrm>
            <a:off x="2432957" y="3070042"/>
            <a:ext cx="231277" cy="228600"/>
            <a:chOff x="5108153" y="3054504"/>
            <a:chExt cx="231277" cy="228600"/>
          </a:xfrm>
        </p:grpSpPr>
        <p:sp>
          <p:nvSpPr>
            <p:cNvPr id="370" name="Oval 369">
              <a:extLst>
                <a:ext uri="{FF2B5EF4-FFF2-40B4-BE49-F238E27FC236}">
                  <a16:creationId xmlns:a16="http://schemas.microsoft.com/office/drawing/2014/main" id="{1AE4F395-A77F-4D03-AC76-3AD94A304A2F}"/>
                </a:ext>
              </a:extLst>
            </p:cNvPr>
            <p:cNvSpPr/>
            <p:nvPr/>
          </p:nvSpPr>
          <p:spPr>
            <a:xfrm>
              <a:off x="5108153" y="3054504"/>
              <a:ext cx="231277" cy="228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391" name="Group 390">
              <a:extLst>
                <a:ext uri="{FF2B5EF4-FFF2-40B4-BE49-F238E27FC236}">
                  <a16:creationId xmlns:a16="http://schemas.microsoft.com/office/drawing/2014/main" id="{6EC33020-7F00-4455-A0AE-A797093BC1CC}"/>
                </a:ext>
              </a:extLst>
            </p:cNvPr>
            <p:cNvGrpSpPr/>
            <p:nvPr/>
          </p:nvGrpSpPr>
          <p:grpSpPr>
            <a:xfrm>
              <a:off x="5136844" y="3092275"/>
              <a:ext cx="173895" cy="153059"/>
              <a:chOff x="1508907" y="1122715"/>
              <a:chExt cx="609075" cy="507631"/>
            </a:xfrm>
            <a:solidFill>
              <a:schemeClr val="bg1"/>
            </a:solidFill>
          </p:grpSpPr>
          <p:sp>
            <p:nvSpPr>
              <p:cNvPr id="400" name="Freeform 653">
                <a:extLst>
                  <a:ext uri="{FF2B5EF4-FFF2-40B4-BE49-F238E27FC236}">
                    <a16:creationId xmlns:a16="http://schemas.microsoft.com/office/drawing/2014/main" id="{15152E0E-56A9-4F25-A033-60B4CC9DAC1D}"/>
                  </a:ext>
                </a:extLst>
              </p:cNvPr>
              <p:cNvSpPr>
                <a:spLocks noEditPoints="1"/>
              </p:cNvSpPr>
              <p:nvPr/>
            </p:nvSpPr>
            <p:spPr bwMode="auto">
              <a:xfrm>
                <a:off x="1661278" y="1122715"/>
                <a:ext cx="456704" cy="454239"/>
              </a:xfrm>
              <a:custGeom>
                <a:avLst/>
                <a:gdLst>
                  <a:gd name="T0" fmla="*/ 159 w 162"/>
                  <a:gd name="T1" fmla="*/ 55 h 161"/>
                  <a:gd name="T2" fmla="*/ 106 w 162"/>
                  <a:gd name="T3" fmla="*/ 3 h 161"/>
                  <a:gd name="T4" fmla="*/ 98 w 162"/>
                  <a:gd name="T5" fmla="*/ 0 h 161"/>
                  <a:gd name="T6" fmla="*/ 97 w 162"/>
                  <a:gd name="T7" fmla="*/ 0 h 161"/>
                  <a:gd name="T8" fmla="*/ 92 w 162"/>
                  <a:gd name="T9" fmla="*/ 3 h 161"/>
                  <a:gd name="T10" fmla="*/ 3 w 162"/>
                  <a:gd name="T11" fmla="*/ 91 h 161"/>
                  <a:gd name="T12" fmla="*/ 1 w 162"/>
                  <a:gd name="T13" fmla="*/ 97 h 161"/>
                  <a:gd name="T14" fmla="*/ 1 w 162"/>
                  <a:gd name="T15" fmla="*/ 97 h 161"/>
                  <a:gd name="T16" fmla="*/ 3 w 162"/>
                  <a:gd name="T17" fmla="*/ 105 h 161"/>
                  <a:gd name="T18" fmla="*/ 56 w 162"/>
                  <a:gd name="T19" fmla="*/ 158 h 161"/>
                  <a:gd name="T20" fmla="*/ 63 w 162"/>
                  <a:gd name="T21" fmla="*/ 161 h 161"/>
                  <a:gd name="T22" fmla="*/ 70 w 162"/>
                  <a:gd name="T23" fmla="*/ 158 h 161"/>
                  <a:gd name="T24" fmla="*/ 159 w 162"/>
                  <a:gd name="T25" fmla="*/ 70 h 161"/>
                  <a:gd name="T26" fmla="*/ 162 w 162"/>
                  <a:gd name="T27" fmla="*/ 63 h 161"/>
                  <a:gd name="T28" fmla="*/ 159 w 162"/>
                  <a:gd name="T29" fmla="*/ 55 h 161"/>
                  <a:gd name="T30" fmla="*/ 91 w 162"/>
                  <a:gd name="T31" fmla="*/ 15 h 161"/>
                  <a:gd name="T32" fmla="*/ 78 w 162"/>
                  <a:gd name="T33" fmla="*/ 77 h 161"/>
                  <a:gd name="T34" fmla="*/ 16 w 162"/>
                  <a:gd name="T35" fmla="*/ 91 h 161"/>
                  <a:gd name="T36" fmla="*/ 91 w 162"/>
                  <a:gd name="T37" fmla="*/ 15 h 161"/>
                  <a:gd name="T38" fmla="*/ 152 w 162"/>
                  <a:gd name="T39" fmla="*/ 64 h 161"/>
                  <a:gd name="T40" fmla="*/ 64 w 162"/>
                  <a:gd name="T41" fmla="*/ 152 h 161"/>
                  <a:gd name="T42" fmla="*/ 62 w 162"/>
                  <a:gd name="T43" fmla="*/ 152 h 161"/>
                  <a:gd name="T44" fmla="*/ 11 w 162"/>
                  <a:gd name="T45" fmla="*/ 101 h 161"/>
                  <a:gd name="T46" fmla="*/ 82 w 162"/>
                  <a:gd name="T47" fmla="*/ 85 h 161"/>
                  <a:gd name="T48" fmla="*/ 85 w 162"/>
                  <a:gd name="T49" fmla="*/ 81 h 161"/>
                  <a:gd name="T50" fmla="*/ 101 w 162"/>
                  <a:gd name="T51" fmla="*/ 10 h 161"/>
                  <a:gd name="T52" fmla="*/ 152 w 162"/>
                  <a:gd name="T53" fmla="*/ 62 h 161"/>
                  <a:gd name="T54" fmla="*/ 153 w 162"/>
                  <a:gd name="T55" fmla="*/ 63 h 161"/>
                  <a:gd name="T56" fmla="*/ 152 w 162"/>
                  <a:gd name="T57" fmla="*/ 6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161">
                    <a:moveTo>
                      <a:pt x="159" y="55"/>
                    </a:moveTo>
                    <a:cubicBezTo>
                      <a:pt x="106" y="3"/>
                      <a:pt x="106" y="3"/>
                      <a:pt x="106" y="3"/>
                    </a:cubicBezTo>
                    <a:cubicBezTo>
                      <a:pt x="104" y="1"/>
                      <a:pt x="101" y="0"/>
                      <a:pt x="98" y="0"/>
                    </a:cubicBezTo>
                    <a:cubicBezTo>
                      <a:pt x="98" y="0"/>
                      <a:pt x="98" y="0"/>
                      <a:pt x="97" y="0"/>
                    </a:cubicBezTo>
                    <a:cubicBezTo>
                      <a:pt x="95" y="0"/>
                      <a:pt x="93" y="1"/>
                      <a:pt x="92" y="3"/>
                    </a:cubicBezTo>
                    <a:cubicBezTo>
                      <a:pt x="3" y="91"/>
                      <a:pt x="3" y="91"/>
                      <a:pt x="3" y="91"/>
                    </a:cubicBezTo>
                    <a:cubicBezTo>
                      <a:pt x="2" y="93"/>
                      <a:pt x="1" y="95"/>
                      <a:pt x="1" y="97"/>
                    </a:cubicBezTo>
                    <a:cubicBezTo>
                      <a:pt x="1" y="97"/>
                      <a:pt x="1" y="97"/>
                      <a:pt x="1" y="97"/>
                    </a:cubicBezTo>
                    <a:cubicBezTo>
                      <a:pt x="0" y="100"/>
                      <a:pt x="1" y="103"/>
                      <a:pt x="3" y="105"/>
                    </a:cubicBezTo>
                    <a:cubicBezTo>
                      <a:pt x="56" y="158"/>
                      <a:pt x="56" y="158"/>
                      <a:pt x="56" y="158"/>
                    </a:cubicBezTo>
                    <a:cubicBezTo>
                      <a:pt x="58" y="160"/>
                      <a:pt x="60" y="161"/>
                      <a:pt x="63" y="161"/>
                    </a:cubicBezTo>
                    <a:cubicBezTo>
                      <a:pt x="66" y="161"/>
                      <a:pt x="68" y="160"/>
                      <a:pt x="70" y="158"/>
                    </a:cubicBezTo>
                    <a:cubicBezTo>
                      <a:pt x="159" y="70"/>
                      <a:pt x="159" y="70"/>
                      <a:pt x="159" y="70"/>
                    </a:cubicBezTo>
                    <a:cubicBezTo>
                      <a:pt x="160" y="68"/>
                      <a:pt x="162" y="65"/>
                      <a:pt x="162" y="63"/>
                    </a:cubicBezTo>
                    <a:cubicBezTo>
                      <a:pt x="162" y="60"/>
                      <a:pt x="160" y="57"/>
                      <a:pt x="159" y="55"/>
                    </a:cubicBezTo>
                    <a:close/>
                    <a:moveTo>
                      <a:pt x="91" y="15"/>
                    </a:moveTo>
                    <a:cubicBezTo>
                      <a:pt x="78" y="77"/>
                      <a:pt x="78" y="77"/>
                      <a:pt x="78" y="77"/>
                    </a:cubicBezTo>
                    <a:cubicBezTo>
                      <a:pt x="16" y="91"/>
                      <a:pt x="16" y="91"/>
                      <a:pt x="16" y="91"/>
                    </a:cubicBezTo>
                    <a:lnTo>
                      <a:pt x="91" y="15"/>
                    </a:lnTo>
                    <a:close/>
                    <a:moveTo>
                      <a:pt x="152" y="64"/>
                    </a:moveTo>
                    <a:cubicBezTo>
                      <a:pt x="64" y="152"/>
                      <a:pt x="64" y="152"/>
                      <a:pt x="64" y="152"/>
                    </a:cubicBezTo>
                    <a:cubicBezTo>
                      <a:pt x="63" y="153"/>
                      <a:pt x="63" y="153"/>
                      <a:pt x="62" y="152"/>
                    </a:cubicBezTo>
                    <a:cubicBezTo>
                      <a:pt x="11" y="101"/>
                      <a:pt x="11" y="101"/>
                      <a:pt x="11" y="101"/>
                    </a:cubicBezTo>
                    <a:cubicBezTo>
                      <a:pt x="82" y="85"/>
                      <a:pt x="82" y="85"/>
                      <a:pt x="82" y="85"/>
                    </a:cubicBezTo>
                    <a:cubicBezTo>
                      <a:pt x="84" y="84"/>
                      <a:pt x="85" y="83"/>
                      <a:pt x="85" y="81"/>
                    </a:cubicBezTo>
                    <a:cubicBezTo>
                      <a:pt x="101" y="10"/>
                      <a:pt x="101" y="10"/>
                      <a:pt x="101" y="10"/>
                    </a:cubicBezTo>
                    <a:cubicBezTo>
                      <a:pt x="152" y="62"/>
                      <a:pt x="152" y="62"/>
                      <a:pt x="152" y="62"/>
                    </a:cubicBezTo>
                    <a:cubicBezTo>
                      <a:pt x="153" y="62"/>
                      <a:pt x="153" y="62"/>
                      <a:pt x="153" y="63"/>
                    </a:cubicBezTo>
                    <a:cubicBezTo>
                      <a:pt x="153" y="63"/>
                      <a:pt x="153" y="63"/>
                      <a:pt x="152"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05" name="Freeform 654">
                <a:extLst>
                  <a:ext uri="{FF2B5EF4-FFF2-40B4-BE49-F238E27FC236}">
                    <a16:creationId xmlns:a16="http://schemas.microsoft.com/office/drawing/2014/main" id="{1AFBCD2C-A25A-4761-85D3-F573F2B5AF48}"/>
                  </a:ext>
                </a:extLst>
              </p:cNvPr>
              <p:cNvSpPr>
                <a:spLocks/>
              </p:cNvSpPr>
              <p:nvPr/>
            </p:nvSpPr>
            <p:spPr bwMode="auto">
              <a:xfrm>
                <a:off x="1508907" y="1458261"/>
                <a:ext cx="152372" cy="149497"/>
              </a:xfrm>
              <a:custGeom>
                <a:avLst/>
                <a:gdLst>
                  <a:gd name="T0" fmla="*/ 53 w 54"/>
                  <a:gd name="T1" fmla="*/ 2 h 53"/>
                  <a:gd name="T2" fmla="*/ 47 w 54"/>
                  <a:gd name="T3" fmla="*/ 2 h 53"/>
                  <a:gd name="T4" fmla="*/ 2 w 54"/>
                  <a:gd name="T5" fmla="*/ 46 h 53"/>
                  <a:gd name="T6" fmla="*/ 2 w 54"/>
                  <a:gd name="T7" fmla="*/ 52 h 53"/>
                  <a:gd name="T8" fmla="*/ 5 w 54"/>
                  <a:gd name="T9" fmla="*/ 53 h 53"/>
                  <a:gd name="T10" fmla="*/ 8 w 54"/>
                  <a:gd name="T11" fmla="*/ 52 h 53"/>
                  <a:gd name="T12" fmla="*/ 53 w 54"/>
                  <a:gd name="T13" fmla="*/ 8 h 53"/>
                  <a:gd name="T14" fmla="*/ 53 w 54"/>
                  <a:gd name="T15" fmla="*/ 2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53" y="2"/>
                    </a:moveTo>
                    <a:cubicBezTo>
                      <a:pt x="51" y="0"/>
                      <a:pt x="48" y="0"/>
                      <a:pt x="47" y="2"/>
                    </a:cubicBezTo>
                    <a:cubicBezTo>
                      <a:pt x="2" y="46"/>
                      <a:pt x="2" y="46"/>
                      <a:pt x="2" y="46"/>
                    </a:cubicBezTo>
                    <a:cubicBezTo>
                      <a:pt x="0" y="48"/>
                      <a:pt x="0" y="50"/>
                      <a:pt x="2" y="52"/>
                    </a:cubicBezTo>
                    <a:cubicBezTo>
                      <a:pt x="3" y="53"/>
                      <a:pt x="4" y="53"/>
                      <a:pt x="5" y="53"/>
                    </a:cubicBezTo>
                    <a:cubicBezTo>
                      <a:pt x="6" y="53"/>
                      <a:pt x="7" y="53"/>
                      <a:pt x="8" y="52"/>
                    </a:cubicBezTo>
                    <a:cubicBezTo>
                      <a:pt x="53" y="8"/>
                      <a:pt x="53" y="8"/>
                      <a:pt x="53" y="8"/>
                    </a:cubicBezTo>
                    <a:cubicBezTo>
                      <a:pt x="54" y="6"/>
                      <a:pt x="54" y="3"/>
                      <a:pt x="5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10" name="Freeform 655">
                <a:extLst>
                  <a:ext uri="{FF2B5EF4-FFF2-40B4-BE49-F238E27FC236}">
                    <a16:creationId xmlns:a16="http://schemas.microsoft.com/office/drawing/2014/main" id="{C911E225-6D13-4119-9B13-CC7FB43F6407}"/>
                  </a:ext>
                </a:extLst>
              </p:cNvPr>
              <p:cNvSpPr>
                <a:spLocks/>
              </p:cNvSpPr>
              <p:nvPr/>
            </p:nvSpPr>
            <p:spPr bwMode="auto">
              <a:xfrm>
                <a:off x="1604601" y="1512063"/>
                <a:ext cx="110069" cy="107194"/>
              </a:xfrm>
              <a:custGeom>
                <a:avLst/>
                <a:gdLst>
                  <a:gd name="T0" fmla="*/ 37 w 39"/>
                  <a:gd name="T1" fmla="*/ 1 h 38"/>
                  <a:gd name="T2" fmla="*/ 31 w 39"/>
                  <a:gd name="T3" fmla="*/ 1 h 38"/>
                  <a:gd name="T4" fmla="*/ 1 w 39"/>
                  <a:gd name="T5" fmla="*/ 31 h 38"/>
                  <a:gd name="T6" fmla="*/ 1 w 39"/>
                  <a:gd name="T7" fmla="*/ 37 h 38"/>
                  <a:gd name="T8" fmla="*/ 5 w 39"/>
                  <a:gd name="T9" fmla="*/ 38 h 38"/>
                  <a:gd name="T10" fmla="*/ 8 w 39"/>
                  <a:gd name="T11" fmla="*/ 37 h 38"/>
                  <a:gd name="T12" fmla="*/ 37 w 39"/>
                  <a:gd name="T13" fmla="*/ 7 h 38"/>
                  <a:gd name="T14" fmla="*/ 37 w 39"/>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7" y="1"/>
                    </a:moveTo>
                    <a:cubicBezTo>
                      <a:pt x="36" y="0"/>
                      <a:pt x="33" y="0"/>
                      <a:pt x="31" y="1"/>
                    </a:cubicBezTo>
                    <a:cubicBezTo>
                      <a:pt x="1" y="31"/>
                      <a:pt x="1" y="31"/>
                      <a:pt x="1" y="31"/>
                    </a:cubicBezTo>
                    <a:cubicBezTo>
                      <a:pt x="0" y="33"/>
                      <a:pt x="0" y="36"/>
                      <a:pt x="1" y="37"/>
                    </a:cubicBezTo>
                    <a:cubicBezTo>
                      <a:pt x="2" y="38"/>
                      <a:pt x="3" y="38"/>
                      <a:pt x="5" y="38"/>
                    </a:cubicBezTo>
                    <a:cubicBezTo>
                      <a:pt x="6" y="38"/>
                      <a:pt x="7" y="38"/>
                      <a:pt x="8" y="37"/>
                    </a:cubicBezTo>
                    <a:cubicBezTo>
                      <a:pt x="37" y="7"/>
                      <a:pt x="37" y="7"/>
                      <a:pt x="37" y="7"/>
                    </a:cubicBezTo>
                    <a:cubicBezTo>
                      <a:pt x="39" y="6"/>
                      <a:pt x="39" y="3"/>
                      <a:pt x="37"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13" name="Freeform 656">
                <a:extLst>
                  <a:ext uri="{FF2B5EF4-FFF2-40B4-BE49-F238E27FC236}">
                    <a16:creationId xmlns:a16="http://schemas.microsoft.com/office/drawing/2014/main" id="{FBDECB82-953D-4315-B3A4-ECC919D29FC5}"/>
                  </a:ext>
                </a:extLst>
              </p:cNvPr>
              <p:cNvSpPr>
                <a:spLocks/>
              </p:cNvSpPr>
              <p:nvPr/>
            </p:nvSpPr>
            <p:spPr bwMode="auto">
              <a:xfrm>
                <a:off x="1697831" y="1562580"/>
                <a:ext cx="70641" cy="67766"/>
              </a:xfrm>
              <a:custGeom>
                <a:avLst/>
                <a:gdLst>
                  <a:gd name="T0" fmla="*/ 17 w 25"/>
                  <a:gd name="T1" fmla="*/ 2 h 24"/>
                  <a:gd name="T2" fmla="*/ 2 w 25"/>
                  <a:gd name="T3" fmla="*/ 17 h 24"/>
                  <a:gd name="T4" fmla="*/ 2 w 25"/>
                  <a:gd name="T5" fmla="*/ 23 h 24"/>
                  <a:gd name="T6" fmla="*/ 5 w 25"/>
                  <a:gd name="T7" fmla="*/ 24 h 24"/>
                  <a:gd name="T8" fmla="*/ 8 w 25"/>
                  <a:gd name="T9" fmla="*/ 23 h 24"/>
                  <a:gd name="T10" fmla="*/ 23 w 25"/>
                  <a:gd name="T11" fmla="*/ 8 h 24"/>
                  <a:gd name="T12" fmla="*/ 23 w 25"/>
                  <a:gd name="T13" fmla="*/ 2 h 24"/>
                  <a:gd name="T14" fmla="*/ 17 w 25"/>
                  <a:gd name="T15" fmla="*/ 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4">
                    <a:moveTo>
                      <a:pt x="17" y="2"/>
                    </a:moveTo>
                    <a:cubicBezTo>
                      <a:pt x="2" y="17"/>
                      <a:pt x="2" y="17"/>
                      <a:pt x="2" y="17"/>
                    </a:cubicBezTo>
                    <a:cubicBezTo>
                      <a:pt x="0" y="19"/>
                      <a:pt x="0" y="21"/>
                      <a:pt x="2" y="23"/>
                    </a:cubicBezTo>
                    <a:cubicBezTo>
                      <a:pt x="3" y="24"/>
                      <a:pt x="4" y="24"/>
                      <a:pt x="5" y="24"/>
                    </a:cubicBezTo>
                    <a:cubicBezTo>
                      <a:pt x="6" y="24"/>
                      <a:pt x="7" y="24"/>
                      <a:pt x="8" y="23"/>
                    </a:cubicBezTo>
                    <a:cubicBezTo>
                      <a:pt x="23" y="8"/>
                      <a:pt x="23" y="8"/>
                      <a:pt x="23" y="8"/>
                    </a:cubicBezTo>
                    <a:cubicBezTo>
                      <a:pt x="25" y="6"/>
                      <a:pt x="25" y="4"/>
                      <a:pt x="23" y="2"/>
                    </a:cubicBezTo>
                    <a:cubicBezTo>
                      <a:pt x="21" y="0"/>
                      <a:pt x="19" y="0"/>
                      <a:pt x="1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grpSp>
      <p:grpSp>
        <p:nvGrpSpPr>
          <p:cNvPr id="6" name="Group 5">
            <a:extLst>
              <a:ext uri="{FF2B5EF4-FFF2-40B4-BE49-F238E27FC236}">
                <a16:creationId xmlns:a16="http://schemas.microsoft.com/office/drawing/2014/main" id="{EBD19F54-0493-4490-98FC-E4325A39C297}"/>
              </a:ext>
            </a:extLst>
          </p:cNvPr>
          <p:cNvGrpSpPr/>
          <p:nvPr/>
        </p:nvGrpSpPr>
        <p:grpSpPr>
          <a:xfrm>
            <a:off x="1702050" y="3070042"/>
            <a:ext cx="231277" cy="228600"/>
            <a:chOff x="1706668" y="3050337"/>
            <a:chExt cx="231277" cy="228600"/>
          </a:xfrm>
        </p:grpSpPr>
        <p:sp>
          <p:nvSpPr>
            <p:cNvPr id="218" name="Oval 217">
              <a:extLst>
                <a:ext uri="{FF2B5EF4-FFF2-40B4-BE49-F238E27FC236}">
                  <a16:creationId xmlns:a16="http://schemas.microsoft.com/office/drawing/2014/main" id="{7A7748EB-1279-4E8C-A4D4-6F509AA3B28C}"/>
                </a:ext>
              </a:extLst>
            </p:cNvPr>
            <p:cNvSpPr/>
            <p:nvPr/>
          </p:nvSpPr>
          <p:spPr>
            <a:xfrm>
              <a:off x="1706668" y="3050337"/>
              <a:ext cx="231277" cy="228600"/>
            </a:xfrm>
            <a:prstGeom prst="ellipse">
              <a:avLst/>
            </a:prstGeom>
            <a:solidFill>
              <a:srgbClr val="00A1DE"/>
            </a:solid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19" name="Freeform 255">
              <a:extLst>
                <a:ext uri="{FF2B5EF4-FFF2-40B4-BE49-F238E27FC236}">
                  <a16:creationId xmlns:a16="http://schemas.microsoft.com/office/drawing/2014/main" id="{FA2AD6DB-40CF-4FF9-929F-2E1E23E2B780}"/>
                </a:ext>
              </a:extLst>
            </p:cNvPr>
            <p:cNvSpPr>
              <a:spLocks noEditPoints="1"/>
            </p:cNvSpPr>
            <p:nvPr/>
          </p:nvSpPr>
          <p:spPr bwMode="auto">
            <a:xfrm>
              <a:off x="1758354" y="3066894"/>
              <a:ext cx="136573" cy="195487"/>
            </a:xfrm>
            <a:custGeom>
              <a:avLst/>
              <a:gdLst>
                <a:gd name="T0" fmla="*/ 165 w 169"/>
                <a:gd name="T1" fmla="*/ 63 h 241"/>
                <a:gd name="T2" fmla="*/ 136 w 169"/>
                <a:gd name="T3" fmla="*/ 35 h 241"/>
                <a:gd name="T4" fmla="*/ 128 w 169"/>
                <a:gd name="T5" fmla="*/ 31 h 241"/>
                <a:gd name="T6" fmla="*/ 128 w 169"/>
                <a:gd name="T7" fmla="*/ 31 h 241"/>
                <a:gd name="T8" fmla="*/ 86 w 169"/>
                <a:gd name="T9" fmla="*/ 31 h 241"/>
                <a:gd name="T10" fmla="*/ 86 w 169"/>
                <a:gd name="T11" fmla="*/ 21 h 241"/>
                <a:gd name="T12" fmla="*/ 65 w 169"/>
                <a:gd name="T13" fmla="*/ 0 h 241"/>
                <a:gd name="T14" fmla="*/ 50 w 169"/>
                <a:gd name="T15" fmla="*/ 6 h 241"/>
                <a:gd name="T16" fmla="*/ 44 w 169"/>
                <a:gd name="T17" fmla="*/ 21 h 241"/>
                <a:gd name="T18" fmla="*/ 44 w 169"/>
                <a:gd name="T19" fmla="*/ 31 h 241"/>
                <a:gd name="T20" fmla="*/ 12 w 169"/>
                <a:gd name="T21" fmla="*/ 31 h 241"/>
                <a:gd name="T22" fmla="*/ 0 w 169"/>
                <a:gd name="T23" fmla="*/ 43 h 241"/>
                <a:gd name="T24" fmla="*/ 0 w 169"/>
                <a:gd name="T25" fmla="*/ 230 h 241"/>
                <a:gd name="T26" fmla="*/ 12 w 169"/>
                <a:gd name="T27" fmla="*/ 241 h 241"/>
                <a:gd name="T28" fmla="*/ 157 w 169"/>
                <a:gd name="T29" fmla="*/ 241 h 241"/>
                <a:gd name="T30" fmla="*/ 169 w 169"/>
                <a:gd name="T31" fmla="*/ 230 h 241"/>
                <a:gd name="T32" fmla="*/ 169 w 169"/>
                <a:gd name="T33" fmla="*/ 72 h 241"/>
                <a:gd name="T34" fmla="*/ 165 w 169"/>
                <a:gd name="T35" fmla="*/ 63 h 241"/>
                <a:gd name="T36" fmla="*/ 155 w 169"/>
                <a:gd name="T37" fmla="*/ 67 h 241"/>
                <a:gd name="T38" fmla="*/ 133 w 169"/>
                <a:gd name="T39" fmla="*/ 67 h 241"/>
                <a:gd name="T40" fmla="*/ 133 w 169"/>
                <a:gd name="T41" fmla="*/ 45 h 241"/>
                <a:gd name="T42" fmla="*/ 155 w 169"/>
                <a:gd name="T43" fmla="*/ 67 h 241"/>
                <a:gd name="T44" fmla="*/ 54 w 169"/>
                <a:gd name="T45" fmla="*/ 21 h 241"/>
                <a:gd name="T46" fmla="*/ 57 w 169"/>
                <a:gd name="T47" fmla="*/ 13 h 241"/>
                <a:gd name="T48" fmla="*/ 65 w 169"/>
                <a:gd name="T49" fmla="*/ 10 h 241"/>
                <a:gd name="T50" fmla="*/ 77 w 169"/>
                <a:gd name="T51" fmla="*/ 21 h 241"/>
                <a:gd name="T52" fmla="*/ 77 w 169"/>
                <a:gd name="T53" fmla="*/ 31 h 241"/>
                <a:gd name="T54" fmla="*/ 54 w 169"/>
                <a:gd name="T55" fmla="*/ 31 h 241"/>
                <a:gd name="T56" fmla="*/ 54 w 169"/>
                <a:gd name="T57" fmla="*/ 21 h 241"/>
                <a:gd name="T58" fmla="*/ 157 w 169"/>
                <a:gd name="T59" fmla="*/ 232 h 241"/>
                <a:gd name="T60" fmla="*/ 12 w 169"/>
                <a:gd name="T61" fmla="*/ 232 h 241"/>
                <a:gd name="T62" fmla="*/ 10 w 169"/>
                <a:gd name="T63" fmla="*/ 230 h 241"/>
                <a:gd name="T64" fmla="*/ 10 w 169"/>
                <a:gd name="T65" fmla="*/ 43 h 241"/>
                <a:gd name="T66" fmla="*/ 12 w 169"/>
                <a:gd name="T67" fmla="*/ 41 h 241"/>
                <a:gd name="T68" fmla="*/ 77 w 169"/>
                <a:gd name="T69" fmla="*/ 41 h 241"/>
                <a:gd name="T70" fmla="*/ 76 w 169"/>
                <a:gd name="T71" fmla="*/ 108 h 241"/>
                <a:gd name="T72" fmla="*/ 60 w 169"/>
                <a:gd name="T73" fmla="*/ 124 h 241"/>
                <a:gd name="T74" fmla="*/ 60 w 169"/>
                <a:gd name="T75" fmla="*/ 124 h 241"/>
                <a:gd name="T76" fmla="*/ 48 w 169"/>
                <a:gd name="T77" fmla="*/ 120 h 241"/>
                <a:gd name="T78" fmla="*/ 43 w 169"/>
                <a:gd name="T79" fmla="*/ 108 h 241"/>
                <a:gd name="T80" fmla="*/ 43 w 169"/>
                <a:gd name="T81" fmla="*/ 63 h 241"/>
                <a:gd name="T82" fmla="*/ 39 w 169"/>
                <a:gd name="T83" fmla="*/ 58 h 241"/>
                <a:gd name="T84" fmla="*/ 34 w 169"/>
                <a:gd name="T85" fmla="*/ 63 h 241"/>
                <a:gd name="T86" fmla="*/ 34 w 169"/>
                <a:gd name="T87" fmla="*/ 108 h 241"/>
                <a:gd name="T88" fmla="*/ 41 w 169"/>
                <a:gd name="T89" fmla="*/ 126 h 241"/>
                <a:gd name="T90" fmla="*/ 60 w 169"/>
                <a:gd name="T91" fmla="*/ 134 h 241"/>
                <a:gd name="T92" fmla="*/ 60 w 169"/>
                <a:gd name="T93" fmla="*/ 134 h 241"/>
                <a:gd name="T94" fmla="*/ 86 w 169"/>
                <a:gd name="T95" fmla="*/ 108 h 241"/>
                <a:gd name="T96" fmla="*/ 86 w 169"/>
                <a:gd name="T97" fmla="*/ 41 h 241"/>
                <a:gd name="T98" fmla="*/ 123 w 169"/>
                <a:gd name="T99" fmla="*/ 41 h 241"/>
                <a:gd name="T100" fmla="*/ 123 w 169"/>
                <a:gd name="T101" fmla="*/ 72 h 241"/>
                <a:gd name="T102" fmla="*/ 128 w 169"/>
                <a:gd name="T103" fmla="*/ 77 h 241"/>
                <a:gd name="T104" fmla="*/ 159 w 169"/>
                <a:gd name="T105" fmla="*/ 77 h 241"/>
                <a:gd name="T106" fmla="*/ 159 w 169"/>
                <a:gd name="T107" fmla="*/ 230 h 241"/>
                <a:gd name="T108" fmla="*/ 157 w 169"/>
                <a:gd name="T109" fmla="*/ 23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241">
                  <a:moveTo>
                    <a:pt x="165" y="63"/>
                  </a:moveTo>
                  <a:cubicBezTo>
                    <a:pt x="136" y="35"/>
                    <a:pt x="136" y="35"/>
                    <a:pt x="136" y="35"/>
                  </a:cubicBezTo>
                  <a:cubicBezTo>
                    <a:pt x="134" y="32"/>
                    <a:pt x="131" y="31"/>
                    <a:pt x="128" y="31"/>
                  </a:cubicBezTo>
                  <a:cubicBezTo>
                    <a:pt x="128" y="31"/>
                    <a:pt x="128" y="31"/>
                    <a:pt x="128" y="31"/>
                  </a:cubicBezTo>
                  <a:cubicBezTo>
                    <a:pt x="86" y="31"/>
                    <a:pt x="86" y="31"/>
                    <a:pt x="86" y="31"/>
                  </a:cubicBezTo>
                  <a:cubicBezTo>
                    <a:pt x="86" y="21"/>
                    <a:pt x="86" y="21"/>
                    <a:pt x="86" y="21"/>
                  </a:cubicBezTo>
                  <a:cubicBezTo>
                    <a:pt x="86" y="9"/>
                    <a:pt x="77" y="0"/>
                    <a:pt x="65" y="0"/>
                  </a:cubicBezTo>
                  <a:cubicBezTo>
                    <a:pt x="60" y="0"/>
                    <a:pt x="54" y="2"/>
                    <a:pt x="50" y="6"/>
                  </a:cubicBezTo>
                  <a:cubicBezTo>
                    <a:pt x="47" y="10"/>
                    <a:pt x="44" y="15"/>
                    <a:pt x="44" y="21"/>
                  </a:cubicBezTo>
                  <a:cubicBezTo>
                    <a:pt x="44" y="31"/>
                    <a:pt x="44" y="31"/>
                    <a:pt x="44" y="31"/>
                  </a:cubicBezTo>
                  <a:cubicBezTo>
                    <a:pt x="12" y="31"/>
                    <a:pt x="12" y="31"/>
                    <a:pt x="12" y="31"/>
                  </a:cubicBezTo>
                  <a:cubicBezTo>
                    <a:pt x="6" y="31"/>
                    <a:pt x="0" y="36"/>
                    <a:pt x="0" y="43"/>
                  </a:cubicBezTo>
                  <a:cubicBezTo>
                    <a:pt x="0" y="230"/>
                    <a:pt x="0" y="230"/>
                    <a:pt x="0" y="230"/>
                  </a:cubicBezTo>
                  <a:cubicBezTo>
                    <a:pt x="0" y="236"/>
                    <a:pt x="6" y="241"/>
                    <a:pt x="12" y="241"/>
                  </a:cubicBezTo>
                  <a:cubicBezTo>
                    <a:pt x="157" y="241"/>
                    <a:pt x="157" y="241"/>
                    <a:pt x="157" y="241"/>
                  </a:cubicBezTo>
                  <a:cubicBezTo>
                    <a:pt x="164" y="241"/>
                    <a:pt x="169" y="236"/>
                    <a:pt x="169" y="230"/>
                  </a:cubicBezTo>
                  <a:cubicBezTo>
                    <a:pt x="169" y="72"/>
                    <a:pt x="169" y="72"/>
                    <a:pt x="169" y="72"/>
                  </a:cubicBezTo>
                  <a:cubicBezTo>
                    <a:pt x="169" y="69"/>
                    <a:pt x="168" y="66"/>
                    <a:pt x="165" y="63"/>
                  </a:cubicBezTo>
                  <a:close/>
                  <a:moveTo>
                    <a:pt x="155" y="67"/>
                  </a:moveTo>
                  <a:cubicBezTo>
                    <a:pt x="133" y="67"/>
                    <a:pt x="133" y="67"/>
                    <a:pt x="133" y="67"/>
                  </a:cubicBezTo>
                  <a:cubicBezTo>
                    <a:pt x="133" y="45"/>
                    <a:pt x="133" y="45"/>
                    <a:pt x="133" y="45"/>
                  </a:cubicBezTo>
                  <a:lnTo>
                    <a:pt x="155" y="67"/>
                  </a:lnTo>
                  <a:close/>
                  <a:moveTo>
                    <a:pt x="54" y="21"/>
                  </a:moveTo>
                  <a:cubicBezTo>
                    <a:pt x="54" y="18"/>
                    <a:pt x="55" y="15"/>
                    <a:pt x="57" y="13"/>
                  </a:cubicBezTo>
                  <a:cubicBezTo>
                    <a:pt x="59" y="11"/>
                    <a:pt x="62" y="10"/>
                    <a:pt x="65" y="10"/>
                  </a:cubicBezTo>
                  <a:cubicBezTo>
                    <a:pt x="71" y="10"/>
                    <a:pt x="77" y="15"/>
                    <a:pt x="77" y="21"/>
                  </a:cubicBezTo>
                  <a:cubicBezTo>
                    <a:pt x="77" y="31"/>
                    <a:pt x="77" y="31"/>
                    <a:pt x="77" y="31"/>
                  </a:cubicBezTo>
                  <a:cubicBezTo>
                    <a:pt x="54" y="31"/>
                    <a:pt x="54" y="31"/>
                    <a:pt x="54" y="31"/>
                  </a:cubicBezTo>
                  <a:lnTo>
                    <a:pt x="54" y="21"/>
                  </a:lnTo>
                  <a:close/>
                  <a:moveTo>
                    <a:pt x="157" y="232"/>
                  </a:moveTo>
                  <a:cubicBezTo>
                    <a:pt x="12" y="232"/>
                    <a:pt x="12" y="232"/>
                    <a:pt x="12" y="232"/>
                  </a:cubicBezTo>
                  <a:cubicBezTo>
                    <a:pt x="11" y="232"/>
                    <a:pt x="10" y="231"/>
                    <a:pt x="10" y="230"/>
                  </a:cubicBezTo>
                  <a:cubicBezTo>
                    <a:pt x="10" y="43"/>
                    <a:pt x="10" y="43"/>
                    <a:pt x="10" y="43"/>
                  </a:cubicBezTo>
                  <a:cubicBezTo>
                    <a:pt x="10" y="42"/>
                    <a:pt x="11" y="41"/>
                    <a:pt x="12" y="41"/>
                  </a:cubicBezTo>
                  <a:cubicBezTo>
                    <a:pt x="77" y="41"/>
                    <a:pt x="77" y="41"/>
                    <a:pt x="77" y="41"/>
                  </a:cubicBezTo>
                  <a:cubicBezTo>
                    <a:pt x="76" y="108"/>
                    <a:pt x="76" y="108"/>
                    <a:pt x="76" y="108"/>
                  </a:cubicBezTo>
                  <a:cubicBezTo>
                    <a:pt x="76" y="117"/>
                    <a:pt x="69" y="124"/>
                    <a:pt x="60" y="124"/>
                  </a:cubicBezTo>
                  <a:cubicBezTo>
                    <a:pt x="60" y="124"/>
                    <a:pt x="60" y="124"/>
                    <a:pt x="60" y="124"/>
                  </a:cubicBezTo>
                  <a:cubicBezTo>
                    <a:pt x="55" y="124"/>
                    <a:pt x="51" y="123"/>
                    <a:pt x="48" y="120"/>
                  </a:cubicBezTo>
                  <a:cubicBezTo>
                    <a:pt x="45" y="116"/>
                    <a:pt x="43" y="112"/>
                    <a:pt x="43" y="108"/>
                  </a:cubicBezTo>
                  <a:cubicBezTo>
                    <a:pt x="43" y="63"/>
                    <a:pt x="43" y="63"/>
                    <a:pt x="43" y="63"/>
                  </a:cubicBezTo>
                  <a:cubicBezTo>
                    <a:pt x="43" y="60"/>
                    <a:pt x="41" y="58"/>
                    <a:pt x="39" y="58"/>
                  </a:cubicBezTo>
                  <a:cubicBezTo>
                    <a:pt x="36" y="58"/>
                    <a:pt x="34" y="60"/>
                    <a:pt x="34" y="63"/>
                  </a:cubicBezTo>
                  <a:cubicBezTo>
                    <a:pt x="34" y="108"/>
                    <a:pt x="34" y="108"/>
                    <a:pt x="34" y="108"/>
                  </a:cubicBezTo>
                  <a:cubicBezTo>
                    <a:pt x="34" y="115"/>
                    <a:pt x="36" y="121"/>
                    <a:pt x="41" y="126"/>
                  </a:cubicBezTo>
                  <a:cubicBezTo>
                    <a:pt x="46" y="131"/>
                    <a:pt x="53" y="134"/>
                    <a:pt x="60" y="134"/>
                  </a:cubicBezTo>
                  <a:cubicBezTo>
                    <a:pt x="60" y="134"/>
                    <a:pt x="60" y="134"/>
                    <a:pt x="60" y="134"/>
                  </a:cubicBezTo>
                  <a:cubicBezTo>
                    <a:pt x="74" y="134"/>
                    <a:pt x="86" y="122"/>
                    <a:pt x="86" y="108"/>
                  </a:cubicBezTo>
                  <a:cubicBezTo>
                    <a:pt x="86" y="41"/>
                    <a:pt x="86" y="41"/>
                    <a:pt x="86" y="41"/>
                  </a:cubicBezTo>
                  <a:cubicBezTo>
                    <a:pt x="123" y="41"/>
                    <a:pt x="123" y="41"/>
                    <a:pt x="123" y="41"/>
                  </a:cubicBezTo>
                  <a:cubicBezTo>
                    <a:pt x="123" y="72"/>
                    <a:pt x="123" y="72"/>
                    <a:pt x="123" y="72"/>
                  </a:cubicBezTo>
                  <a:cubicBezTo>
                    <a:pt x="123" y="75"/>
                    <a:pt x="125" y="77"/>
                    <a:pt x="128" y="77"/>
                  </a:cubicBezTo>
                  <a:cubicBezTo>
                    <a:pt x="159" y="77"/>
                    <a:pt x="159" y="77"/>
                    <a:pt x="159" y="77"/>
                  </a:cubicBezTo>
                  <a:cubicBezTo>
                    <a:pt x="159" y="230"/>
                    <a:pt x="159" y="230"/>
                    <a:pt x="159" y="230"/>
                  </a:cubicBezTo>
                  <a:cubicBezTo>
                    <a:pt x="159" y="231"/>
                    <a:pt x="158" y="232"/>
                    <a:pt x="157" y="23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sp>
        <p:nvSpPr>
          <p:cNvPr id="223" name="TextBox 222">
            <a:extLst>
              <a:ext uri="{FF2B5EF4-FFF2-40B4-BE49-F238E27FC236}">
                <a16:creationId xmlns:a16="http://schemas.microsoft.com/office/drawing/2014/main" id="{407B2ACC-D9A9-4E5A-8298-B66679C27E90}"/>
              </a:ext>
            </a:extLst>
          </p:cNvPr>
          <p:cNvSpPr txBox="1"/>
          <p:nvPr/>
        </p:nvSpPr>
        <p:spPr>
          <a:xfrm>
            <a:off x="1396208" y="2559025"/>
            <a:ext cx="8429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Identify need for new customer or modification to existing customer</a:t>
            </a:r>
          </a:p>
        </p:txBody>
      </p:sp>
      <p:grpSp>
        <p:nvGrpSpPr>
          <p:cNvPr id="22" name="Group 21">
            <a:extLst>
              <a:ext uri="{FF2B5EF4-FFF2-40B4-BE49-F238E27FC236}">
                <a16:creationId xmlns:a16="http://schemas.microsoft.com/office/drawing/2014/main" id="{3755BCD0-F993-425A-8656-558DCC56FD4C}"/>
              </a:ext>
            </a:extLst>
          </p:cNvPr>
          <p:cNvGrpSpPr/>
          <p:nvPr/>
        </p:nvGrpSpPr>
        <p:grpSpPr>
          <a:xfrm>
            <a:off x="2052772" y="3070042"/>
            <a:ext cx="231277" cy="228600"/>
            <a:chOff x="2058079" y="3043899"/>
            <a:chExt cx="231277" cy="228600"/>
          </a:xfrm>
        </p:grpSpPr>
        <p:sp>
          <p:nvSpPr>
            <p:cNvPr id="225" name="Oval 224">
              <a:extLst>
                <a:ext uri="{FF2B5EF4-FFF2-40B4-BE49-F238E27FC236}">
                  <a16:creationId xmlns:a16="http://schemas.microsoft.com/office/drawing/2014/main" id="{F11C7315-E7C2-4A38-98A8-DCF01097F13A}"/>
                </a:ext>
              </a:extLst>
            </p:cNvPr>
            <p:cNvSpPr/>
            <p:nvPr/>
          </p:nvSpPr>
          <p:spPr>
            <a:xfrm>
              <a:off x="2058079" y="3043899"/>
              <a:ext cx="231277" cy="228600"/>
            </a:xfrm>
            <a:prstGeom prst="ellipse">
              <a:avLst/>
            </a:prstGeom>
            <a:solidFill>
              <a:srgbClr val="00A1DE"/>
            </a:solid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226" name="Freeform 355">
              <a:extLst>
                <a:ext uri="{FF2B5EF4-FFF2-40B4-BE49-F238E27FC236}">
                  <a16:creationId xmlns:a16="http://schemas.microsoft.com/office/drawing/2014/main" id="{29324F13-A2DB-44FD-845B-D8D954DD5584}"/>
                </a:ext>
              </a:extLst>
            </p:cNvPr>
            <p:cNvSpPr>
              <a:spLocks noEditPoints="1"/>
            </p:cNvSpPr>
            <p:nvPr/>
          </p:nvSpPr>
          <p:spPr bwMode="auto">
            <a:xfrm>
              <a:off x="2090010" y="3099569"/>
              <a:ext cx="167414" cy="117260"/>
            </a:xfrm>
            <a:custGeom>
              <a:avLst/>
              <a:gdLst>
                <a:gd name="T0" fmla="*/ 222 w 236"/>
                <a:gd name="T1" fmla="*/ 24 h 200"/>
                <a:gd name="T2" fmla="*/ 67 w 236"/>
                <a:gd name="T3" fmla="*/ 24 h 200"/>
                <a:gd name="T4" fmla="*/ 49 w 236"/>
                <a:gd name="T5" fmla="*/ 0 h 200"/>
                <a:gd name="T6" fmla="*/ 14 w 236"/>
                <a:gd name="T7" fmla="*/ 0 h 200"/>
                <a:gd name="T8" fmla="*/ 0 w 236"/>
                <a:gd name="T9" fmla="*/ 14 h 200"/>
                <a:gd name="T10" fmla="*/ 0 w 236"/>
                <a:gd name="T11" fmla="*/ 186 h 200"/>
                <a:gd name="T12" fmla="*/ 14 w 236"/>
                <a:gd name="T13" fmla="*/ 200 h 200"/>
                <a:gd name="T14" fmla="*/ 222 w 236"/>
                <a:gd name="T15" fmla="*/ 200 h 200"/>
                <a:gd name="T16" fmla="*/ 236 w 236"/>
                <a:gd name="T17" fmla="*/ 186 h 200"/>
                <a:gd name="T18" fmla="*/ 236 w 236"/>
                <a:gd name="T19" fmla="*/ 38 h 200"/>
                <a:gd name="T20" fmla="*/ 222 w 236"/>
                <a:gd name="T21" fmla="*/ 24 h 200"/>
                <a:gd name="T22" fmla="*/ 14 w 236"/>
                <a:gd name="T23" fmla="*/ 9 h 200"/>
                <a:gd name="T24" fmla="*/ 48 w 236"/>
                <a:gd name="T25" fmla="*/ 9 h 200"/>
                <a:gd name="T26" fmla="*/ 59 w 236"/>
                <a:gd name="T27" fmla="*/ 30 h 200"/>
                <a:gd name="T28" fmla="*/ 63 w 236"/>
                <a:gd name="T29" fmla="*/ 33 h 200"/>
                <a:gd name="T30" fmla="*/ 222 w 236"/>
                <a:gd name="T31" fmla="*/ 33 h 200"/>
                <a:gd name="T32" fmla="*/ 226 w 236"/>
                <a:gd name="T33" fmla="*/ 38 h 200"/>
                <a:gd name="T34" fmla="*/ 226 w 236"/>
                <a:gd name="T35" fmla="*/ 56 h 200"/>
                <a:gd name="T36" fmla="*/ 10 w 236"/>
                <a:gd name="T37" fmla="*/ 56 h 200"/>
                <a:gd name="T38" fmla="*/ 10 w 236"/>
                <a:gd name="T39" fmla="*/ 14 h 200"/>
                <a:gd name="T40" fmla="*/ 14 w 236"/>
                <a:gd name="T41" fmla="*/ 9 h 200"/>
                <a:gd name="T42" fmla="*/ 222 w 236"/>
                <a:gd name="T43" fmla="*/ 191 h 200"/>
                <a:gd name="T44" fmla="*/ 14 w 236"/>
                <a:gd name="T45" fmla="*/ 191 h 200"/>
                <a:gd name="T46" fmla="*/ 10 w 236"/>
                <a:gd name="T47" fmla="*/ 186 h 200"/>
                <a:gd name="T48" fmla="*/ 10 w 236"/>
                <a:gd name="T49" fmla="*/ 66 h 200"/>
                <a:gd name="T50" fmla="*/ 226 w 236"/>
                <a:gd name="T51" fmla="*/ 66 h 200"/>
                <a:gd name="T52" fmla="*/ 226 w 236"/>
                <a:gd name="T53" fmla="*/ 186 h 200"/>
                <a:gd name="T54" fmla="*/ 222 w 236"/>
                <a:gd name="T55" fmla="*/ 19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6" h="200">
                  <a:moveTo>
                    <a:pt x="222" y="24"/>
                  </a:moveTo>
                  <a:cubicBezTo>
                    <a:pt x="67" y="24"/>
                    <a:pt x="67" y="24"/>
                    <a:pt x="67" y="24"/>
                  </a:cubicBezTo>
                  <a:cubicBezTo>
                    <a:pt x="57" y="0"/>
                    <a:pt x="51" y="0"/>
                    <a:pt x="49" y="0"/>
                  </a:cubicBezTo>
                  <a:cubicBezTo>
                    <a:pt x="14" y="0"/>
                    <a:pt x="14" y="0"/>
                    <a:pt x="14" y="0"/>
                  </a:cubicBezTo>
                  <a:cubicBezTo>
                    <a:pt x="6" y="0"/>
                    <a:pt x="0" y="6"/>
                    <a:pt x="0" y="14"/>
                  </a:cubicBezTo>
                  <a:cubicBezTo>
                    <a:pt x="0" y="186"/>
                    <a:pt x="0" y="186"/>
                    <a:pt x="0" y="186"/>
                  </a:cubicBezTo>
                  <a:cubicBezTo>
                    <a:pt x="0" y="194"/>
                    <a:pt x="6" y="200"/>
                    <a:pt x="14" y="200"/>
                  </a:cubicBezTo>
                  <a:cubicBezTo>
                    <a:pt x="222" y="200"/>
                    <a:pt x="222" y="200"/>
                    <a:pt x="222" y="200"/>
                  </a:cubicBezTo>
                  <a:cubicBezTo>
                    <a:pt x="230" y="200"/>
                    <a:pt x="236" y="194"/>
                    <a:pt x="236" y="186"/>
                  </a:cubicBezTo>
                  <a:cubicBezTo>
                    <a:pt x="236" y="38"/>
                    <a:pt x="236" y="38"/>
                    <a:pt x="236" y="38"/>
                  </a:cubicBezTo>
                  <a:cubicBezTo>
                    <a:pt x="236" y="30"/>
                    <a:pt x="230" y="24"/>
                    <a:pt x="222" y="24"/>
                  </a:cubicBezTo>
                  <a:close/>
                  <a:moveTo>
                    <a:pt x="14" y="9"/>
                  </a:moveTo>
                  <a:cubicBezTo>
                    <a:pt x="48" y="9"/>
                    <a:pt x="48" y="9"/>
                    <a:pt x="48" y="9"/>
                  </a:cubicBezTo>
                  <a:cubicBezTo>
                    <a:pt x="51" y="12"/>
                    <a:pt x="55" y="21"/>
                    <a:pt x="59" y="30"/>
                  </a:cubicBezTo>
                  <a:cubicBezTo>
                    <a:pt x="60" y="32"/>
                    <a:pt x="61" y="33"/>
                    <a:pt x="63" y="33"/>
                  </a:cubicBezTo>
                  <a:cubicBezTo>
                    <a:pt x="222" y="33"/>
                    <a:pt x="222" y="33"/>
                    <a:pt x="222" y="33"/>
                  </a:cubicBezTo>
                  <a:cubicBezTo>
                    <a:pt x="224" y="33"/>
                    <a:pt x="226" y="35"/>
                    <a:pt x="226" y="38"/>
                  </a:cubicBezTo>
                  <a:cubicBezTo>
                    <a:pt x="226" y="56"/>
                    <a:pt x="226" y="56"/>
                    <a:pt x="226" y="56"/>
                  </a:cubicBezTo>
                  <a:cubicBezTo>
                    <a:pt x="10" y="56"/>
                    <a:pt x="10" y="56"/>
                    <a:pt x="10" y="56"/>
                  </a:cubicBezTo>
                  <a:cubicBezTo>
                    <a:pt x="10" y="14"/>
                    <a:pt x="10" y="14"/>
                    <a:pt x="10" y="14"/>
                  </a:cubicBezTo>
                  <a:cubicBezTo>
                    <a:pt x="10" y="12"/>
                    <a:pt x="12" y="9"/>
                    <a:pt x="14" y="9"/>
                  </a:cubicBezTo>
                  <a:close/>
                  <a:moveTo>
                    <a:pt x="222" y="191"/>
                  </a:moveTo>
                  <a:cubicBezTo>
                    <a:pt x="14" y="191"/>
                    <a:pt x="14" y="191"/>
                    <a:pt x="14" y="191"/>
                  </a:cubicBezTo>
                  <a:cubicBezTo>
                    <a:pt x="12" y="191"/>
                    <a:pt x="10" y="189"/>
                    <a:pt x="10" y="186"/>
                  </a:cubicBezTo>
                  <a:cubicBezTo>
                    <a:pt x="10" y="66"/>
                    <a:pt x="10" y="66"/>
                    <a:pt x="10" y="66"/>
                  </a:cubicBezTo>
                  <a:cubicBezTo>
                    <a:pt x="226" y="66"/>
                    <a:pt x="226" y="66"/>
                    <a:pt x="226" y="66"/>
                  </a:cubicBezTo>
                  <a:cubicBezTo>
                    <a:pt x="226" y="186"/>
                    <a:pt x="226" y="186"/>
                    <a:pt x="226" y="186"/>
                  </a:cubicBezTo>
                  <a:cubicBezTo>
                    <a:pt x="226" y="189"/>
                    <a:pt x="224" y="191"/>
                    <a:pt x="222" y="19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sp>
        <p:nvSpPr>
          <p:cNvPr id="228" name="TextBox 227">
            <a:extLst>
              <a:ext uri="{FF2B5EF4-FFF2-40B4-BE49-F238E27FC236}">
                <a16:creationId xmlns:a16="http://schemas.microsoft.com/office/drawing/2014/main" id="{32B4F86B-2B79-4153-A55D-9F21ED02BD11}"/>
              </a:ext>
            </a:extLst>
          </p:cNvPr>
          <p:cNvSpPr txBox="1"/>
          <p:nvPr/>
        </p:nvSpPr>
        <p:spPr>
          <a:xfrm>
            <a:off x="1746930" y="3289411"/>
            <a:ext cx="8429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Gather customer information to populate payer profile template</a:t>
            </a:r>
          </a:p>
        </p:txBody>
      </p:sp>
      <p:sp>
        <p:nvSpPr>
          <p:cNvPr id="229" name="AutoShape 36">
            <a:extLst>
              <a:ext uri="{FF2B5EF4-FFF2-40B4-BE49-F238E27FC236}">
                <a16:creationId xmlns:a16="http://schemas.microsoft.com/office/drawing/2014/main" id="{A85CFBEB-70F2-46A2-AD46-C58738C14EF3}"/>
              </a:ext>
            </a:extLst>
          </p:cNvPr>
          <p:cNvSpPr>
            <a:spLocks noChangeArrowheads="1"/>
          </p:cNvSpPr>
          <p:nvPr/>
        </p:nvSpPr>
        <p:spPr bwMode="gray">
          <a:xfrm>
            <a:off x="8498594" y="2018140"/>
            <a:ext cx="2387478" cy="407990"/>
          </a:xfrm>
          <a:prstGeom prst="chevron">
            <a:avLst>
              <a:gd name="adj" fmla="val 32337"/>
            </a:avLst>
          </a:prstGeom>
          <a:solidFill>
            <a:schemeClr val="accent1">
              <a:lumMod val="50000"/>
              <a:lumOff val="50000"/>
            </a:schemeClr>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Frutiger Next Pro Light"/>
                <a:ea typeface="+mn-ea"/>
                <a:cs typeface="Arial" pitchFamily="34" charset="0"/>
              </a:rPr>
              <a:t>Process Collections</a:t>
            </a:r>
          </a:p>
        </p:txBody>
      </p:sp>
      <p:sp>
        <p:nvSpPr>
          <p:cNvPr id="230" name="TextBox 229">
            <a:extLst>
              <a:ext uri="{FF2B5EF4-FFF2-40B4-BE49-F238E27FC236}">
                <a16:creationId xmlns:a16="http://schemas.microsoft.com/office/drawing/2014/main" id="{5A8F6D47-92CF-4ED7-AA57-EC6DE2577FEA}"/>
              </a:ext>
            </a:extLst>
          </p:cNvPr>
          <p:cNvSpPr txBox="1"/>
          <p:nvPr/>
        </p:nvSpPr>
        <p:spPr>
          <a:xfrm>
            <a:off x="10054094" y="2442963"/>
            <a:ext cx="738958"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Collection processed via Oracle for associated receivable</a:t>
            </a:r>
          </a:p>
        </p:txBody>
      </p:sp>
      <p:grpSp>
        <p:nvGrpSpPr>
          <p:cNvPr id="231" name="Group 230">
            <a:extLst>
              <a:ext uri="{FF2B5EF4-FFF2-40B4-BE49-F238E27FC236}">
                <a16:creationId xmlns:a16="http://schemas.microsoft.com/office/drawing/2014/main" id="{E7B62E15-A97F-4043-AA12-394D24177211}"/>
              </a:ext>
            </a:extLst>
          </p:cNvPr>
          <p:cNvGrpSpPr/>
          <p:nvPr/>
        </p:nvGrpSpPr>
        <p:grpSpPr>
          <a:xfrm>
            <a:off x="8433787" y="3070042"/>
            <a:ext cx="231277" cy="228600"/>
            <a:chOff x="10616670" y="2845230"/>
            <a:chExt cx="182880" cy="182880"/>
          </a:xfrm>
        </p:grpSpPr>
        <p:sp>
          <p:nvSpPr>
            <p:cNvPr id="232" name="Oval 231">
              <a:extLst>
                <a:ext uri="{FF2B5EF4-FFF2-40B4-BE49-F238E27FC236}">
                  <a16:creationId xmlns:a16="http://schemas.microsoft.com/office/drawing/2014/main" id="{164B8A7B-3423-4626-9441-C799F67D91F0}"/>
                </a:ext>
              </a:extLst>
            </p:cNvPr>
            <p:cNvSpPr/>
            <p:nvPr/>
          </p:nvSpPr>
          <p:spPr>
            <a:xfrm>
              <a:off x="10616670" y="2845230"/>
              <a:ext cx="182880" cy="18288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233" name="Group 232">
              <a:extLst>
                <a:ext uri="{FF2B5EF4-FFF2-40B4-BE49-F238E27FC236}">
                  <a16:creationId xmlns:a16="http://schemas.microsoft.com/office/drawing/2014/main" id="{EAFBE205-581E-4282-A994-37A88BF7E876}"/>
                </a:ext>
              </a:extLst>
            </p:cNvPr>
            <p:cNvGrpSpPr/>
            <p:nvPr/>
          </p:nvGrpSpPr>
          <p:grpSpPr>
            <a:xfrm>
              <a:off x="10666263" y="2860834"/>
              <a:ext cx="83693" cy="145354"/>
              <a:chOff x="3040063" y="2563378"/>
              <a:chExt cx="300038" cy="340591"/>
            </a:xfrm>
            <a:solidFill>
              <a:schemeClr val="bg1"/>
            </a:solidFill>
          </p:grpSpPr>
          <p:sp>
            <p:nvSpPr>
              <p:cNvPr id="234" name="Freeform 64">
                <a:extLst>
                  <a:ext uri="{FF2B5EF4-FFF2-40B4-BE49-F238E27FC236}">
                    <a16:creationId xmlns:a16="http://schemas.microsoft.com/office/drawing/2014/main" id="{9659CD8E-B1F2-4C93-9AB0-DC0303D01FD4}"/>
                  </a:ext>
                </a:extLst>
              </p:cNvPr>
              <p:cNvSpPr>
                <a:spLocks/>
              </p:cNvSpPr>
              <p:nvPr/>
            </p:nvSpPr>
            <p:spPr bwMode="auto">
              <a:xfrm>
                <a:off x="3100388" y="2822575"/>
                <a:ext cx="174625" cy="15875"/>
              </a:xfrm>
              <a:custGeom>
                <a:avLst/>
                <a:gdLst>
                  <a:gd name="T0" fmla="*/ 211 w 221"/>
                  <a:gd name="T1" fmla="*/ 0 h 19"/>
                  <a:gd name="T2" fmla="*/ 10 w 221"/>
                  <a:gd name="T3" fmla="*/ 0 h 19"/>
                  <a:gd name="T4" fmla="*/ 10 w 221"/>
                  <a:gd name="T5" fmla="*/ 0 h 19"/>
                  <a:gd name="T6" fmla="*/ 5 w 221"/>
                  <a:gd name="T7" fmla="*/ 2 h 19"/>
                  <a:gd name="T8" fmla="*/ 2 w 221"/>
                  <a:gd name="T9" fmla="*/ 3 h 19"/>
                  <a:gd name="T10" fmla="*/ 0 w 221"/>
                  <a:gd name="T11" fmla="*/ 6 h 19"/>
                  <a:gd name="T12" fmla="*/ 0 w 221"/>
                  <a:gd name="T13" fmla="*/ 10 h 19"/>
                  <a:gd name="T14" fmla="*/ 0 w 221"/>
                  <a:gd name="T15" fmla="*/ 10 h 19"/>
                  <a:gd name="T16" fmla="*/ 0 w 221"/>
                  <a:gd name="T17" fmla="*/ 13 h 19"/>
                  <a:gd name="T18" fmla="*/ 2 w 221"/>
                  <a:gd name="T19" fmla="*/ 16 h 19"/>
                  <a:gd name="T20" fmla="*/ 5 w 221"/>
                  <a:gd name="T21" fmla="*/ 18 h 19"/>
                  <a:gd name="T22" fmla="*/ 10 w 221"/>
                  <a:gd name="T23" fmla="*/ 19 h 19"/>
                  <a:gd name="T24" fmla="*/ 211 w 221"/>
                  <a:gd name="T25" fmla="*/ 19 h 19"/>
                  <a:gd name="T26" fmla="*/ 211 w 221"/>
                  <a:gd name="T27" fmla="*/ 19 h 19"/>
                  <a:gd name="T28" fmla="*/ 216 w 221"/>
                  <a:gd name="T29" fmla="*/ 18 h 19"/>
                  <a:gd name="T30" fmla="*/ 219 w 221"/>
                  <a:gd name="T31" fmla="*/ 16 h 19"/>
                  <a:gd name="T32" fmla="*/ 221 w 221"/>
                  <a:gd name="T33" fmla="*/ 13 h 19"/>
                  <a:gd name="T34" fmla="*/ 221 w 221"/>
                  <a:gd name="T35" fmla="*/ 10 h 19"/>
                  <a:gd name="T36" fmla="*/ 221 w 221"/>
                  <a:gd name="T37" fmla="*/ 10 h 19"/>
                  <a:gd name="T38" fmla="*/ 221 w 221"/>
                  <a:gd name="T39" fmla="*/ 6 h 19"/>
                  <a:gd name="T40" fmla="*/ 219 w 221"/>
                  <a:gd name="T41" fmla="*/ 3 h 19"/>
                  <a:gd name="T42" fmla="*/ 216 w 221"/>
                  <a:gd name="T43" fmla="*/ 2 h 19"/>
                  <a:gd name="T44" fmla="*/ 211 w 221"/>
                  <a:gd name="T45" fmla="*/ 0 h 19"/>
                  <a:gd name="T46" fmla="*/ 211 w 221"/>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9">
                    <a:moveTo>
                      <a:pt x="211" y="0"/>
                    </a:moveTo>
                    <a:lnTo>
                      <a:pt x="10" y="0"/>
                    </a:lnTo>
                    <a:lnTo>
                      <a:pt x="10" y="0"/>
                    </a:lnTo>
                    <a:lnTo>
                      <a:pt x="5" y="2"/>
                    </a:lnTo>
                    <a:lnTo>
                      <a:pt x="2" y="3"/>
                    </a:lnTo>
                    <a:lnTo>
                      <a:pt x="0" y="6"/>
                    </a:lnTo>
                    <a:lnTo>
                      <a:pt x="0" y="10"/>
                    </a:lnTo>
                    <a:lnTo>
                      <a:pt x="0" y="10"/>
                    </a:lnTo>
                    <a:lnTo>
                      <a:pt x="0" y="13"/>
                    </a:lnTo>
                    <a:lnTo>
                      <a:pt x="2" y="16"/>
                    </a:lnTo>
                    <a:lnTo>
                      <a:pt x="5" y="18"/>
                    </a:lnTo>
                    <a:lnTo>
                      <a:pt x="10" y="19"/>
                    </a:lnTo>
                    <a:lnTo>
                      <a:pt x="211" y="19"/>
                    </a:lnTo>
                    <a:lnTo>
                      <a:pt x="211" y="19"/>
                    </a:lnTo>
                    <a:lnTo>
                      <a:pt x="216" y="18"/>
                    </a:lnTo>
                    <a:lnTo>
                      <a:pt x="219" y="16"/>
                    </a:lnTo>
                    <a:lnTo>
                      <a:pt x="221" y="13"/>
                    </a:lnTo>
                    <a:lnTo>
                      <a:pt x="221" y="10"/>
                    </a:lnTo>
                    <a:lnTo>
                      <a:pt x="221" y="10"/>
                    </a:lnTo>
                    <a:lnTo>
                      <a:pt x="221" y="6"/>
                    </a:lnTo>
                    <a:lnTo>
                      <a:pt x="219" y="3"/>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235" name="Freeform 65">
                <a:extLst>
                  <a:ext uri="{FF2B5EF4-FFF2-40B4-BE49-F238E27FC236}">
                    <a16:creationId xmlns:a16="http://schemas.microsoft.com/office/drawing/2014/main" id="{D315CE4B-AED8-47D6-AE1E-5C56BCDA4FF9}"/>
                  </a:ext>
                </a:extLst>
              </p:cNvPr>
              <p:cNvSpPr>
                <a:spLocks/>
              </p:cNvSpPr>
              <p:nvPr/>
            </p:nvSpPr>
            <p:spPr bwMode="auto">
              <a:xfrm>
                <a:off x="3100388" y="2771775"/>
                <a:ext cx="174625" cy="14288"/>
              </a:xfrm>
              <a:custGeom>
                <a:avLst/>
                <a:gdLst>
                  <a:gd name="T0" fmla="*/ 211 w 221"/>
                  <a:gd name="T1" fmla="*/ 0 h 17"/>
                  <a:gd name="T2" fmla="*/ 10 w 221"/>
                  <a:gd name="T3" fmla="*/ 0 h 17"/>
                  <a:gd name="T4" fmla="*/ 10 w 221"/>
                  <a:gd name="T5" fmla="*/ 0 h 17"/>
                  <a:gd name="T6" fmla="*/ 5 w 221"/>
                  <a:gd name="T7" fmla="*/ 0 h 17"/>
                  <a:gd name="T8" fmla="*/ 2 w 221"/>
                  <a:gd name="T9" fmla="*/ 1 h 17"/>
                  <a:gd name="T10" fmla="*/ 0 w 221"/>
                  <a:gd name="T11" fmla="*/ 4 h 17"/>
                  <a:gd name="T12" fmla="*/ 0 w 221"/>
                  <a:gd name="T13" fmla="*/ 9 h 17"/>
                  <a:gd name="T14" fmla="*/ 0 w 221"/>
                  <a:gd name="T15" fmla="*/ 9 h 17"/>
                  <a:gd name="T16" fmla="*/ 0 w 221"/>
                  <a:gd name="T17" fmla="*/ 12 h 17"/>
                  <a:gd name="T18" fmla="*/ 2 w 221"/>
                  <a:gd name="T19" fmla="*/ 15 h 17"/>
                  <a:gd name="T20" fmla="*/ 5 w 221"/>
                  <a:gd name="T21" fmla="*/ 17 h 17"/>
                  <a:gd name="T22" fmla="*/ 10 w 221"/>
                  <a:gd name="T23" fmla="*/ 17 h 17"/>
                  <a:gd name="T24" fmla="*/ 211 w 221"/>
                  <a:gd name="T25" fmla="*/ 17 h 17"/>
                  <a:gd name="T26" fmla="*/ 211 w 221"/>
                  <a:gd name="T27" fmla="*/ 17 h 17"/>
                  <a:gd name="T28" fmla="*/ 216 w 221"/>
                  <a:gd name="T29" fmla="*/ 17 h 17"/>
                  <a:gd name="T30" fmla="*/ 219 w 221"/>
                  <a:gd name="T31" fmla="*/ 15 h 17"/>
                  <a:gd name="T32" fmla="*/ 221 w 221"/>
                  <a:gd name="T33" fmla="*/ 12 h 17"/>
                  <a:gd name="T34" fmla="*/ 221 w 221"/>
                  <a:gd name="T35" fmla="*/ 9 h 17"/>
                  <a:gd name="T36" fmla="*/ 221 w 221"/>
                  <a:gd name="T37" fmla="*/ 9 h 17"/>
                  <a:gd name="T38" fmla="*/ 221 w 221"/>
                  <a:gd name="T39" fmla="*/ 4 h 17"/>
                  <a:gd name="T40" fmla="*/ 219 w 221"/>
                  <a:gd name="T41" fmla="*/ 1 h 17"/>
                  <a:gd name="T42" fmla="*/ 216 w 221"/>
                  <a:gd name="T43" fmla="*/ 0 h 17"/>
                  <a:gd name="T44" fmla="*/ 211 w 221"/>
                  <a:gd name="T45" fmla="*/ 0 h 17"/>
                  <a:gd name="T46" fmla="*/ 211 w 22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7">
                    <a:moveTo>
                      <a:pt x="211" y="0"/>
                    </a:moveTo>
                    <a:lnTo>
                      <a:pt x="10" y="0"/>
                    </a:lnTo>
                    <a:lnTo>
                      <a:pt x="10" y="0"/>
                    </a:lnTo>
                    <a:lnTo>
                      <a:pt x="5" y="0"/>
                    </a:lnTo>
                    <a:lnTo>
                      <a:pt x="2" y="1"/>
                    </a:lnTo>
                    <a:lnTo>
                      <a:pt x="0" y="4"/>
                    </a:lnTo>
                    <a:lnTo>
                      <a:pt x="0" y="9"/>
                    </a:lnTo>
                    <a:lnTo>
                      <a:pt x="0" y="9"/>
                    </a:lnTo>
                    <a:lnTo>
                      <a:pt x="0" y="12"/>
                    </a:lnTo>
                    <a:lnTo>
                      <a:pt x="2" y="15"/>
                    </a:lnTo>
                    <a:lnTo>
                      <a:pt x="5" y="17"/>
                    </a:lnTo>
                    <a:lnTo>
                      <a:pt x="10" y="17"/>
                    </a:lnTo>
                    <a:lnTo>
                      <a:pt x="211" y="17"/>
                    </a:lnTo>
                    <a:lnTo>
                      <a:pt x="211" y="17"/>
                    </a:lnTo>
                    <a:lnTo>
                      <a:pt x="216" y="17"/>
                    </a:lnTo>
                    <a:lnTo>
                      <a:pt x="219" y="15"/>
                    </a:lnTo>
                    <a:lnTo>
                      <a:pt x="221" y="12"/>
                    </a:lnTo>
                    <a:lnTo>
                      <a:pt x="221" y="9"/>
                    </a:lnTo>
                    <a:lnTo>
                      <a:pt x="221" y="9"/>
                    </a:lnTo>
                    <a:lnTo>
                      <a:pt x="221" y="4"/>
                    </a:lnTo>
                    <a:lnTo>
                      <a:pt x="219" y="1"/>
                    </a:lnTo>
                    <a:lnTo>
                      <a:pt x="216" y="0"/>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236" name="Freeform 66">
                <a:extLst>
                  <a:ext uri="{FF2B5EF4-FFF2-40B4-BE49-F238E27FC236}">
                    <a16:creationId xmlns:a16="http://schemas.microsoft.com/office/drawing/2014/main" id="{084C73D6-FF04-4CD9-815D-85C9F5EAC22A}"/>
                  </a:ext>
                </a:extLst>
              </p:cNvPr>
              <p:cNvSpPr>
                <a:spLocks/>
              </p:cNvSpPr>
              <p:nvPr/>
            </p:nvSpPr>
            <p:spPr bwMode="auto">
              <a:xfrm>
                <a:off x="3100388" y="2717800"/>
                <a:ext cx="174625" cy="15875"/>
              </a:xfrm>
              <a:custGeom>
                <a:avLst/>
                <a:gdLst>
                  <a:gd name="T0" fmla="*/ 211 w 221"/>
                  <a:gd name="T1" fmla="*/ 0 h 20"/>
                  <a:gd name="T2" fmla="*/ 10 w 221"/>
                  <a:gd name="T3" fmla="*/ 0 h 20"/>
                  <a:gd name="T4" fmla="*/ 10 w 221"/>
                  <a:gd name="T5" fmla="*/ 0 h 20"/>
                  <a:gd name="T6" fmla="*/ 5 w 221"/>
                  <a:gd name="T7" fmla="*/ 2 h 20"/>
                  <a:gd name="T8" fmla="*/ 2 w 221"/>
                  <a:gd name="T9" fmla="*/ 4 h 20"/>
                  <a:gd name="T10" fmla="*/ 0 w 221"/>
                  <a:gd name="T11" fmla="*/ 7 h 20"/>
                  <a:gd name="T12" fmla="*/ 0 w 221"/>
                  <a:gd name="T13" fmla="*/ 10 h 20"/>
                  <a:gd name="T14" fmla="*/ 0 w 221"/>
                  <a:gd name="T15" fmla="*/ 10 h 20"/>
                  <a:gd name="T16" fmla="*/ 0 w 221"/>
                  <a:gd name="T17" fmla="*/ 13 h 20"/>
                  <a:gd name="T18" fmla="*/ 2 w 221"/>
                  <a:gd name="T19" fmla="*/ 16 h 20"/>
                  <a:gd name="T20" fmla="*/ 5 w 221"/>
                  <a:gd name="T21" fmla="*/ 20 h 20"/>
                  <a:gd name="T22" fmla="*/ 10 w 221"/>
                  <a:gd name="T23" fmla="*/ 20 h 20"/>
                  <a:gd name="T24" fmla="*/ 211 w 221"/>
                  <a:gd name="T25" fmla="*/ 20 h 20"/>
                  <a:gd name="T26" fmla="*/ 211 w 221"/>
                  <a:gd name="T27" fmla="*/ 20 h 20"/>
                  <a:gd name="T28" fmla="*/ 216 w 221"/>
                  <a:gd name="T29" fmla="*/ 20 h 20"/>
                  <a:gd name="T30" fmla="*/ 219 w 221"/>
                  <a:gd name="T31" fmla="*/ 16 h 20"/>
                  <a:gd name="T32" fmla="*/ 221 w 221"/>
                  <a:gd name="T33" fmla="*/ 13 h 20"/>
                  <a:gd name="T34" fmla="*/ 221 w 221"/>
                  <a:gd name="T35" fmla="*/ 10 h 20"/>
                  <a:gd name="T36" fmla="*/ 221 w 221"/>
                  <a:gd name="T37" fmla="*/ 10 h 20"/>
                  <a:gd name="T38" fmla="*/ 221 w 221"/>
                  <a:gd name="T39" fmla="*/ 7 h 20"/>
                  <a:gd name="T40" fmla="*/ 219 w 221"/>
                  <a:gd name="T41" fmla="*/ 4 h 20"/>
                  <a:gd name="T42" fmla="*/ 216 w 221"/>
                  <a:gd name="T43" fmla="*/ 2 h 20"/>
                  <a:gd name="T44" fmla="*/ 211 w 221"/>
                  <a:gd name="T45" fmla="*/ 0 h 20"/>
                  <a:gd name="T46" fmla="*/ 211 w 221"/>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20">
                    <a:moveTo>
                      <a:pt x="211" y="0"/>
                    </a:moveTo>
                    <a:lnTo>
                      <a:pt x="10" y="0"/>
                    </a:lnTo>
                    <a:lnTo>
                      <a:pt x="10" y="0"/>
                    </a:lnTo>
                    <a:lnTo>
                      <a:pt x="5" y="2"/>
                    </a:lnTo>
                    <a:lnTo>
                      <a:pt x="2" y="4"/>
                    </a:lnTo>
                    <a:lnTo>
                      <a:pt x="0" y="7"/>
                    </a:lnTo>
                    <a:lnTo>
                      <a:pt x="0" y="10"/>
                    </a:lnTo>
                    <a:lnTo>
                      <a:pt x="0" y="10"/>
                    </a:lnTo>
                    <a:lnTo>
                      <a:pt x="0" y="13"/>
                    </a:lnTo>
                    <a:lnTo>
                      <a:pt x="2" y="16"/>
                    </a:lnTo>
                    <a:lnTo>
                      <a:pt x="5" y="20"/>
                    </a:lnTo>
                    <a:lnTo>
                      <a:pt x="10" y="20"/>
                    </a:lnTo>
                    <a:lnTo>
                      <a:pt x="211" y="20"/>
                    </a:lnTo>
                    <a:lnTo>
                      <a:pt x="211" y="20"/>
                    </a:lnTo>
                    <a:lnTo>
                      <a:pt x="216" y="20"/>
                    </a:lnTo>
                    <a:lnTo>
                      <a:pt x="219" y="16"/>
                    </a:lnTo>
                    <a:lnTo>
                      <a:pt x="221" y="13"/>
                    </a:lnTo>
                    <a:lnTo>
                      <a:pt x="221" y="10"/>
                    </a:lnTo>
                    <a:lnTo>
                      <a:pt x="221" y="10"/>
                    </a:lnTo>
                    <a:lnTo>
                      <a:pt x="221" y="7"/>
                    </a:lnTo>
                    <a:lnTo>
                      <a:pt x="219" y="4"/>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237" name="Freeform 67">
                <a:extLst>
                  <a:ext uri="{FF2B5EF4-FFF2-40B4-BE49-F238E27FC236}">
                    <a16:creationId xmlns:a16="http://schemas.microsoft.com/office/drawing/2014/main" id="{351ED3BE-5F96-4F66-A380-B1C8030B3AA7}"/>
                  </a:ext>
                </a:extLst>
              </p:cNvPr>
              <p:cNvSpPr>
                <a:spLocks/>
              </p:cNvSpPr>
              <p:nvPr/>
            </p:nvSpPr>
            <p:spPr bwMode="auto">
              <a:xfrm>
                <a:off x="3100388" y="2665413"/>
                <a:ext cx="87313" cy="14288"/>
              </a:xfrm>
              <a:custGeom>
                <a:avLst/>
                <a:gdLst>
                  <a:gd name="T0" fmla="*/ 10 w 110"/>
                  <a:gd name="T1" fmla="*/ 18 h 18"/>
                  <a:gd name="T2" fmla="*/ 101 w 110"/>
                  <a:gd name="T3" fmla="*/ 18 h 18"/>
                  <a:gd name="T4" fmla="*/ 101 w 110"/>
                  <a:gd name="T5" fmla="*/ 18 h 18"/>
                  <a:gd name="T6" fmla="*/ 104 w 110"/>
                  <a:gd name="T7" fmla="*/ 18 h 18"/>
                  <a:gd name="T8" fmla="*/ 107 w 110"/>
                  <a:gd name="T9" fmla="*/ 16 h 18"/>
                  <a:gd name="T10" fmla="*/ 109 w 110"/>
                  <a:gd name="T11" fmla="*/ 13 h 18"/>
                  <a:gd name="T12" fmla="*/ 110 w 110"/>
                  <a:gd name="T13" fmla="*/ 10 h 18"/>
                  <a:gd name="T14" fmla="*/ 110 w 110"/>
                  <a:gd name="T15" fmla="*/ 10 h 18"/>
                  <a:gd name="T16" fmla="*/ 109 w 110"/>
                  <a:gd name="T17" fmla="*/ 5 h 18"/>
                  <a:gd name="T18" fmla="*/ 107 w 110"/>
                  <a:gd name="T19" fmla="*/ 2 h 18"/>
                  <a:gd name="T20" fmla="*/ 104 w 110"/>
                  <a:gd name="T21" fmla="*/ 0 h 18"/>
                  <a:gd name="T22" fmla="*/ 101 w 110"/>
                  <a:gd name="T23" fmla="*/ 0 h 18"/>
                  <a:gd name="T24" fmla="*/ 10 w 110"/>
                  <a:gd name="T25" fmla="*/ 0 h 18"/>
                  <a:gd name="T26" fmla="*/ 10 w 110"/>
                  <a:gd name="T27" fmla="*/ 0 h 18"/>
                  <a:gd name="T28" fmla="*/ 5 w 110"/>
                  <a:gd name="T29" fmla="*/ 0 h 18"/>
                  <a:gd name="T30" fmla="*/ 2 w 110"/>
                  <a:gd name="T31" fmla="*/ 2 h 18"/>
                  <a:gd name="T32" fmla="*/ 0 w 110"/>
                  <a:gd name="T33" fmla="*/ 5 h 18"/>
                  <a:gd name="T34" fmla="*/ 0 w 110"/>
                  <a:gd name="T35" fmla="*/ 10 h 18"/>
                  <a:gd name="T36" fmla="*/ 0 w 110"/>
                  <a:gd name="T37" fmla="*/ 10 h 18"/>
                  <a:gd name="T38" fmla="*/ 0 w 110"/>
                  <a:gd name="T39" fmla="*/ 13 h 18"/>
                  <a:gd name="T40" fmla="*/ 2 w 110"/>
                  <a:gd name="T41" fmla="*/ 16 h 18"/>
                  <a:gd name="T42" fmla="*/ 5 w 110"/>
                  <a:gd name="T43" fmla="*/ 18 h 18"/>
                  <a:gd name="T44" fmla="*/ 10 w 110"/>
                  <a:gd name="T45" fmla="*/ 18 h 18"/>
                  <a:gd name="T46" fmla="*/ 10 w 110"/>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8">
                    <a:moveTo>
                      <a:pt x="10" y="18"/>
                    </a:moveTo>
                    <a:lnTo>
                      <a:pt x="101" y="18"/>
                    </a:lnTo>
                    <a:lnTo>
                      <a:pt x="101" y="18"/>
                    </a:lnTo>
                    <a:lnTo>
                      <a:pt x="104" y="18"/>
                    </a:lnTo>
                    <a:lnTo>
                      <a:pt x="107" y="16"/>
                    </a:lnTo>
                    <a:lnTo>
                      <a:pt x="109" y="13"/>
                    </a:lnTo>
                    <a:lnTo>
                      <a:pt x="110" y="10"/>
                    </a:lnTo>
                    <a:lnTo>
                      <a:pt x="110" y="10"/>
                    </a:lnTo>
                    <a:lnTo>
                      <a:pt x="109" y="5"/>
                    </a:lnTo>
                    <a:lnTo>
                      <a:pt x="107" y="2"/>
                    </a:lnTo>
                    <a:lnTo>
                      <a:pt x="104" y="0"/>
                    </a:lnTo>
                    <a:lnTo>
                      <a:pt x="101" y="0"/>
                    </a:lnTo>
                    <a:lnTo>
                      <a:pt x="10" y="0"/>
                    </a:lnTo>
                    <a:lnTo>
                      <a:pt x="10" y="0"/>
                    </a:lnTo>
                    <a:lnTo>
                      <a:pt x="5" y="0"/>
                    </a:lnTo>
                    <a:lnTo>
                      <a:pt x="2" y="2"/>
                    </a:lnTo>
                    <a:lnTo>
                      <a:pt x="0" y="5"/>
                    </a:lnTo>
                    <a:lnTo>
                      <a:pt x="0" y="10"/>
                    </a:lnTo>
                    <a:lnTo>
                      <a:pt x="0" y="10"/>
                    </a:lnTo>
                    <a:lnTo>
                      <a:pt x="0" y="13"/>
                    </a:lnTo>
                    <a:lnTo>
                      <a:pt x="2" y="16"/>
                    </a:lnTo>
                    <a:lnTo>
                      <a:pt x="5" y="18"/>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238" name="Freeform 68">
                <a:extLst>
                  <a:ext uri="{FF2B5EF4-FFF2-40B4-BE49-F238E27FC236}">
                    <a16:creationId xmlns:a16="http://schemas.microsoft.com/office/drawing/2014/main" id="{864A75A7-FE20-478B-B8A5-1D46BD2B7EAD}"/>
                  </a:ext>
                </a:extLst>
              </p:cNvPr>
              <p:cNvSpPr>
                <a:spLocks noEditPoints="1"/>
              </p:cNvSpPr>
              <p:nvPr/>
            </p:nvSpPr>
            <p:spPr bwMode="auto">
              <a:xfrm>
                <a:off x="3040063" y="2563378"/>
                <a:ext cx="300038" cy="340591"/>
              </a:xfrm>
              <a:custGeom>
                <a:avLst/>
                <a:gdLst>
                  <a:gd name="T0" fmla="*/ 304 w 377"/>
                  <a:gd name="T1" fmla="*/ 8 h 471"/>
                  <a:gd name="T2" fmla="*/ 300 w 377"/>
                  <a:gd name="T3" fmla="*/ 5 h 471"/>
                  <a:gd name="T4" fmla="*/ 291 w 377"/>
                  <a:gd name="T5" fmla="*/ 0 h 471"/>
                  <a:gd name="T6" fmla="*/ 286 w 377"/>
                  <a:gd name="T7" fmla="*/ 0 h 471"/>
                  <a:gd name="T8" fmla="*/ 26 w 377"/>
                  <a:gd name="T9" fmla="*/ 0 h 471"/>
                  <a:gd name="T10" fmla="*/ 16 w 377"/>
                  <a:gd name="T11" fmla="*/ 1 h 471"/>
                  <a:gd name="T12" fmla="*/ 2 w 377"/>
                  <a:gd name="T13" fmla="*/ 16 h 471"/>
                  <a:gd name="T14" fmla="*/ 0 w 377"/>
                  <a:gd name="T15" fmla="*/ 25 h 471"/>
                  <a:gd name="T16" fmla="*/ 0 w 377"/>
                  <a:gd name="T17" fmla="*/ 445 h 471"/>
                  <a:gd name="T18" fmla="*/ 2 w 377"/>
                  <a:gd name="T19" fmla="*/ 455 h 471"/>
                  <a:gd name="T20" fmla="*/ 16 w 377"/>
                  <a:gd name="T21" fmla="*/ 469 h 471"/>
                  <a:gd name="T22" fmla="*/ 26 w 377"/>
                  <a:gd name="T23" fmla="*/ 471 h 471"/>
                  <a:gd name="T24" fmla="*/ 353 w 377"/>
                  <a:gd name="T25" fmla="*/ 471 h 471"/>
                  <a:gd name="T26" fmla="*/ 363 w 377"/>
                  <a:gd name="T27" fmla="*/ 469 h 471"/>
                  <a:gd name="T28" fmla="*/ 376 w 377"/>
                  <a:gd name="T29" fmla="*/ 455 h 471"/>
                  <a:gd name="T30" fmla="*/ 377 w 377"/>
                  <a:gd name="T31" fmla="*/ 445 h 471"/>
                  <a:gd name="T32" fmla="*/ 377 w 377"/>
                  <a:gd name="T33" fmla="*/ 91 h 471"/>
                  <a:gd name="T34" fmla="*/ 376 w 377"/>
                  <a:gd name="T35" fmla="*/ 80 h 471"/>
                  <a:gd name="T36" fmla="*/ 371 w 377"/>
                  <a:gd name="T37" fmla="*/ 72 h 471"/>
                  <a:gd name="T38" fmla="*/ 352 w 377"/>
                  <a:gd name="T39" fmla="*/ 81 h 471"/>
                  <a:gd name="T40" fmla="*/ 296 w 377"/>
                  <a:gd name="T41" fmla="*/ 25 h 471"/>
                  <a:gd name="T42" fmla="*/ 353 w 377"/>
                  <a:gd name="T43" fmla="*/ 452 h 471"/>
                  <a:gd name="T44" fmla="*/ 26 w 377"/>
                  <a:gd name="T45" fmla="*/ 452 h 471"/>
                  <a:gd name="T46" fmla="*/ 21 w 377"/>
                  <a:gd name="T47" fmla="*/ 450 h 471"/>
                  <a:gd name="T48" fmla="*/ 19 w 377"/>
                  <a:gd name="T49" fmla="*/ 445 h 471"/>
                  <a:gd name="T50" fmla="*/ 19 w 377"/>
                  <a:gd name="T51" fmla="*/ 25 h 471"/>
                  <a:gd name="T52" fmla="*/ 21 w 377"/>
                  <a:gd name="T53" fmla="*/ 21 h 471"/>
                  <a:gd name="T54" fmla="*/ 26 w 377"/>
                  <a:gd name="T55" fmla="*/ 19 h 471"/>
                  <a:gd name="T56" fmla="*/ 277 w 377"/>
                  <a:gd name="T57" fmla="*/ 91 h 471"/>
                  <a:gd name="T58" fmla="*/ 278 w 377"/>
                  <a:gd name="T59" fmla="*/ 94 h 471"/>
                  <a:gd name="T60" fmla="*/ 283 w 377"/>
                  <a:gd name="T61" fmla="*/ 99 h 471"/>
                  <a:gd name="T62" fmla="*/ 360 w 377"/>
                  <a:gd name="T63" fmla="*/ 99 h 471"/>
                  <a:gd name="T64" fmla="*/ 360 w 377"/>
                  <a:gd name="T65" fmla="*/ 445 h 471"/>
                  <a:gd name="T66" fmla="*/ 356 w 377"/>
                  <a:gd name="T67" fmla="*/ 450 h 471"/>
                  <a:gd name="T68" fmla="*/ 353 w 377"/>
                  <a:gd name="T69" fmla="*/ 45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7" h="471">
                    <a:moveTo>
                      <a:pt x="371" y="72"/>
                    </a:moveTo>
                    <a:lnTo>
                      <a:pt x="304" y="8"/>
                    </a:lnTo>
                    <a:lnTo>
                      <a:pt x="304" y="8"/>
                    </a:lnTo>
                    <a:lnTo>
                      <a:pt x="300" y="5"/>
                    </a:lnTo>
                    <a:lnTo>
                      <a:pt x="296" y="1"/>
                    </a:lnTo>
                    <a:lnTo>
                      <a:pt x="291" y="0"/>
                    </a:lnTo>
                    <a:lnTo>
                      <a:pt x="286" y="0"/>
                    </a:lnTo>
                    <a:lnTo>
                      <a:pt x="286" y="0"/>
                    </a:lnTo>
                    <a:lnTo>
                      <a:pt x="26" y="0"/>
                    </a:lnTo>
                    <a:lnTo>
                      <a:pt x="26" y="0"/>
                    </a:lnTo>
                    <a:lnTo>
                      <a:pt x="21" y="0"/>
                    </a:lnTo>
                    <a:lnTo>
                      <a:pt x="16" y="1"/>
                    </a:lnTo>
                    <a:lnTo>
                      <a:pt x="8" y="8"/>
                    </a:lnTo>
                    <a:lnTo>
                      <a:pt x="2" y="16"/>
                    </a:lnTo>
                    <a:lnTo>
                      <a:pt x="0" y="21"/>
                    </a:lnTo>
                    <a:lnTo>
                      <a:pt x="0" y="25"/>
                    </a:lnTo>
                    <a:lnTo>
                      <a:pt x="0" y="445"/>
                    </a:lnTo>
                    <a:lnTo>
                      <a:pt x="0" y="445"/>
                    </a:lnTo>
                    <a:lnTo>
                      <a:pt x="0" y="450"/>
                    </a:lnTo>
                    <a:lnTo>
                      <a:pt x="2" y="455"/>
                    </a:lnTo>
                    <a:lnTo>
                      <a:pt x="8" y="463"/>
                    </a:lnTo>
                    <a:lnTo>
                      <a:pt x="16" y="469"/>
                    </a:lnTo>
                    <a:lnTo>
                      <a:pt x="21" y="471"/>
                    </a:lnTo>
                    <a:lnTo>
                      <a:pt x="26" y="471"/>
                    </a:lnTo>
                    <a:lnTo>
                      <a:pt x="353" y="471"/>
                    </a:lnTo>
                    <a:lnTo>
                      <a:pt x="353" y="471"/>
                    </a:lnTo>
                    <a:lnTo>
                      <a:pt x="358" y="471"/>
                    </a:lnTo>
                    <a:lnTo>
                      <a:pt x="363" y="469"/>
                    </a:lnTo>
                    <a:lnTo>
                      <a:pt x="371" y="463"/>
                    </a:lnTo>
                    <a:lnTo>
                      <a:pt x="376" y="455"/>
                    </a:lnTo>
                    <a:lnTo>
                      <a:pt x="377" y="450"/>
                    </a:lnTo>
                    <a:lnTo>
                      <a:pt x="377" y="445"/>
                    </a:lnTo>
                    <a:lnTo>
                      <a:pt x="377" y="91"/>
                    </a:lnTo>
                    <a:lnTo>
                      <a:pt x="377" y="91"/>
                    </a:lnTo>
                    <a:lnTo>
                      <a:pt x="377" y="84"/>
                    </a:lnTo>
                    <a:lnTo>
                      <a:pt x="376" y="80"/>
                    </a:lnTo>
                    <a:lnTo>
                      <a:pt x="374" y="76"/>
                    </a:lnTo>
                    <a:lnTo>
                      <a:pt x="371" y="72"/>
                    </a:lnTo>
                    <a:lnTo>
                      <a:pt x="371" y="72"/>
                    </a:lnTo>
                    <a:close/>
                    <a:moveTo>
                      <a:pt x="352" y="81"/>
                    </a:moveTo>
                    <a:lnTo>
                      <a:pt x="296" y="81"/>
                    </a:lnTo>
                    <a:lnTo>
                      <a:pt x="296" y="25"/>
                    </a:lnTo>
                    <a:lnTo>
                      <a:pt x="352" y="81"/>
                    </a:lnTo>
                    <a:close/>
                    <a:moveTo>
                      <a:pt x="353" y="452"/>
                    </a:moveTo>
                    <a:lnTo>
                      <a:pt x="26" y="452"/>
                    </a:lnTo>
                    <a:lnTo>
                      <a:pt x="26" y="452"/>
                    </a:lnTo>
                    <a:lnTo>
                      <a:pt x="23" y="452"/>
                    </a:lnTo>
                    <a:lnTo>
                      <a:pt x="21" y="450"/>
                    </a:lnTo>
                    <a:lnTo>
                      <a:pt x="19" y="449"/>
                    </a:lnTo>
                    <a:lnTo>
                      <a:pt x="19" y="445"/>
                    </a:lnTo>
                    <a:lnTo>
                      <a:pt x="19" y="25"/>
                    </a:lnTo>
                    <a:lnTo>
                      <a:pt x="19" y="25"/>
                    </a:lnTo>
                    <a:lnTo>
                      <a:pt x="19" y="22"/>
                    </a:lnTo>
                    <a:lnTo>
                      <a:pt x="21" y="21"/>
                    </a:lnTo>
                    <a:lnTo>
                      <a:pt x="23" y="19"/>
                    </a:lnTo>
                    <a:lnTo>
                      <a:pt x="26" y="19"/>
                    </a:lnTo>
                    <a:lnTo>
                      <a:pt x="277" y="19"/>
                    </a:lnTo>
                    <a:lnTo>
                      <a:pt x="277" y="91"/>
                    </a:lnTo>
                    <a:lnTo>
                      <a:pt x="277" y="91"/>
                    </a:lnTo>
                    <a:lnTo>
                      <a:pt x="278" y="94"/>
                    </a:lnTo>
                    <a:lnTo>
                      <a:pt x="280" y="97"/>
                    </a:lnTo>
                    <a:lnTo>
                      <a:pt x="283" y="99"/>
                    </a:lnTo>
                    <a:lnTo>
                      <a:pt x="286" y="99"/>
                    </a:lnTo>
                    <a:lnTo>
                      <a:pt x="360" y="99"/>
                    </a:lnTo>
                    <a:lnTo>
                      <a:pt x="360" y="445"/>
                    </a:lnTo>
                    <a:lnTo>
                      <a:pt x="360" y="445"/>
                    </a:lnTo>
                    <a:lnTo>
                      <a:pt x="358" y="449"/>
                    </a:lnTo>
                    <a:lnTo>
                      <a:pt x="356" y="450"/>
                    </a:lnTo>
                    <a:lnTo>
                      <a:pt x="355" y="452"/>
                    </a:lnTo>
                    <a:lnTo>
                      <a:pt x="353" y="452"/>
                    </a:lnTo>
                    <a:lnTo>
                      <a:pt x="353"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sp>
        <p:nvSpPr>
          <p:cNvPr id="239" name="TextBox 238">
            <a:extLst>
              <a:ext uri="{FF2B5EF4-FFF2-40B4-BE49-F238E27FC236}">
                <a16:creationId xmlns:a16="http://schemas.microsoft.com/office/drawing/2014/main" id="{DF151247-4728-4457-9482-99C0AC0C69D3}"/>
              </a:ext>
            </a:extLst>
          </p:cNvPr>
          <p:cNvSpPr txBox="1"/>
          <p:nvPr/>
        </p:nvSpPr>
        <p:spPr>
          <a:xfrm>
            <a:off x="8242836" y="3318907"/>
            <a:ext cx="613178"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Payment received via Pay.gov</a:t>
            </a:r>
          </a:p>
        </p:txBody>
      </p:sp>
      <p:grpSp>
        <p:nvGrpSpPr>
          <p:cNvPr id="241" name="Group 240">
            <a:extLst>
              <a:ext uri="{FF2B5EF4-FFF2-40B4-BE49-F238E27FC236}">
                <a16:creationId xmlns:a16="http://schemas.microsoft.com/office/drawing/2014/main" id="{E55E974C-6BDB-4315-A9D5-3BC42A829C8C}"/>
              </a:ext>
            </a:extLst>
          </p:cNvPr>
          <p:cNvGrpSpPr/>
          <p:nvPr/>
        </p:nvGrpSpPr>
        <p:grpSpPr>
          <a:xfrm>
            <a:off x="9543588" y="3069653"/>
            <a:ext cx="231277" cy="234125"/>
            <a:chOff x="10616670" y="2845230"/>
            <a:chExt cx="182880" cy="182880"/>
          </a:xfrm>
        </p:grpSpPr>
        <p:sp>
          <p:nvSpPr>
            <p:cNvPr id="242" name="Oval 241">
              <a:extLst>
                <a:ext uri="{FF2B5EF4-FFF2-40B4-BE49-F238E27FC236}">
                  <a16:creationId xmlns:a16="http://schemas.microsoft.com/office/drawing/2014/main" id="{EECCA2DF-2C48-42B3-94F7-AB0069391B2A}"/>
                </a:ext>
              </a:extLst>
            </p:cNvPr>
            <p:cNvSpPr/>
            <p:nvPr/>
          </p:nvSpPr>
          <p:spPr>
            <a:xfrm>
              <a:off x="10616670" y="2845230"/>
              <a:ext cx="182880" cy="18288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243" name="Group 242">
              <a:extLst>
                <a:ext uri="{FF2B5EF4-FFF2-40B4-BE49-F238E27FC236}">
                  <a16:creationId xmlns:a16="http://schemas.microsoft.com/office/drawing/2014/main" id="{A7B1D452-E52A-4132-8F42-AA8283556763}"/>
                </a:ext>
              </a:extLst>
            </p:cNvPr>
            <p:cNvGrpSpPr/>
            <p:nvPr/>
          </p:nvGrpSpPr>
          <p:grpSpPr>
            <a:xfrm>
              <a:off x="10666263" y="2860834"/>
              <a:ext cx="83693" cy="145354"/>
              <a:chOff x="3040063" y="2563379"/>
              <a:chExt cx="300038" cy="340592"/>
            </a:xfrm>
            <a:solidFill>
              <a:schemeClr val="bg1"/>
            </a:solidFill>
          </p:grpSpPr>
          <p:sp>
            <p:nvSpPr>
              <p:cNvPr id="244" name="Freeform 64">
                <a:extLst>
                  <a:ext uri="{FF2B5EF4-FFF2-40B4-BE49-F238E27FC236}">
                    <a16:creationId xmlns:a16="http://schemas.microsoft.com/office/drawing/2014/main" id="{11A20F5C-9558-415B-BD03-5485D3327CD3}"/>
                  </a:ext>
                </a:extLst>
              </p:cNvPr>
              <p:cNvSpPr>
                <a:spLocks/>
              </p:cNvSpPr>
              <p:nvPr/>
            </p:nvSpPr>
            <p:spPr bwMode="auto">
              <a:xfrm>
                <a:off x="3100388" y="2822575"/>
                <a:ext cx="174625" cy="15875"/>
              </a:xfrm>
              <a:custGeom>
                <a:avLst/>
                <a:gdLst>
                  <a:gd name="T0" fmla="*/ 211 w 221"/>
                  <a:gd name="T1" fmla="*/ 0 h 19"/>
                  <a:gd name="T2" fmla="*/ 10 w 221"/>
                  <a:gd name="T3" fmla="*/ 0 h 19"/>
                  <a:gd name="T4" fmla="*/ 10 w 221"/>
                  <a:gd name="T5" fmla="*/ 0 h 19"/>
                  <a:gd name="T6" fmla="*/ 5 w 221"/>
                  <a:gd name="T7" fmla="*/ 2 h 19"/>
                  <a:gd name="T8" fmla="*/ 2 w 221"/>
                  <a:gd name="T9" fmla="*/ 3 h 19"/>
                  <a:gd name="T10" fmla="*/ 0 w 221"/>
                  <a:gd name="T11" fmla="*/ 6 h 19"/>
                  <a:gd name="T12" fmla="*/ 0 w 221"/>
                  <a:gd name="T13" fmla="*/ 10 h 19"/>
                  <a:gd name="T14" fmla="*/ 0 w 221"/>
                  <a:gd name="T15" fmla="*/ 10 h 19"/>
                  <a:gd name="T16" fmla="*/ 0 w 221"/>
                  <a:gd name="T17" fmla="*/ 13 h 19"/>
                  <a:gd name="T18" fmla="*/ 2 w 221"/>
                  <a:gd name="T19" fmla="*/ 16 h 19"/>
                  <a:gd name="T20" fmla="*/ 5 w 221"/>
                  <a:gd name="T21" fmla="*/ 18 h 19"/>
                  <a:gd name="T22" fmla="*/ 10 w 221"/>
                  <a:gd name="T23" fmla="*/ 19 h 19"/>
                  <a:gd name="T24" fmla="*/ 211 w 221"/>
                  <a:gd name="T25" fmla="*/ 19 h 19"/>
                  <a:gd name="T26" fmla="*/ 211 w 221"/>
                  <a:gd name="T27" fmla="*/ 19 h 19"/>
                  <a:gd name="T28" fmla="*/ 216 w 221"/>
                  <a:gd name="T29" fmla="*/ 18 h 19"/>
                  <a:gd name="T30" fmla="*/ 219 w 221"/>
                  <a:gd name="T31" fmla="*/ 16 h 19"/>
                  <a:gd name="T32" fmla="*/ 221 w 221"/>
                  <a:gd name="T33" fmla="*/ 13 h 19"/>
                  <a:gd name="T34" fmla="*/ 221 w 221"/>
                  <a:gd name="T35" fmla="*/ 10 h 19"/>
                  <a:gd name="T36" fmla="*/ 221 w 221"/>
                  <a:gd name="T37" fmla="*/ 10 h 19"/>
                  <a:gd name="T38" fmla="*/ 221 w 221"/>
                  <a:gd name="T39" fmla="*/ 6 h 19"/>
                  <a:gd name="T40" fmla="*/ 219 w 221"/>
                  <a:gd name="T41" fmla="*/ 3 h 19"/>
                  <a:gd name="T42" fmla="*/ 216 w 221"/>
                  <a:gd name="T43" fmla="*/ 2 h 19"/>
                  <a:gd name="T44" fmla="*/ 211 w 221"/>
                  <a:gd name="T45" fmla="*/ 0 h 19"/>
                  <a:gd name="T46" fmla="*/ 211 w 221"/>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9">
                    <a:moveTo>
                      <a:pt x="211" y="0"/>
                    </a:moveTo>
                    <a:lnTo>
                      <a:pt x="10" y="0"/>
                    </a:lnTo>
                    <a:lnTo>
                      <a:pt x="10" y="0"/>
                    </a:lnTo>
                    <a:lnTo>
                      <a:pt x="5" y="2"/>
                    </a:lnTo>
                    <a:lnTo>
                      <a:pt x="2" y="3"/>
                    </a:lnTo>
                    <a:lnTo>
                      <a:pt x="0" y="6"/>
                    </a:lnTo>
                    <a:lnTo>
                      <a:pt x="0" y="10"/>
                    </a:lnTo>
                    <a:lnTo>
                      <a:pt x="0" y="10"/>
                    </a:lnTo>
                    <a:lnTo>
                      <a:pt x="0" y="13"/>
                    </a:lnTo>
                    <a:lnTo>
                      <a:pt x="2" y="16"/>
                    </a:lnTo>
                    <a:lnTo>
                      <a:pt x="5" y="18"/>
                    </a:lnTo>
                    <a:lnTo>
                      <a:pt x="10" y="19"/>
                    </a:lnTo>
                    <a:lnTo>
                      <a:pt x="211" y="19"/>
                    </a:lnTo>
                    <a:lnTo>
                      <a:pt x="211" y="19"/>
                    </a:lnTo>
                    <a:lnTo>
                      <a:pt x="216" y="18"/>
                    </a:lnTo>
                    <a:lnTo>
                      <a:pt x="219" y="16"/>
                    </a:lnTo>
                    <a:lnTo>
                      <a:pt x="221" y="13"/>
                    </a:lnTo>
                    <a:lnTo>
                      <a:pt x="221" y="10"/>
                    </a:lnTo>
                    <a:lnTo>
                      <a:pt x="221" y="10"/>
                    </a:lnTo>
                    <a:lnTo>
                      <a:pt x="221" y="6"/>
                    </a:lnTo>
                    <a:lnTo>
                      <a:pt x="219" y="3"/>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245" name="Freeform 65">
                <a:extLst>
                  <a:ext uri="{FF2B5EF4-FFF2-40B4-BE49-F238E27FC236}">
                    <a16:creationId xmlns:a16="http://schemas.microsoft.com/office/drawing/2014/main" id="{A6DB8AAF-5DC1-446C-BE52-2F30135B4A45}"/>
                  </a:ext>
                </a:extLst>
              </p:cNvPr>
              <p:cNvSpPr>
                <a:spLocks/>
              </p:cNvSpPr>
              <p:nvPr/>
            </p:nvSpPr>
            <p:spPr bwMode="auto">
              <a:xfrm>
                <a:off x="3100388" y="2771775"/>
                <a:ext cx="174625" cy="14288"/>
              </a:xfrm>
              <a:custGeom>
                <a:avLst/>
                <a:gdLst>
                  <a:gd name="T0" fmla="*/ 211 w 221"/>
                  <a:gd name="T1" fmla="*/ 0 h 17"/>
                  <a:gd name="T2" fmla="*/ 10 w 221"/>
                  <a:gd name="T3" fmla="*/ 0 h 17"/>
                  <a:gd name="T4" fmla="*/ 10 w 221"/>
                  <a:gd name="T5" fmla="*/ 0 h 17"/>
                  <a:gd name="T6" fmla="*/ 5 w 221"/>
                  <a:gd name="T7" fmla="*/ 0 h 17"/>
                  <a:gd name="T8" fmla="*/ 2 w 221"/>
                  <a:gd name="T9" fmla="*/ 1 h 17"/>
                  <a:gd name="T10" fmla="*/ 0 w 221"/>
                  <a:gd name="T11" fmla="*/ 4 h 17"/>
                  <a:gd name="T12" fmla="*/ 0 w 221"/>
                  <a:gd name="T13" fmla="*/ 9 h 17"/>
                  <a:gd name="T14" fmla="*/ 0 w 221"/>
                  <a:gd name="T15" fmla="*/ 9 h 17"/>
                  <a:gd name="T16" fmla="*/ 0 w 221"/>
                  <a:gd name="T17" fmla="*/ 12 h 17"/>
                  <a:gd name="T18" fmla="*/ 2 w 221"/>
                  <a:gd name="T19" fmla="*/ 15 h 17"/>
                  <a:gd name="T20" fmla="*/ 5 w 221"/>
                  <a:gd name="T21" fmla="*/ 17 h 17"/>
                  <a:gd name="T22" fmla="*/ 10 w 221"/>
                  <a:gd name="T23" fmla="*/ 17 h 17"/>
                  <a:gd name="T24" fmla="*/ 211 w 221"/>
                  <a:gd name="T25" fmla="*/ 17 h 17"/>
                  <a:gd name="T26" fmla="*/ 211 w 221"/>
                  <a:gd name="T27" fmla="*/ 17 h 17"/>
                  <a:gd name="T28" fmla="*/ 216 w 221"/>
                  <a:gd name="T29" fmla="*/ 17 h 17"/>
                  <a:gd name="T30" fmla="*/ 219 w 221"/>
                  <a:gd name="T31" fmla="*/ 15 h 17"/>
                  <a:gd name="T32" fmla="*/ 221 w 221"/>
                  <a:gd name="T33" fmla="*/ 12 h 17"/>
                  <a:gd name="T34" fmla="*/ 221 w 221"/>
                  <a:gd name="T35" fmla="*/ 9 h 17"/>
                  <a:gd name="T36" fmla="*/ 221 w 221"/>
                  <a:gd name="T37" fmla="*/ 9 h 17"/>
                  <a:gd name="T38" fmla="*/ 221 w 221"/>
                  <a:gd name="T39" fmla="*/ 4 h 17"/>
                  <a:gd name="T40" fmla="*/ 219 w 221"/>
                  <a:gd name="T41" fmla="*/ 1 h 17"/>
                  <a:gd name="T42" fmla="*/ 216 w 221"/>
                  <a:gd name="T43" fmla="*/ 0 h 17"/>
                  <a:gd name="T44" fmla="*/ 211 w 221"/>
                  <a:gd name="T45" fmla="*/ 0 h 17"/>
                  <a:gd name="T46" fmla="*/ 211 w 22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7">
                    <a:moveTo>
                      <a:pt x="211" y="0"/>
                    </a:moveTo>
                    <a:lnTo>
                      <a:pt x="10" y="0"/>
                    </a:lnTo>
                    <a:lnTo>
                      <a:pt x="10" y="0"/>
                    </a:lnTo>
                    <a:lnTo>
                      <a:pt x="5" y="0"/>
                    </a:lnTo>
                    <a:lnTo>
                      <a:pt x="2" y="1"/>
                    </a:lnTo>
                    <a:lnTo>
                      <a:pt x="0" y="4"/>
                    </a:lnTo>
                    <a:lnTo>
                      <a:pt x="0" y="9"/>
                    </a:lnTo>
                    <a:lnTo>
                      <a:pt x="0" y="9"/>
                    </a:lnTo>
                    <a:lnTo>
                      <a:pt x="0" y="12"/>
                    </a:lnTo>
                    <a:lnTo>
                      <a:pt x="2" y="15"/>
                    </a:lnTo>
                    <a:lnTo>
                      <a:pt x="5" y="17"/>
                    </a:lnTo>
                    <a:lnTo>
                      <a:pt x="10" y="17"/>
                    </a:lnTo>
                    <a:lnTo>
                      <a:pt x="211" y="17"/>
                    </a:lnTo>
                    <a:lnTo>
                      <a:pt x="211" y="17"/>
                    </a:lnTo>
                    <a:lnTo>
                      <a:pt x="216" y="17"/>
                    </a:lnTo>
                    <a:lnTo>
                      <a:pt x="219" y="15"/>
                    </a:lnTo>
                    <a:lnTo>
                      <a:pt x="221" y="12"/>
                    </a:lnTo>
                    <a:lnTo>
                      <a:pt x="221" y="9"/>
                    </a:lnTo>
                    <a:lnTo>
                      <a:pt x="221" y="9"/>
                    </a:lnTo>
                    <a:lnTo>
                      <a:pt x="221" y="4"/>
                    </a:lnTo>
                    <a:lnTo>
                      <a:pt x="219" y="1"/>
                    </a:lnTo>
                    <a:lnTo>
                      <a:pt x="216" y="0"/>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247" name="Freeform 66">
                <a:extLst>
                  <a:ext uri="{FF2B5EF4-FFF2-40B4-BE49-F238E27FC236}">
                    <a16:creationId xmlns:a16="http://schemas.microsoft.com/office/drawing/2014/main" id="{12FDB5C3-C295-4CD3-B54F-8C3DECA845BC}"/>
                  </a:ext>
                </a:extLst>
              </p:cNvPr>
              <p:cNvSpPr>
                <a:spLocks/>
              </p:cNvSpPr>
              <p:nvPr/>
            </p:nvSpPr>
            <p:spPr bwMode="auto">
              <a:xfrm>
                <a:off x="3100388" y="2717800"/>
                <a:ext cx="174625" cy="15875"/>
              </a:xfrm>
              <a:custGeom>
                <a:avLst/>
                <a:gdLst>
                  <a:gd name="T0" fmla="*/ 211 w 221"/>
                  <a:gd name="T1" fmla="*/ 0 h 20"/>
                  <a:gd name="T2" fmla="*/ 10 w 221"/>
                  <a:gd name="T3" fmla="*/ 0 h 20"/>
                  <a:gd name="T4" fmla="*/ 10 w 221"/>
                  <a:gd name="T5" fmla="*/ 0 h 20"/>
                  <a:gd name="T6" fmla="*/ 5 w 221"/>
                  <a:gd name="T7" fmla="*/ 2 h 20"/>
                  <a:gd name="T8" fmla="*/ 2 w 221"/>
                  <a:gd name="T9" fmla="*/ 4 h 20"/>
                  <a:gd name="T10" fmla="*/ 0 w 221"/>
                  <a:gd name="T11" fmla="*/ 7 h 20"/>
                  <a:gd name="T12" fmla="*/ 0 w 221"/>
                  <a:gd name="T13" fmla="*/ 10 h 20"/>
                  <a:gd name="T14" fmla="*/ 0 w 221"/>
                  <a:gd name="T15" fmla="*/ 10 h 20"/>
                  <a:gd name="T16" fmla="*/ 0 w 221"/>
                  <a:gd name="T17" fmla="*/ 13 h 20"/>
                  <a:gd name="T18" fmla="*/ 2 w 221"/>
                  <a:gd name="T19" fmla="*/ 16 h 20"/>
                  <a:gd name="T20" fmla="*/ 5 w 221"/>
                  <a:gd name="T21" fmla="*/ 20 h 20"/>
                  <a:gd name="T22" fmla="*/ 10 w 221"/>
                  <a:gd name="T23" fmla="*/ 20 h 20"/>
                  <a:gd name="T24" fmla="*/ 211 w 221"/>
                  <a:gd name="T25" fmla="*/ 20 h 20"/>
                  <a:gd name="T26" fmla="*/ 211 w 221"/>
                  <a:gd name="T27" fmla="*/ 20 h 20"/>
                  <a:gd name="T28" fmla="*/ 216 w 221"/>
                  <a:gd name="T29" fmla="*/ 20 h 20"/>
                  <a:gd name="T30" fmla="*/ 219 w 221"/>
                  <a:gd name="T31" fmla="*/ 16 h 20"/>
                  <a:gd name="T32" fmla="*/ 221 w 221"/>
                  <a:gd name="T33" fmla="*/ 13 h 20"/>
                  <a:gd name="T34" fmla="*/ 221 w 221"/>
                  <a:gd name="T35" fmla="*/ 10 h 20"/>
                  <a:gd name="T36" fmla="*/ 221 w 221"/>
                  <a:gd name="T37" fmla="*/ 10 h 20"/>
                  <a:gd name="T38" fmla="*/ 221 w 221"/>
                  <a:gd name="T39" fmla="*/ 7 h 20"/>
                  <a:gd name="T40" fmla="*/ 219 w 221"/>
                  <a:gd name="T41" fmla="*/ 4 h 20"/>
                  <a:gd name="T42" fmla="*/ 216 w 221"/>
                  <a:gd name="T43" fmla="*/ 2 h 20"/>
                  <a:gd name="T44" fmla="*/ 211 w 221"/>
                  <a:gd name="T45" fmla="*/ 0 h 20"/>
                  <a:gd name="T46" fmla="*/ 211 w 221"/>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20">
                    <a:moveTo>
                      <a:pt x="211" y="0"/>
                    </a:moveTo>
                    <a:lnTo>
                      <a:pt x="10" y="0"/>
                    </a:lnTo>
                    <a:lnTo>
                      <a:pt x="10" y="0"/>
                    </a:lnTo>
                    <a:lnTo>
                      <a:pt x="5" y="2"/>
                    </a:lnTo>
                    <a:lnTo>
                      <a:pt x="2" y="4"/>
                    </a:lnTo>
                    <a:lnTo>
                      <a:pt x="0" y="7"/>
                    </a:lnTo>
                    <a:lnTo>
                      <a:pt x="0" y="10"/>
                    </a:lnTo>
                    <a:lnTo>
                      <a:pt x="0" y="10"/>
                    </a:lnTo>
                    <a:lnTo>
                      <a:pt x="0" y="13"/>
                    </a:lnTo>
                    <a:lnTo>
                      <a:pt x="2" y="16"/>
                    </a:lnTo>
                    <a:lnTo>
                      <a:pt x="5" y="20"/>
                    </a:lnTo>
                    <a:lnTo>
                      <a:pt x="10" y="20"/>
                    </a:lnTo>
                    <a:lnTo>
                      <a:pt x="211" y="20"/>
                    </a:lnTo>
                    <a:lnTo>
                      <a:pt x="211" y="20"/>
                    </a:lnTo>
                    <a:lnTo>
                      <a:pt x="216" y="20"/>
                    </a:lnTo>
                    <a:lnTo>
                      <a:pt x="219" y="16"/>
                    </a:lnTo>
                    <a:lnTo>
                      <a:pt x="221" y="13"/>
                    </a:lnTo>
                    <a:lnTo>
                      <a:pt x="221" y="10"/>
                    </a:lnTo>
                    <a:lnTo>
                      <a:pt x="221" y="10"/>
                    </a:lnTo>
                    <a:lnTo>
                      <a:pt x="221" y="7"/>
                    </a:lnTo>
                    <a:lnTo>
                      <a:pt x="219" y="4"/>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249" name="Freeform 67">
                <a:extLst>
                  <a:ext uri="{FF2B5EF4-FFF2-40B4-BE49-F238E27FC236}">
                    <a16:creationId xmlns:a16="http://schemas.microsoft.com/office/drawing/2014/main" id="{58990460-CCCC-486C-8215-797504B4DD37}"/>
                  </a:ext>
                </a:extLst>
              </p:cNvPr>
              <p:cNvSpPr>
                <a:spLocks/>
              </p:cNvSpPr>
              <p:nvPr/>
            </p:nvSpPr>
            <p:spPr bwMode="auto">
              <a:xfrm>
                <a:off x="3100388" y="2665413"/>
                <a:ext cx="87313" cy="14288"/>
              </a:xfrm>
              <a:custGeom>
                <a:avLst/>
                <a:gdLst>
                  <a:gd name="T0" fmla="*/ 10 w 110"/>
                  <a:gd name="T1" fmla="*/ 18 h 18"/>
                  <a:gd name="T2" fmla="*/ 101 w 110"/>
                  <a:gd name="T3" fmla="*/ 18 h 18"/>
                  <a:gd name="T4" fmla="*/ 101 w 110"/>
                  <a:gd name="T5" fmla="*/ 18 h 18"/>
                  <a:gd name="T6" fmla="*/ 104 w 110"/>
                  <a:gd name="T7" fmla="*/ 18 h 18"/>
                  <a:gd name="T8" fmla="*/ 107 w 110"/>
                  <a:gd name="T9" fmla="*/ 16 h 18"/>
                  <a:gd name="T10" fmla="*/ 109 w 110"/>
                  <a:gd name="T11" fmla="*/ 13 h 18"/>
                  <a:gd name="T12" fmla="*/ 110 w 110"/>
                  <a:gd name="T13" fmla="*/ 10 h 18"/>
                  <a:gd name="T14" fmla="*/ 110 w 110"/>
                  <a:gd name="T15" fmla="*/ 10 h 18"/>
                  <a:gd name="T16" fmla="*/ 109 w 110"/>
                  <a:gd name="T17" fmla="*/ 5 h 18"/>
                  <a:gd name="T18" fmla="*/ 107 w 110"/>
                  <a:gd name="T19" fmla="*/ 2 h 18"/>
                  <a:gd name="T20" fmla="*/ 104 w 110"/>
                  <a:gd name="T21" fmla="*/ 0 h 18"/>
                  <a:gd name="T22" fmla="*/ 101 w 110"/>
                  <a:gd name="T23" fmla="*/ 0 h 18"/>
                  <a:gd name="T24" fmla="*/ 10 w 110"/>
                  <a:gd name="T25" fmla="*/ 0 h 18"/>
                  <a:gd name="T26" fmla="*/ 10 w 110"/>
                  <a:gd name="T27" fmla="*/ 0 h 18"/>
                  <a:gd name="T28" fmla="*/ 5 w 110"/>
                  <a:gd name="T29" fmla="*/ 0 h 18"/>
                  <a:gd name="T30" fmla="*/ 2 w 110"/>
                  <a:gd name="T31" fmla="*/ 2 h 18"/>
                  <a:gd name="T32" fmla="*/ 0 w 110"/>
                  <a:gd name="T33" fmla="*/ 5 h 18"/>
                  <a:gd name="T34" fmla="*/ 0 w 110"/>
                  <a:gd name="T35" fmla="*/ 10 h 18"/>
                  <a:gd name="T36" fmla="*/ 0 w 110"/>
                  <a:gd name="T37" fmla="*/ 10 h 18"/>
                  <a:gd name="T38" fmla="*/ 0 w 110"/>
                  <a:gd name="T39" fmla="*/ 13 h 18"/>
                  <a:gd name="T40" fmla="*/ 2 w 110"/>
                  <a:gd name="T41" fmla="*/ 16 h 18"/>
                  <a:gd name="T42" fmla="*/ 5 w 110"/>
                  <a:gd name="T43" fmla="*/ 18 h 18"/>
                  <a:gd name="T44" fmla="*/ 10 w 110"/>
                  <a:gd name="T45" fmla="*/ 18 h 18"/>
                  <a:gd name="T46" fmla="*/ 10 w 110"/>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8">
                    <a:moveTo>
                      <a:pt x="10" y="18"/>
                    </a:moveTo>
                    <a:lnTo>
                      <a:pt x="101" y="18"/>
                    </a:lnTo>
                    <a:lnTo>
                      <a:pt x="101" y="18"/>
                    </a:lnTo>
                    <a:lnTo>
                      <a:pt x="104" y="18"/>
                    </a:lnTo>
                    <a:lnTo>
                      <a:pt x="107" y="16"/>
                    </a:lnTo>
                    <a:lnTo>
                      <a:pt x="109" y="13"/>
                    </a:lnTo>
                    <a:lnTo>
                      <a:pt x="110" y="10"/>
                    </a:lnTo>
                    <a:lnTo>
                      <a:pt x="110" y="10"/>
                    </a:lnTo>
                    <a:lnTo>
                      <a:pt x="109" y="5"/>
                    </a:lnTo>
                    <a:lnTo>
                      <a:pt x="107" y="2"/>
                    </a:lnTo>
                    <a:lnTo>
                      <a:pt x="104" y="0"/>
                    </a:lnTo>
                    <a:lnTo>
                      <a:pt x="101" y="0"/>
                    </a:lnTo>
                    <a:lnTo>
                      <a:pt x="10" y="0"/>
                    </a:lnTo>
                    <a:lnTo>
                      <a:pt x="10" y="0"/>
                    </a:lnTo>
                    <a:lnTo>
                      <a:pt x="5" y="0"/>
                    </a:lnTo>
                    <a:lnTo>
                      <a:pt x="2" y="2"/>
                    </a:lnTo>
                    <a:lnTo>
                      <a:pt x="0" y="5"/>
                    </a:lnTo>
                    <a:lnTo>
                      <a:pt x="0" y="10"/>
                    </a:lnTo>
                    <a:lnTo>
                      <a:pt x="0" y="10"/>
                    </a:lnTo>
                    <a:lnTo>
                      <a:pt x="0" y="13"/>
                    </a:lnTo>
                    <a:lnTo>
                      <a:pt x="2" y="16"/>
                    </a:lnTo>
                    <a:lnTo>
                      <a:pt x="5" y="18"/>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250" name="Freeform 68">
                <a:extLst>
                  <a:ext uri="{FF2B5EF4-FFF2-40B4-BE49-F238E27FC236}">
                    <a16:creationId xmlns:a16="http://schemas.microsoft.com/office/drawing/2014/main" id="{27D2C9D5-8E95-47E8-B526-31CEEC93C800}"/>
                  </a:ext>
                </a:extLst>
              </p:cNvPr>
              <p:cNvSpPr>
                <a:spLocks noEditPoints="1"/>
              </p:cNvSpPr>
              <p:nvPr/>
            </p:nvSpPr>
            <p:spPr bwMode="auto">
              <a:xfrm>
                <a:off x="3040063" y="2563379"/>
                <a:ext cx="300038" cy="340592"/>
              </a:xfrm>
              <a:custGeom>
                <a:avLst/>
                <a:gdLst>
                  <a:gd name="T0" fmla="*/ 304 w 377"/>
                  <a:gd name="T1" fmla="*/ 8 h 471"/>
                  <a:gd name="T2" fmla="*/ 300 w 377"/>
                  <a:gd name="T3" fmla="*/ 5 h 471"/>
                  <a:gd name="T4" fmla="*/ 291 w 377"/>
                  <a:gd name="T5" fmla="*/ 0 h 471"/>
                  <a:gd name="T6" fmla="*/ 286 w 377"/>
                  <a:gd name="T7" fmla="*/ 0 h 471"/>
                  <a:gd name="T8" fmla="*/ 26 w 377"/>
                  <a:gd name="T9" fmla="*/ 0 h 471"/>
                  <a:gd name="T10" fmla="*/ 16 w 377"/>
                  <a:gd name="T11" fmla="*/ 1 h 471"/>
                  <a:gd name="T12" fmla="*/ 2 w 377"/>
                  <a:gd name="T13" fmla="*/ 16 h 471"/>
                  <a:gd name="T14" fmla="*/ 0 w 377"/>
                  <a:gd name="T15" fmla="*/ 25 h 471"/>
                  <a:gd name="T16" fmla="*/ 0 w 377"/>
                  <a:gd name="T17" fmla="*/ 445 h 471"/>
                  <a:gd name="T18" fmla="*/ 2 w 377"/>
                  <a:gd name="T19" fmla="*/ 455 h 471"/>
                  <a:gd name="T20" fmla="*/ 16 w 377"/>
                  <a:gd name="T21" fmla="*/ 469 h 471"/>
                  <a:gd name="T22" fmla="*/ 26 w 377"/>
                  <a:gd name="T23" fmla="*/ 471 h 471"/>
                  <a:gd name="T24" fmla="*/ 353 w 377"/>
                  <a:gd name="T25" fmla="*/ 471 h 471"/>
                  <a:gd name="T26" fmla="*/ 363 w 377"/>
                  <a:gd name="T27" fmla="*/ 469 h 471"/>
                  <a:gd name="T28" fmla="*/ 376 w 377"/>
                  <a:gd name="T29" fmla="*/ 455 h 471"/>
                  <a:gd name="T30" fmla="*/ 377 w 377"/>
                  <a:gd name="T31" fmla="*/ 445 h 471"/>
                  <a:gd name="T32" fmla="*/ 377 w 377"/>
                  <a:gd name="T33" fmla="*/ 91 h 471"/>
                  <a:gd name="T34" fmla="*/ 376 w 377"/>
                  <a:gd name="T35" fmla="*/ 80 h 471"/>
                  <a:gd name="T36" fmla="*/ 371 w 377"/>
                  <a:gd name="T37" fmla="*/ 72 h 471"/>
                  <a:gd name="T38" fmla="*/ 352 w 377"/>
                  <a:gd name="T39" fmla="*/ 81 h 471"/>
                  <a:gd name="T40" fmla="*/ 296 w 377"/>
                  <a:gd name="T41" fmla="*/ 25 h 471"/>
                  <a:gd name="T42" fmla="*/ 353 w 377"/>
                  <a:gd name="T43" fmla="*/ 452 h 471"/>
                  <a:gd name="T44" fmla="*/ 26 w 377"/>
                  <a:gd name="T45" fmla="*/ 452 h 471"/>
                  <a:gd name="T46" fmla="*/ 21 w 377"/>
                  <a:gd name="T47" fmla="*/ 450 h 471"/>
                  <a:gd name="T48" fmla="*/ 19 w 377"/>
                  <a:gd name="T49" fmla="*/ 445 h 471"/>
                  <a:gd name="T50" fmla="*/ 19 w 377"/>
                  <a:gd name="T51" fmla="*/ 25 h 471"/>
                  <a:gd name="T52" fmla="*/ 21 w 377"/>
                  <a:gd name="T53" fmla="*/ 21 h 471"/>
                  <a:gd name="T54" fmla="*/ 26 w 377"/>
                  <a:gd name="T55" fmla="*/ 19 h 471"/>
                  <a:gd name="T56" fmla="*/ 277 w 377"/>
                  <a:gd name="T57" fmla="*/ 91 h 471"/>
                  <a:gd name="T58" fmla="*/ 278 w 377"/>
                  <a:gd name="T59" fmla="*/ 94 h 471"/>
                  <a:gd name="T60" fmla="*/ 283 w 377"/>
                  <a:gd name="T61" fmla="*/ 99 h 471"/>
                  <a:gd name="T62" fmla="*/ 360 w 377"/>
                  <a:gd name="T63" fmla="*/ 99 h 471"/>
                  <a:gd name="T64" fmla="*/ 360 w 377"/>
                  <a:gd name="T65" fmla="*/ 445 h 471"/>
                  <a:gd name="T66" fmla="*/ 356 w 377"/>
                  <a:gd name="T67" fmla="*/ 450 h 471"/>
                  <a:gd name="T68" fmla="*/ 353 w 377"/>
                  <a:gd name="T69" fmla="*/ 45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7" h="471">
                    <a:moveTo>
                      <a:pt x="371" y="72"/>
                    </a:moveTo>
                    <a:lnTo>
                      <a:pt x="304" y="8"/>
                    </a:lnTo>
                    <a:lnTo>
                      <a:pt x="304" y="8"/>
                    </a:lnTo>
                    <a:lnTo>
                      <a:pt x="300" y="5"/>
                    </a:lnTo>
                    <a:lnTo>
                      <a:pt x="296" y="1"/>
                    </a:lnTo>
                    <a:lnTo>
                      <a:pt x="291" y="0"/>
                    </a:lnTo>
                    <a:lnTo>
                      <a:pt x="286" y="0"/>
                    </a:lnTo>
                    <a:lnTo>
                      <a:pt x="286" y="0"/>
                    </a:lnTo>
                    <a:lnTo>
                      <a:pt x="26" y="0"/>
                    </a:lnTo>
                    <a:lnTo>
                      <a:pt x="26" y="0"/>
                    </a:lnTo>
                    <a:lnTo>
                      <a:pt x="21" y="0"/>
                    </a:lnTo>
                    <a:lnTo>
                      <a:pt x="16" y="1"/>
                    </a:lnTo>
                    <a:lnTo>
                      <a:pt x="8" y="8"/>
                    </a:lnTo>
                    <a:lnTo>
                      <a:pt x="2" y="16"/>
                    </a:lnTo>
                    <a:lnTo>
                      <a:pt x="0" y="21"/>
                    </a:lnTo>
                    <a:lnTo>
                      <a:pt x="0" y="25"/>
                    </a:lnTo>
                    <a:lnTo>
                      <a:pt x="0" y="445"/>
                    </a:lnTo>
                    <a:lnTo>
                      <a:pt x="0" y="445"/>
                    </a:lnTo>
                    <a:lnTo>
                      <a:pt x="0" y="450"/>
                    </a:lnTo>
                    <a:lnTo>
                      <a:pt x="2" y="455"/>
                    </a:lnTo>
                    <a:lnTo>
                      <a:pt x="8" y="463"/>
                    </a:lnTo>
                    <a:lnTo>
                      <a:pt x="16" y="469"/>
                    </a:lnTo>
                    <a:lnTo>
                      <a:pt x="21" y="471"/>
                    </a:lnTo>
                    <a:lnTo>
                      <a:pt x="26" y="471"/>
                    </a:lnTo>
                    <a:lnTo>
                      <a:pt x="353" y="471"/>
                    </a:lnTo>
                    <a:lnTo>
                      <a:pt x="353" y="471"/>
                    </a:lnTo>
                    <a:lnTo>
                      <a:pt x="358" y="471"/>
                    </a:lnTo>
                    <a:lnTo>
                      <a:pt x="363" y="469"/>
                    </a:lnTo>
                    <a:lnTo>
                      <a:pt x="371" y="463"/>
                    </a:lnTo>
                    <a:lnTo>
                      <a:pt x="376" y="455"/>
                    </a:lnTo>
                    <a:lnTo>
                      <a:pt x="377" y="450"/>
                    </a:lnTo>
                    <a:lnTo>
                      <a:pt x="377" y="445"/>
                    </a:lnTo>
                    <a:lnTo>
                      <a:pt x="377" y="91"/>
                    </a:lnTo>
                    <a:lnTo>
                      <a:pt x="377" y="91"/>
                    </a:lnTo>
                    <a:lnTo>
                      <a:pt x="377" y="84"/>
                    </a:lnTo>
                    <a:lnTo>
                      <a:pt x="376" y="80"/>
                    </a:lnTo>
                    <a:lnTo>
                      <a:pt x="374" y="76"/>
                    </a:lnTo>
                    <a:lnTo>
                      <a:pt x="371" y="72"/>
                    </a:lnTo>
                    <a:lnTo>
                      <a:pt x="371" y="72"/>
                    </a:lnTo>
                    <a:close/>
                    <a:moveTo>
                      <a:pt x="352" y="81"/>
                    </a:moveTo>
                    <a:lnTo>
                      <a:pt x="296" y="81"/>
                    </a:lnTo>
                    <a:lnTo>
                      <a:pt x="296" y="25"/>
                    </a:lnTo>
                    <a:lnTo>
                      <a:pt x="352" y="81"/>
                    </a:lnTo>
                    <a:close/>
                    <a:moveTo>
                      <a:pt x="353" y="452"/>
                    </a:moveTo>
                    <a:lnTo>
                      <a:pt x="26" y="452"/>
                    </a:lnTo>
                    <a:lnTo>
                      <a:pt x="26" y="452"/>
                    </a:lnTo>
                    <a:lnTo>
                      <a:pt x="23" y="452"/>
                    </a:lnTo>
                    <a:lnTo>
                      <a:pt x="21" y="450"/>
                    </a:lnTo>
                    <a:lnTo>
                      <a:pt x="19" y="449"/>
                    </a:lnTo>
                    <a:lnTo>
                      <a:pt x="19" y="445"/>
                    </a:lnTo>
                    <a:lnTo>
                      <a:pt x="19" y="25"/>
                    </a:lnTo>
                    <a:lnTo>
                      <a:pt x="19" y="25"/>
                    </a:lnTo>
                    <a:lnTo>
                      <a:pt x="19" y="22"/>
                    </a:lnTo>
                    <a:lnTo>
                      <a:pt x="21" y="21"/>
                    </a:lnTo>
                    <a:lnTo>
                      <a:pt x="23" y="19"/>
                    </a:lnTo>
                    <a:lnTo>
                      <a:pt x="26" y="19"/>
                    </a:lnTo>
                    <a:lnTo>
                      <a:pt x="277" y="19"/>
                    </a:lnTo>
                    <a:lnTo>
                      <a:pt x="277" y="91"/>
                    </a:lnTo>
                    <a:lnTo>
                      <a:pt x="277" y="91"/>
                    </a:lnTo>
                    <a:lnTo>
                      <a:pt x="278" y="94"/>
                    </a:lnTo>
                    <a:lnTo>
                      <a:pt x="280" y="97"/>
                    </a:lnTo>
                    <a:lnTo>
                      <a:pt x="283" y="99"/>
                    </a:lnTo>
                    <a:lnTo>
                      <a:pt x="286" y="99"/>
                    </a:lnTo>
                    <a:lnTo>
                      <a:pt x="360" y="99"/>
                    </a:lnTo>
                    <a:lnTo>
                      <a:pt x="360" y="445"/>
                    </a:lnTo>
                    <a:lnTo>
                      <a:pt x="360" y="445"/>
                    </a:lnTo>
                    <a:lnTo>
                      <a:pt x="358" y="449"/>
                    </a:lnTo>
                    <a:lnTo>
                      <a:pt x="356" y="450"/>
                    </a:lnTo>
                    <a:lnTo>
                      <a:pt x="355" y="452"/>
                    </a:lnTo>
                    <a:lnTo>
                      <a:pt x="353" y="452"/>
                    </a:lnTo>
                    <a:lnTo>
                      <a:pt x="353"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sp>
        <p:nvSpPr>
          <p:cNvPr id="267" name="TextBox 266">
            <a:extLst>
              <a:ext uri="{FF2B5EF4-FFF2-40B4-BE49-F238E27FC236}">
                <a16:creationId xmlns:a16="http://schemas.microsoft.com/office/drawing/2014/main" id="{1192FFFB-529E-4623-84A9-A632ADDCF524}"/>
              </a:ext>
            </a:extLst>
          </p:cNvPr>
          <p:cNvSpPr txBox="1"/>
          <p:nvPr/>
        </p:nvSpPr>
        <p:spPr>
          <a:xfrm>
            <a:off x="9289747" y="2554495"/>
            <a:ext cx="738958"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Payment received via mail-in check</a:t>
            </a:r>
          </a:p>
        </p:txBody>
      </p:sp>
      <p:sp>
        <p:nvSpPr>
          <p:cNvPr id="269" name="TextBox 268">
            <a:extLst>
              <a:ext uri="{FF2B5EF4-FFF2-40B4-BE49-F238E27FC236}">
                <a16:creationId xmlns:a16="http://schemas.microsoft.com/office/drawing/2014/main" id="{EB52E318-524A-4A90-8175-550485911E04}"/>
              </a:ext>
            </a:extLst>
          </p:cNvPr>
          <p:cNvSpPr txBox="1"/>
          <p:nvPr/>
        </p:nvSpPr>
        <p:spPr>
          <a:xfrm>
            <a:off x="8783902" y="3313325"/>
            <a:ext cx="940091"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Deposit confirmed and verified via Collections Information Repository report</a:t>
            </a:r>
          </a:p>
        </p:txBody>
      </p:sp>
      <p:sp>
        <p:nvSpPr>
          <p:cNvPr id="270" name="TextBox 269">
            <a:extLst>
              <a:ext uri="{FF2B5EF4-FFF2-40B4-BE49-F238E27FC236}">
                <a16:creationId xmlns:a16="http://schemas.microsoft.com/office/drawing/2014/main" id="{4F4B7C41-C588-49E3-B0FC-839819C4928B}"/>
              </a:ext>
            </a:extLst>
          </p:cNvPr>
          <p:cNvSpPr txBox="1"/>
          <p:nvPr/>
        </p:nvSpPr>
        <p:spPr>
          <a:xfrm>
            <a:off x="10315206" y="3361964"/>
            <a:ext cx="9023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Franchise log updated to reflect paid status of receivable</a:t>
            </a:r>
          </a:p>
        </p:txBody>
      </p:sp>
      <p:grpSp>
        <p:nvGrpSpPr>
          <p:cNvPr id="271" name="Group 270">
            <a:extLst>
              <a:ext uri="{FF2B5EF4-FFF2-40B4-BE49-F238E27FC236}">
                <a16:creationId xmlns:a16="http://schemas.microsoft.com/office/drawing/2014/main" id="{50405F82-62AC-48FC-9C32-21DAD8323215}"/>
              </a:ext>
            </a:extLst>
          </p:cNvPr>
          <p:cNvGrpSpPr/>
          <p:nvPr/>
        </p:nvGrpSpPr>
        <p:grpSpPr>
          <a:xfrm>
            <a:off x="10650755" y="3070042"/>
            <a:ext cx="231277" cy="228600"/>
            <a:chOff x="11321948" y="3033661"/>
            <a:chExt cx="231277" cy="228600"/>
          </a:xfrm>
        </p:grpSpPr>
        <p:sp>
          <p:nvSpPr>
            <p:cNvPr id="289" name="Oval 288">
              <a:extLst>
                <a:ext uri="{FF2B5EF4-FFF2-40B4-BE49-F238E27FC236}">
                  <a16:creationId xmlns:a16="http://schemas.microsoft.com/office/drawing/2014/main" id="{AD7208F2-3169-4C4D-A1E7-38413471C04B}"/>
                </a:ext>
              </a:extLst>
            </p:cNvPr>
            <p:cNvSpPr/>
            <p:nvPr/>
          </p:nvSpPr>
          <p:spPr>
            <a:xfrm>
              <a:off x="11321948" y="3033661"/>
              <a:ext cx="231277" cy="2286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291" name="Group 290">
              <a:extLst>
                <a:ext uri="{FF2B5EF4-FFF2-40B4-BE49-F238E27FC236}">
                  <a16:creationId xmlns:a16="http://schemas.microsoft.com/office/drawing/2014/main" id="{89CD2FAF-83AD-419F-9DBF-BAF65154C6C4}"/>
                </a:ext>
              </a:extLst>
            </p:cNvPr>
            <p:cNvGrpSpPr/>
            <p:nvPr/>
          </p:nvGrpSpPr>
          <p:grpSpPr>
            <a:xfrm>
              <a:off x="11366698" y="3081160"/>
              <a:ext cx="141777" cy="133603"/>
              <a:chOff x="268871" y="211361"/>
              <a:chExt cx="600861" cy="589772"/>
            </a:xfrm>
            <a:solidFill>
              <a:schemeClr val="bg1"/>
            </a:solidFill>
          </p:grpSpPr>
          <p:sp>
            <p:nvSpPr>
              <p:cNvPr id="295" name="Freeform 663">
                <a:extLst>
                  <a:ext uri="{FF2B5EF4-FFF2-40B4-BE49-F238E27FC236}">
                    <a16:creationId xmlns:a16="http://schemas.microsoft.com/office/drawing/2014/main" id="{C0570F6F-4BCC-4F78-AEE9-2E35BEE42B5A}"/>
                  </a:ext>
                </a:extLst>
              </p:cNvPr>
              <p:cNvSpPr>
                <a:spLocks noEditPoints="1"/>
              </p:cNvSpPr>
              <p:nvPr/>
            </p:nvSpPr>
            <p:spPr bwMode="auto">
              <a:xfrm>
                <a:off x="359226" y="211361"/>
                <a:ext cx="510506" cy="510506"/>
              </a:xfrm>
              <a:custGeom>
                <a:avLst/>
                <a:gdLst>
                  <a:gd name="T0" fmla="*/ 178 w 181"/>
                  <a:gd name="T1" fmla="*/ 34 h 181"/>
                  <a:gd name="T2" fmla="*/ 149 w 181"/>
                  <a:gd name="T3" fmla="*/ 4 h 181"/>
                  <a:gd name="T4" fmla="*/ 134 w 181"/>
                  <a:gd name="T5" fmla="*/ 4 h 181"/>
                  <a:gd name="T6" fmla="*/ 24 w 181"/>
                  <a:gd name="T7" fmla="*/ 115 h 181"/>
                  <a:gd name="T8" fmla="*/ 22 w 181"/>
                  <a:gd name="T9" fmla="*/ 118 h 181"/>
                  <a:gd name="T10" fmla="*/ 2 w 181"/>
                  <a:gd name="T11" fmla="*/ 168 h 181"/>
                  <a:gd name="T12" fmla="*/ 4 w 181"/>
                  <a:gd name="T13" fmla="*/ 179 h 181"/>
                  <a:gd name="T14" fmla="*/ 11 w 181"/>
                  <a:gd name="T15" fmla="*/ 181 h 181"/>
                  <a:gd name="T16" fmla="*/ 11 w 181"/>
                  <a:gd name="T17" fmla="*/ 181 h 181"/>
                  <a:gd name="T18" fmla="*/ 15 w 181"/>
                  <a:gd name="T19" fmla="*/ 181 h 181"/>
                  <a:gd name="T20" fmla="*/ 65 w 181"/>
                  <a:gd name="T21" fmla="*/ 161 h 181"/>
                  <a:gd name="T22" fmla="*/ 68 w 181"/>
                  <a:gd name="T23" fmla="*/ 158 h 181"/>
                  <a:gd name="T24" fmla="*/ 178 w 181"/>
                  <a:gd name="T25" fmla="*/ 49 h 181"/>
                  <a:gd name="T26" fmla="*/ 178 w 181"/>
                  <a:gd name="T27" fmla="*/ 48 h 181"/>
                  <a:gd name="T28" fmla="*/ 181 w 181"/>
                  <a:gd name="T29" fmla="*/ 41 h 181"/>
                  <a:gd name="T30" fmla="*/ 178 w 181"/>
                  <a:gd name="T31" fmla="*/ 34 h 181"/>
                  <a:gd name="T32" fmla="*/ 28 w 181"/>
                  <a:gd name="T33" fmla="*/ 125 h 181"/>
                  <a:gd name="T34" fmla="*/ 58 w 181"/>
                  <a:gd name="T35" fmla="*/ 154 h 181"/>
                  <a:gd name="T36" fmla="*/ 23 w 181"/>
                  <a:gd name="T37" fmla="*/ 168 h 181"/>
                  <a:gd name="T38" fmla="*/ 14 w 181"/>
                  <a:gd name="T39" fmla="*/ 159 h 181"/>
                  <a:gd name="T40" fmla="*/ 28 w 181"/>
                  <a:gd name="T41" fmla="*/ 125 h 181"/>
                  <a:gd name="T42" fmla="*/ 172 w 181"/>
                  <a:gd name="T43" fmla="*/ 42 h 181"/>
                  <a:gd name="T44" fmla="*/ 65 w 181"/>
                  <a:gd name="T45" fmla="*/ 149 h 181"/>
                  <a:gd name="T46" fmla="*/ 57 w 181"/>
                  <a:gd name="T47" fmla="*/ 142 h 181"/>
                  <a:gd name="T48" fmla="*/ 58 w 181"/>
                  <a:gd name="T49" fmla="*/ 142 h 181"/>
                  <a:gd name="T50" fmla="*/ 153 w 181"/>
                  <a:gd name="T51" fmla="*/ 46 h 181"/>
                  <a:gd name="T52" fmla="*/ 153 w 181"/>
                  <a:gd name="T53" fmla="*/ 40 h 181"/>
                  <a:gd name="T54" fmla="*/ 147 w 181"/>
                  <a:gd name="T55" fmla="*/ 40 h 181"/>
                  <a:gd name="T56" fmla="*/ 52 w 181"/>
                  <a:gd name="T57" fmla="*/ 136 h 181"/>
                  <a:gd name="T58" fmla="*/ 51 w 181"/>
                  <a:gd name="T59" fmla="*/ 136 h 181"/>
                  <a:gd name="T60" fmla="*/ 33 w 181"/>
                  <a:gd name="T61" fmla="*/ 118 h 181"/>
                  <a:gd name="T62" fmla="*/ 141 w 181"/>
                  <a:gd name="T63" fmla="*/ 10 h 181"/>
                  <a:gd name="T64" fmla="*/ 142 w 181"/>
                  <a:gd name="T65" fmla="*/ 10 h 181"/>
                  <a:gd name="T66" fmla="*/ 143 w 181"/>
                  <a:gd name="T67" fmla="*/ 10 h 181"/>
                  <a:gd name="T68" fmla="*/ 172 w 181"/>
                  <a:gd name="T69" fmla="*/ 40 h 181"/>
                  <a:gd name="T70" fmla="*/ 173 w 181"/>
                  <a:gd name="T71" fmla="*/ 41 h 181"/>
                  <a:gd name="T72" fmla="*/ 172 w 181"/>
                  <a:gd name="T73"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81">
                    <a:moveTo>
                      <a:pt x="178" y="34"/>
                    </a:moveTo>
                    <a:cubicBezTo>
                      <a:pt x="149" y="4"/>
                      <a:pt x="149" y="4"/>
                      <a:pt x="149" y="4"/>
                    </a:cubicBezTo>
                    <a:cubicBezTo>
                      <a:pt x="145" y="0"/>
                      <a:pt x="138" y="0"/>
                      <a:pt x="134" y="4"/>
                    </a:cubicBezTo>
                    <a:cubicBezTo>
                      <a:pt x="24" y="115"/>
                      <a:pt x="24" y="115"/>
                      <a:pt x="24" y="115"/>
                    </a:cubicBezTo>
                    <a:cubicBezTo>
                      <a:pt x="23" y="115"/>
                      <a:pt x="22" y="117"/>
                      <a:pt x="22" y="118"/>
                    </a:cubicBezTo>
                    <a:cubicBezTo>
                      <a:pt x="2" y="168"/>
                      <a:pt x="2" y="168"/>
                      <a:pt x="2" y="168"/>
                    </a:cubicBezTo>
                    <a:cubicBezTo>
                      <a:pt x="0" y="171"/>
                      <a:pt x="1" y="176"/>
                      <a:pt x="4" y="179"/>
                    </a:cubicBezTo>
                    <a:cubicBezTo>
                      <a:pt x="6" y="180"/>
                      <a:pt x="9" y="181"/>
                      <a:pt x="11" y="181"/>
                    </a:cubicBezTo>
                    <a:cubicBezTo>
                      <a:pt x="11" y="181"/>
                      <a:pt x="11" y="181"/>
                      <a:pt x="11" y="181"/>
                    </a:cubicBezTo>
                    <a:cubicBezTo>
                      <a:pt x="13" y="181"/>
                      <a:pt x="14" y="181"/>
                      <a:pt x="15" y="181"/>
                    </a:cubicBezTo>
                    <a:cubicBezTo>
                      <a:pt x="65" y="161"/>
                      <a:pt x="65" y="161"/>
                      <a:pt x="65" y="161"/>
                    </a:cubicBezTo>
                    <a:cubicBezTo>
                      <a:pt x="66" y="160"/>
                      <a:pt x="67" y="159"/>
                      <a:pt x="68" y="158"/>
                    </a:cubicBezTo>
                    <a:cubicBezTo>
                      <a:pt x="178" y="49"/>
                      <a:pt x="178" y="49"/>
                      <a:pt x="178" y="49"/>
                    </a:cubicBezTo>
                    <a:cubicBezTo>
                      <a:pt x="178" y="48"/>
                      <a:pt x="178" y="48"/>
                      <a:pt x="178" y="48"/>
                    </a:cubicBezTo>
                    <a:cubicBezTo>
                      <a:pt x="180" y="46"/>
                      <a:pt x="181" y="44"/>
                      <a:pt x="181" y="41"/>
                    </a:cubicBezTo>
                    <a:cubicBezTo>
                      <a:pt x="181" y="38"/>
                      <a:pt x="180" y="36"/>
                      <a:pt x="178" y="34"/>
                    </a:cubicBezTo>
                    <a:close/>
                    <a:moveTo>
                      <a:pt x="28" y="125"/>
                    </a:moveTo>
                    <a:cubicBezTo>
                      <a:pt x="58" y="154"/>
                      <a:pt x="58" y="154"/>
                      <a:pt x="58" y="154"/>
                    </a:cubicBezTo>
                    <a:cubicBezTo>
                      <a:pt x="23" y="168"/>
                      <a:pt x="23" y="168"/>
                      <a:pt x="23" y="168"/>
                    </a:cubicBezTo>
                    <a:cubicBezTo>
                      <a:pt x="14" y="159"/>
                      <a:pt x="14" y="159"/>
                      <a:pt x="14" y="159"/>
                    </a:cubicBezTo>
                    <a:lnTo>
                      <a:pt x="28" y="125"/>
                    </a:lnTo>
                    <a:close/>
                    <a:moveTo>
                      <a:pt x="172" y="42"/>
                    </a:moveTo>
                    <a:cubicBezTo>
                      <a:pt x="65" y="149"/>
                      <a:pt x="65" y="149"/>
                      <a:pt x="65" y="149"/>
                    </a:cubicBezTo>
                    <a:cubicBezTo>
                      <a:pt x="57" y="142"/>
                      <a:pt x="57" y="142"/>
                      <a:pt x="57" y="142"/>
                    </a:cubicBezTo>
                    <a:cubicBezTo>
                      <a:pt x="58" y="142"/>
                      <a:pt x="58" y="142"/>
                      <a:pt x="58" y="142"/>
                    </a:cubicBezTo>
                    <a:cubicBezTo>
                      <a:pt x="153" y="46"/>
                      <a:pt x="153" y="46"/>
                      <a:pt x="153" y="46"/>
                    </a:cubicBezTo>
                    <a:cubicBezTo>
                      <a:pt x="155" y="44"/>
                      <a:pt x="155" y="42"/>
                      <a:pt x="153" y="40"/>
                    </a:cubicBezTo>
                    <a:cubicBezTo>
                      <a:pt x="151" y="38"/>
                      <a:pt x="149" y="38"/>
                      <a:pt x="147" y="40"/>
                    </a:cubicBezTo>
                    <a:cubicBezTo>
                      <a:pt x="52" y="136"/>
                      <a:pt x="52" y="136"/>
                      <a:pt x="52" y="136"/>
                    </a:cubicBezTo>
                    <a:cubicBezTo>
                      <a:pt x="52" y="136"/>
                      <a:pt x="52" y="136"/>
                      <a:pt x="51" y="136"/>
                    </a:cubicBezTo>
                    <a:cubicBezTo>
                      <a:pt x="33" y="118"/>
                      <a:pt x="33" y="118"/>
                      <a:pt x="33" y="118"/>
                    </a:cubicBezTo>
                    <a:cubicBezTo>
                      <a:pt x="141" y="10"/>
                      <a:pt x="141" y="10"/>
                      <a:pt x="141" y="10"/>
                    </a:cubicBezTo>
                    <a:cubicBezTo>
                      <a:pt x="141" y="10"/>
                      <a:pt x="141" y="10"/>
                      <a:pt x="142" y="10"/>
                    </a:cubicBezTo>
                    <a:cubicBezTo>
                      <a:pt x="142" y="10"/>
                      <a:pt x="142" y="10"/>
                      <a:pt x="143" y="10"/>
                    </a:cubicBezTo>
                    <a:cubicBezTo>
                      <a:pt x="172" y="40"/>
                      <a:pt x="172" y="40"/>
                      <a:pt x="172" y="40"/>
                    </a:cubicBezTo>
                    <a:cubicBezTo>
                      <a:pt x="173" y="40"/>
                      <a:pt x="173" y="41"/>
                      <a:pt x="173" y="41"/>
                    </a:cubicBezTo>
                    <a:cubicBezTo>
                      <a:pt x="173" y="41"/>
                      <a:pt x="173" y="42"/>
                      <a:pt x="172"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11" name="Freeform 664">
                <a:extLst>
                  <a:ext uri="{FF2B5EF4-FFF2-40B4-BE49-F238E27FC236}">
                    <a16:creationId xmlns:a16="http://schemas.microsoft.com/office/drawing/2014/main" id="{34FCD6F6-0F46-4CDF-AB71-62159A5CDA16}"/>
                  </a:ext>
                </a:extLst>
              </p:cNvPr>
              <p:cNvSpPr>
                <a:spLocks/>
              </p:cNvSpPr>
              <p:nvPr/>
            </p:nvSpPr>
            <p:spPr bwMode="auto">
              <a:xfrm>
                <a:off x="268871" y="284877"/>
                <a:ext cx="521595" cy="516256"/>
              </a:xfrm>
              <a:custGeom>
                <a:avLst/>
                <a:gdLst>
                  <a:gd name="T0" fmla="*/ 181 w 185"/>
                  <a:gd name="T1" fmla="*/ 69 h 183"/>
                  <a:gd name="T2" fmla="*/ 176 w 185"/>
                  <a:gd name="T3" fmla="*/ 73 h 183"/>
                  <a:gd name="T4" fmla="*/ 176 w 185"/>
                  <a:gd name="T5" fmla="*/ 172 h 183"/>
                  <a:gd name="T6" fmla="*/ 175 w 185"/>
                  <a:gd name="T7" fmla="*/ 174 h 183"/>
                  <a:gd name="T8" fmla="*/ 11 w 185"/>
                  <a:gd name="T9" fmla="*/ 174 h 183"/>
                  <a:gd name="T10" fmla="*/ 9 w 185"/>
                  <a:gd name="T11" fmla="*/ 172 h 183"/>
                  <a:gd name="T12" fmla="*/ 9 w 185"/>
                  <a:gd name="T13" fmla="*/ 11 h 183"/>
                  <a:gd name="T14" fmla="*/ 11 w 185"/>
                  <a:gd name="T15" fmla="*/ 9 h 183"/>
                  <a:gd name="T16" fmla="*/ 119 w 185"/>
                  <a:gd name="T17" fmla="*/ 9 h 183"/>
                  <a:gd name="T18" fmla="*/ 123 w 185"/>
                  <a:gd name="T19" fmla="*/ 5 h 183"/>
                  <a:gd name="T20" fmla="*/ 119 w 185"/>
                  <a:gd name="T21" fmla="*/ 0 h 183"/>
                  <a:gd name="T22" fmla="*/ 11 w 185"/>
                  <a:gd name="T23" fmla="*/ 0 h 183"/>
                  <a:gd name="T24" fmla="*/ 0 w 185"/>
                  <a:gd name="T25" fmla="*/ 11 h 183"/>
                  <a:gd name="T26" fmla="*/ 0 w 185"/>
                  <a:gd name="T27" fmla="*/ 172 h 183"/>
                  <a:gd name="T28" fmla="*/ 11 w 185"/>
                  <a:gd name="T29" fmla="*/ 183 h 183"/>
                  <a:gd name="T30" fmla="*/ 175 w 185"/>
                  <a:gd name="T31" fmla="*/ 183 h 183"/>
                  <a:gd name="T32" fmla="*/ 185 w 185"/>
                  <a:gd name="T33" fmla="*/ 172 h 183"/>
                  <a:gd name="T34" fmla="*/ 185 w 185"/>
                  <a:gd name="T35" fmla="*/ 73 h 183"/>
                  <a:gd name="T36" fmla="*/ 181 w 185"/>
                  <a:gd name="T37" fmla="*/ 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83">
                    <a:moveTo>
                      <a:pt x="181" y="69"/>
                    </a:moveTo>
                    <a:cubicBezTo>
                      <a:pt x="178" y="69"/>
                      <a:pt x="176" y="71"/>
                      <a:pt x="176" y="73"/>
                    </a:cubicBezTo>
                    <a:cubicBezTo>
                      <a:pt x="176" y="172"/>
                      <a:pt x="176" y="172"/>
                      <a:pt x="176" y="172"/>
                    </a:cubicBezTo>
                    <a:cubicBezTo>
                      <a:pt x="176" y="173"/>
                      <a:pt x="176" y="174"/>
                      <a:pt x="175" y="174"/>
                    </a:cubicBezTo>
                    <a:cubicBezTo>
                      <a:pt x="11" y="174"/>
                      <a:pt x="11" y="174"/>
                      <a:pt x="11" y="174"/>
                    </a:cubicBezTo>
                    <a:cubicBezTo>
                      <a:pt x="10" y="174"/>
                      <a:pt x="9" y="173"/>
                      <a:pt x="9" y="172"/>
                    </a:cubicBezTo>
                    <a:cubicBezTo>
                      <a:pt x="9" y="11"/>
                      <a:pt x="9" y="11"/>
                      <a:pt x="9" y="11"/>
                    </a:cubicBezTo>
                    <a:cubicBezTo>
                      <a:pt x="9" y="10"/>
                      <a:pt x="10" y="9"/>
                      <a:pt x="11" y="9"/>
                    </a:cubicBezTo>
                    <a:cubicBezTo>
                      <a:pt x="119" y="9"/>
                      <a:pt x="119" y="9"/>
                      <a:pt x="119" y="9"/>
                    </a:cubicBezTo>
                    <a:cubicBezTo>
                      <a:pt x="121" y="9"/>
                      <a:pt x="123" y="7"/>
                      <a:pt x="123" y="5"/>
                    </a:cubicBezTo>
                    <a:cubicBezTo>
                      <a:pt x="123" y="2"/>
                      <a:pt x="121" y="0"/>
                      <a:pt x="119" y="0"/>
                    </a:cubicBezTo>
                    <a:cubicBezTo>
                      <a:pt x="11" y="0"/>
                      <a:pt x="11" y="0"/>
                      <a:pt x="11" y="0"/>
                    </a:cubicBezTo>
                    <a:cubicBezTo>
                      <a:pt x="5" y="0"/>
                      <a:pt x="0" y="5"/>
                      <a:pt x="0" y="11"/>
                    </a:cubicBezTo>
                    <a:cubicBezTo>
                      <a:pt x="0" y="172"/>
                      <a:pt x="0" y="172"/>
                      <a:pt x="0" y="172"/>
                    </a:cubicBezTo>
                    <a:cubicBezTo>
                      <a:pt x="0" y="178"/>
                      <a:pt x="5" y="183"/>
                      <a:pt x="11" y="183"/>
                    </a:cubicBezTo>
                    <a:cubicBezTo>
                      <a:pt x="175" y="183"/>
                      <a:pt x="175" y="183"/>
                      <a:pt x="175" y="183"/>
                    </a:cubicBezTo>
                    <a:cubicBezTo>
                      <a:pt x="180" y="183"/>
                      <a:pt x="185" y="178"/>
                      <a:pt x="185" y="172"/>
                    </a:cubicBezTo>
                    <a:cubicBezTo>
                      <a:pt x="185" y="73"/>
                      <a:pt x="185" y="73"/>
                      <a:pt x="185" y="73"/>
                    </a:cubicBezTo>
                    <a:cubicBezTo>
                      <a:pt x="185" y="71"/>
                      <a:pt x="183" y="69"/>
                      <a:pt x="181" y="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grpSp>
      <p:grpSp>
        <p:nvGrpSpPr>
          <p:cNvPr id="317" name="Group 316">
            <a:extLst>
              <a:ext uri="{FF2B5EF4-FFF2-40B4-BE49-F238E27FC236}">
                <a16:creationId xmlns:a16="http://schemas.microsoft.com/office/drawing/2014/main" id="{AE48D3B6-D349-4B42-BA07-53A7C5D91FB4}"/>
              </a:ext>
            </a:extLst>
          </p:cNvPr>
          <p:cNvGrpSpPr/>
          <p:nvPr/>
        </p:nvGrpSpPr>
        <p:grpSpPr>
          <a:xfrm>
            <a:off x="10307935" y="3070042"/>
            <a:ext cx="231277" cy="228600"/>
            <a:chOff x="8872121" y="3047841"/>
            <a:chExt cx="231277" cy="228600"/>
          </a:xfrm>
        </p:grpSpPr>
        <p:sp>
          <p:nvSpPr>
            <p:cNvPr id="318" name="Freeform 133">
              <a:extLst>
                <a:ext uri="{FF2B5EF4-FFF2-40B4-BE49-F238E27FC236}">
                  <a16:creationId xmlns:a16="http://schemas.microsoft.com/office/drawing/2014/main" id="{B9D0F3E5-B8D9-4CD3-9AF0-0306FE0FAC1A}"/>
                </a:ext>
              </a:extLst>
            </p:cNvPr>
            <p:cNvSpPr>
              <a:spLocks noEditPoints="1"/>
            </p:cNvSpPr>
            <p:nvPr/>
          </p:nvSpPr>
          <p:spPr bwMode="auto">
            <a:xfrm>
              <a:off x="8955986" y="3106942"/>
              <a:ext cx="63546" cy="110398"/>
            </a:xfrm>
            <a:custGeom>
              <a:avLst/>
              <a:gdLst>
                <a:gd name="T0" fmla="*/ 99 w 171"/>
                <a:gd name="T1" fmla="*/ 41 h 294"/>
                <a:gd name="T2" fmla="*/ 134 w 171"/>
                <a:gd name="T3" fmla="*/ 56 h 294"/>
                <a:gd name="T4" fmla="*/ 149 w 171"/>
                <a:gd name="T5" fmla="*/ 65 h 294"/>
                <a:gd name="T6" fmla="*/ 157 w 171"/>
                <a:gd name="T7" fmla="*/ 65 h 294"/>
                <a:gd name="T8" fmla="*/ 165 w 171"/>
                <a:gd name="T9" fmla="*/ 56 h 294"/>
                <a:gd name="T10" fmla="*/ 158 w 171"/>
                <a:gd name="T11" fmla="*/ 46 h 294"/>
                <a:gd name="T12" fmla="*/ 130 w 171"/>
                <a:gd name="T13" fmla="*/ 28 h 294"/>
                <a:gd name="T14" fmla="*/ 99 w 171"/>
                <a:gd name="T15" fmla="*/ 11 h 294"/>
                <a:gd name="T16" fmla="*/ 98 w 171"/>
                <a:gd name="T17" fmla="*/ 3 h 294"/>
                <a:gd name="T18" fmla="*/ 90 w 171"/>
                <a:gd name="T19" fmla="*/ 0 h 294"/>
                <a:gd name="T20" fmla="*/ 80 w 171"/>
                <a:gd name="T21" fmla="*/ 6 h 294"/>
                <a:gd name="T22" fmla="*/ 80 w 171"/>
                <a:gd name="T23" fmla="*/ 21 h 294"/>
                <a:gd name="T24" fmla="*/ 39 w 171"/>
                <a:gd name="T25" fmla="*/ 33 h 294"/>
                <a:gd name="T26" fmla="*/ 15 w 171"/>
                <a:gd name="T27" fmla="*/ 59 h 294"/>
                <a:gd name="T28" fmla="*/ 10 w 171"/>
                <a:gd name="T29" fmla="*/ 83 h 294"/>
                <a:gd name="T30" fmla="*/ 19 w 171"/>
                <a:gd name="T31" fmla="*/ 116 h 294"/>
                <a:gd name="T32" fmla="*/ 48 w 171"/>
                <a:gd name="T33" fmla="*/ 139 h 294"/>
                <a:gd name="T34" fmla="*/ 80 w 171"/>
                <a:gd name="T35" fmla="*/ 238 h 294"/>
                <a:gd name="T36" fmla="*/ 48 w 171"/>
                <a:gd name="T37" fmla="*/ 230 h 294"/>
                <a:gd name="T38" fmla="*/ 19 w 171"/>
                <a:gd name="T39" fmla="*/ 209 h 294"/>
                <a:gd name="T40" fmla="*/ 11 w 171"/>
                <a:gd name="T41" fmla="*/ 206 h 294"/>
                <a:gd name="T42" fmla="*/ 2 w 171"/>
                <a:gd name="T43" fmla="*/ 212 h 294"/>
                <a:gd name="T44" fmla="*/ 2 w 171"/>
                <a:gd name="T45" fmla="*/ 222 h 294"/>
                <a:gd name="T46" fmla="*/ 23 w 171"/>
                <a:gd name="T47" fmla="*/ 239 h 294"/>
                <a:gd name="T48" fmla="*/ 80 w 171"/>
                <a:gd name="T49" fmla="*/ 258 h 294"/>
                <a:gd name="T50" fmla="*/ 80 w 171"/>
                <a:gd name="T51" fmla="*/ 287 h 294"/>
                <a:gd name="T52" fmla="*/ 90 w 171"/>
                <a:gd name="T53" fmla="*/ 294 h 294"/>
                <a:gd name="T54" fmla="*/ 98 w 171"/>
                <a:gd name="T55" fmla="*/ 290 h 294"/>
                <a:gd name="T56" fmla="*/ 99 w 171"/>
                <a:gd name="T57" fmla="*/ 258 h 294"/>
                <a:gd name="T58" fmla="*/ 130 w 171"/>
                <a:gd name="T59" fmla="*/ 252 h 294"/>
                <a:gd name="T60" fmla="*/ 160 w 171"/>
                <a:gd name="T61" fmla="*/ 230 h 294"/>
                <a:gd name="T62" fmla="*/ 171 w 171"/>
                <a:gd name="T63" fmla="*/ 195 h 294"/>
                <a:gd name="T64" fmla="*/ 166 w 171"/>
                <a:gd name="T65" fmla="*/ 172 h 294"/>
                <a:gd name="T66" fmla="*/ 144 w 171"/>
                <a:gd name="T67" fmla="*/ 147 h 294"/>
                <a:gd name="T68" fmla="*/ 99 w 171"/>
                <a:gd name="T69" fmla="*/ 131 h 294"/>
                <a:gd name="T70" fmla="*/ 150 w 171"/>
                <a:gd name="T71" fmla="*/ 196 h 294"/>
                <a:gd name="T72" fmla="*/ 141 w 171"/>
                <a:gd name="T73" fmla="*/ 220 h 294"/>
                <a:gd name="T74" fmla="*/ 120 w 171"/>
                <a:gd name="T75" fmla="*/ 235 h 294"/>
                <a:gd name="T76" fmla="*/ 99 w 171"/>
                <a:gd name="T77" fmla="*/ 153 h 294"/>
                <a:gd name="T78" fmla="*/ 125 w 171"/>
                <a:gd name="T79" fmla="*/ 161 h 294"/>
                <a:gd name="T80" fmla="*/ 144 w 171"/>
                <a:gd name="T81" fmla="*/ 175 h 294"/>
                <a:gd name="T82" fmla="*/ 150 w 171"/>
                <a:gd name="T83" fmla="*/ 196 h 294"/>
                <a:gd name="T84" fmla="*/ 80 w 171"/>
                <a:gd name="T85" fmla="*/ 126 h 294"/>
                <a:gd name="T86" fmla="*/ 54 w 171"/>
                <a:gd name="T87" fmla="*/ 118 h 294"/>
                <a:gd name="T88" fmla="*/ 35 w 171"/>
                <a:gd name="T89" fmla="*/ 102 h 294"/>
                <a:gd name="T90" fmla="*/ 31 w 171"/>
                <a:gd name="T91" fmla="*/ 83 h 294"/>
                <a:gd name="T92" fmla="*/ 35 w 171"/>
                <a:gd name="T93" fmla="*/ 67 h 294"/>
                <a:gd name="T94" fmla="*/ 51 w 171"/>
                <a:gd name="T95" fmla="*/ 49 h 294"/>
                <a:gd name="T96" fmla="*/ 80 w 171"/>
                <a:gd name="T97" fmla="*/ 4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94">
                  <a:moveTo>
                    <a:pt x="99" y="131"/>
                  </a:moveTo>
                  <a:lnTo>
                    <a:pt x="99" y="41"/>
                  </a:lnTo>
                  <a:lnTo>
                    <a:pt x="99" y="41"/>
                  </a:lnTo>
                  <a:lnTo>
                    <a:pt x="112" y="44"/>
                  </a:lnTo>
                  <a:lnTo>
                    <a:pt x="123" y="49"/>
                  </a:lnTo>
                  <a:lnTo>
                    <a:pt x="134" y="56"/>
                  </a:lnTo>
                  <a:lnTo>
                    <a:pt x="146" y="62"/>
                  </a:lnTo>
                  <a:lnTo>
                    <a:pt x="146" y="62"/>
                  </a:lnTo>
                  <a:lnTo>
                    <a:pt x="149" y="65"/>
                  </a:lnTo>
                  <a:lnTo>
                    <a:pt x="154" y="65"/>
                  </a:lnTo>
                  <a:lnTo>
                    <a:pt x="154" y="65"/>
                  </a:lnTo>
                  <a:lnTo>
                    <a:pt x="157" y="65"/>
                  </a:lnTo>
                  <a:lnTo>
                    <a:pt x="160" y="62"/>
                  </a:lnTo>
                  <a:lnTo>
                    <a:pt x="163" y="59"/>
                  </a:lnTo>
                  <a:lnTo>
                    <a:pt x="165" y="56"/>
                  </a:lnTo>
                  <a:lnTo>
                    <a:pt x="165" y="56"/>
                  </a:lnTo>
                  <a:lnTo>
                    <a:pt x="163" y="49"/>
                  </a:lnTo>
                  <a:lnTo>
                    <a:pt x="158" y="46"/>
                  </a:lnTo>
                  <a:lnTo>
                    <a:pt x="158" y="46"/>
                  </a:lnTo>
                  <a:lnTo>
                    <a:pt x="144" y="36"/>
                  </a:lnTo>
                  <a:lnTo>
                    <a:pt x="130" y="28"/>
                  </a:lnTo>
                  <a:lnTo>
                    <a:pt x="115" y="24"/>
                  </a:lnTo>
                  <a:lnTo>
                    <a:pt x="99" y="22"/>
                  </a:lnTo>
                  <a:lnTo>
                    <a:pt x="99" y="11"/>
                  </a:lnTo>
                  <a:lnTo>
                    <a:pt x="99" y="11"/>
                  </a:lnTo>
                  <a:lnTo>
                    <a:pt x="99" y="6"/>
                  </a:lnTo>
                  <a:lnTo>
                    <a:pt x="98" y="3"/>
                  </a:lnTo>
                  <a:lnTo>
                    <a:pt x="93" y="1"/>
                  </a:lnTo>
                  <a:lnTo>
                    <a:pt x="90" y="0"/>
                  </a:lnTo>
                  <a:lnTo>
                    <a:pt x="90" y="0"/>
                  </a:lnTo>
                  <a:lnTo>
                    <a:pt x="85" y="1"/>
                  </a:lnTo>
                  <a:lnTo>
                    <a:pt x="82" y="3"/>
                  </a:lnTo>
                  <a:lnTo>
                    <a:pt x="80" y="6"/>
                  </a:lnTo>
                  <a:lnTo>
                    <a:pt x="80" y="11"/>
                  </a:lnTo>
                  <a:lnTo>
                    <a:pt x="80" y="21"/>
                  </a:lnTo>
                  <a:lnTo>
                    <a:pt x="80" y="21"/>
                  </a:lnTo>
                  <a:lnTo>
                    <a:pt x="64" y="22"/>
                  </a:lnTo>
                  <a:lnTo>
                    <a:pt x="51" y="27"/>
                  </a:lnTo>
                  <a:lnTo>
                    <a:pt x="39" y="33"/>
                  </a:lnTo>
                  <a:lnTo>
                    <a:pt x="29" y="40"/>
                  </a:lnTo>
                  <a:lnTo>
                    <a:pt x="21" y="49"/>
                  </a:lnTo>
                  <a:lnTo>
                    <a:pt x="15" y="59"/>
                  </a:lnTo>
                  <a:lnTo>
                    <a:pt x="11" y="72"/>
                  </a:lnTo>
                  <a:lnTo>
                    <a:pt x="10" y="83"/>
                  </a:lnTo>
                  <a:lnTo>
                    <a:pt x="10" y="83"/>
                  </a:lnTo>
                  <a:lnTo>
                    <a:pt x="10" y="96"/>
                  </a:lnTo>
                  <a:lnTo>
                    <a:pt x="13" y="107"/>
                  </a:lnTo>
                  <a:lnTo>
                    <a:pt x="19" y="116"/>
                  </a:lnTo>
                  <a:lnTo>
                    <a:pt x="26" y="124"/>
                  </a:lnTo>
                  <a:lnTo>
                    <a:pt x="35" y="132"/>
                  </a:lnTo>
                  <a:lnTo>
                    <a:pt x="48" y="139"/>
                  </a:lnTo>
                  <a:lnTo>
                    <a:pt x="62" y="143"/>
                  </a:lnTo>
                  <a:lnTo>
                    <a:pt x="80" y="148"/>
                  </a:lnTo>
                  <a:lnTo>
                    <a:pt x="80" y="238"/>
                  </a:lnTo>
                  <a:lnTo>
                    <a:pt x="80" y="238"/>
                  </a:lnTo>
                  <a:lnTo>
                    <a:pt x="62" y="235"/>
                  </a:lnTo>
                  <a:lnTo>
                    <a:pt x="48" y="230"/>
                  </a:lnTo>
                  <a:lnTo>
                    <a:pt x="34" y="220"/>
                  </a:lnTo>
                  <a:lnTo>
                    <a:pt x="19" y="209"/>
                  </a:lnTo>
                  <a:lnTo>
                    <a:pt x="19" y="209"/>
                  </a:lnTo>
                  <a:lnTo>
                    <a:pt x="16" y="207"/>
                  </a:lnTo>
                  <a:lnTo>
                    <a:pt x="11" y="206"/>
                  </a:lnTo>
                  <a:lnTo>
                    <a:pt x="11" y="206"/>
                  </a:lnTo>
                  <a:lnTo>
                    <a:pt x="7" y="207"/>
                  </a:lnTo>
                  <a:lnTo>
                    <a:pt x="3" y="209"/>
                  </a:lnTo>
                  <a:lnTo>
                    <a:pt x="2" y="212"/>
                  </a:lnTo>
                  <a:lnTo>
                    <a:pt x="0" y="217"/>
                  </a:lnTo>
                  <a:lnTo>
                    <a:pt x="0" y="217"/>
                  </a:lnTo>
                  <a:lnTo>
                    <a:pt x="2" y="222"/>
                  </a:lnTo>
                  <a:lnTo>
                    <a:pt x="5" y="225"/>
                  </a:lnTo>
                  <a:lnTo>
                    <a:pt x="5" y="225"/>
                  </a:lnTo>
                  <a:lnTo>
                    <a:pt x="23" y="239"/>
                  </a:lnTo>
                  <a:lnTo>
                    <a:pt x="40" y="249"/>
                  </a:lnTo>
                  <a:lnTo>
                    <a:pt x="59" y="255"/>
                  </a:lnTo>
                  <a:lnTo>
                    <a:pt x="80" y="258"/>
                  </a:lnTo>
                  <a:lnTo>
                    <a:pt x="80" y="282"/>
                  </a:lnTo>
                  <a:lnTo>
                    <a:pt x="80" y="282"/>
                  </a:lnTo>
                  <a:lnTo>
                    <a:pt x="80" y="287"/>
                  </a:lnTo>
                  <a:lnTo>
                    <a:pt x="82" y="290"/>
                  </a:lnTo>
                  <a:lnTo>
                    <a:pt x="85" y="292"/>
                  </a:lnTo>
                  <a:lnTo>
                    <a:pt x="90" y="294"/>
                  </a:lnTo>
                  <a:lnTo>
                    <a:pt x="90" y="294"/>
                  </a:lnTo>
                  <a:lnTo>
                    <a:pt x="93" y="292"/>
                  </a:lnTo>
                  <a:lnTo>
                    <a:pt x="98" y="290"/>
                  </a:lnTo>
                  <a:lnTo>
                    <a:pt x="99" y="287"/>
                  </a:lnTo>
                  <a:lnTo>
                    <a:pt x="99" y="282"/>
                  </a:lnTo>
                  <a:lnTo>
                    <a:pt x="99" y="258"/>
                  </a:lnTo>
                  <a:lnTo>
                    <a:pt x="99" y="258"/>
                  </a:lnTo>
                  <a:lnTo>
                    <a:pt x="115" y="257"/>
                  </a:lnTo>
                  <a:lnTo>
                    <a:pt x="130" y="252"/>
                  </a:lnTo>
                  <a:lnTo>
                    <a:pt x="141" y="247"/>
                  </a:lnTo>
                  <a:lnTo>
                    <a:pt x="152" y="239"/>
                  </a:lnTo>
                  <a:lnTo>
                    <a:pt x="160" y="230"/>
                  </a:lnTo>
                  <a:lnTo>
                    <a:pt x="166" y="220"/>
                  </a:lnTo>
                  <a:lnTo>
                    <a:pt x="170" y="207"/>
                  </a:lnTo>
                  <a:lnTo>
                    <a:pt x="171" y="195"/>
                  </a:lnTo>
                  <a:lnTo>
                    <a:pt x="171" y="195"/>
                  </a:lnTo>
                  <a:lnTo>
                    <a:pt x="170" y="183"/>
                  </a:lnTo>
                  <a:lnTo>
                    <a:pt x="166" y="172"/>
                  </a:lnTo>
                  <a:lnTo>
                    <a:pt x="162" y="163"/>
                  </a:lnTo>
                  <a:lnTo>
                    <a:pt x="154" y="155"/>
                  </a:lnTo>
                  <a:lnTo>
                    <a:pt x="144" y="147"/>
                  </a:lnTo>
                  <a:lnTo>
                    <a:pt x="131" y="140"/>
                  </a:lnTo>
                  <a:lnTo>
                    <a:pt x="117" y="135"/>
                  </a:lnTo>
                  <a:lnTo>
                    <a:pt x="99" y="131"/>
                  </a:lnTo>
                  <a:lnTo>
                    <a:pt x="99" y="131"/>
                  </a:lnTo>
                  <a:close/>
                  <a:moveTo>
                    <a:pt x="150" y="196"/>
                  </a:moveTo>
                  <a:lnTo>
                    <a:pt x="150" y="196"/>
                  </a:lnTo>
                  <a:lnTo>
                    <a:pt x="149" y="204"/>
                  </a:lnTo>
                  <a:lnTo>
                    <a:pt x="146" y="212"/>
                  </a:lnTo>
                  <a:lnTo>
                    <a:pt x="141" y="220"/>
                  </a:lnTo>
                  <a:lnTo>
                    <a:pt x="136" y="227"/>
                  </a:lnTo>
                  <a:lnTo>
                    <a:pt x="128" y="231"/>
                  </a:lnTo>
                  <a:lnTo>
                    <a:pt x="120" y="235"/>
                  </a:lnTo>
                  <a:lnTo>
                    <a:pt x="110" y="238"/>
                  </a:lnTo>
                  <a:lnTo>
                    <a:pt x="99" y="239"/>
                  </a:lnTo>
                  <a:lnTo>
                    <a:pt x="99" y="153"/>
                  </a:lnTo>
                  <a:lnTo>
                    <a:pt x="99" y="153"/>
                  </a:lnTo>
                  <a:lnTo>
                    <a:pt x="114" y="156"/>
                  </a:lnTo>
                  <a:lnTo>
                    <a:pt x="125" y="161"/>
                  </a:lnTo>
                  <a:lnTo>
                    <a:pt x="134" y="166"/>
                  </a:lnTo>
                  <a:lnTo>
                    <a:pt x="141" y="171"/>
                  </a:lnTo>
                  <a:lnTo>
                    <a:pt x="144" y="175"/>
                  </a:lnTo>
                  <a:lnTo>
                    <a:pt x="147" y="182"/>
                  </a:lnTo>
                  <a:lnTo>
                    <a:pt x="149" y="188"/>
                  </a:lnTo>
                  <a:lnTo>
                    <a:pt x="150" y="196"/>
                  </a:lnTo>
                  <a:lnTo>
                    <a:pt x="150" y="196"/>
                  </a:lnTo>
                  <a:close/>
                  <a:moveTo>
                    <a:pt x="80" y="41"/>
                  </a:moveTo>
                  <a:lnTo>
                    <a:pt x="80" y="126"/>
                  </a:lnTo>
                  <a:lnTo>
                    <a:pt x="80" y="126"/>
                  </a:lnTo>
                  <a:lnTo>
                    <a:pt x="66" y="123"/>
                  </a:lnTo>
                  <a:lnTo>
                    <a:pt x="54" y="118"/>
                  </a:lnTo>
                  <a:lnTo>
                    <a:pt x="47" y="113"/>
                  </a:lnTo>
                  <a:lnTo>
                    <a:pt x="40" y="108"/>
                  </a:lnTo>
                  <a:lnTo>
                    <a:pt x="35" y="102"/>
                  </a:lnTo>
                  <a:lnTo>
                    <a:pt x="32" y="96"/>
                  </a:lnTo>
                  <a:lnTo>
                    <a:pt x="32" y="89"/>
                  </a:lnTo>
                  <a:lnTo>
                    <a:pt x="31" y="83"/>
                  </a:lnTo>
                  <a:lnTo>
                    <a:pt x="31" y="83"/>
                  </a:lnTo>
                  <a:lnTo>
                    <a:pt x="32" y="73"/>
                  </a:lnTo>
                  <a:lnTo>
                    <a:pt x="35" y="67"/>
                  </a:lnTo>
                  <a:lnTo>
                    <a:pt x="39" y="59"/>
                  </a:lnTo>
                  <a:lnTo>
                    <a:pt x="45" y="54"/>
                  </a:lnTo>
                  <a:lnTo>
                    <a:pt x="51" y="49"/>
                  </a:lnTo>
                  <a:lnTo>
                    <a:pt x="61" y="44"/>
                  </a:lnTo>
                  <a:lnTo>
                    <a:pt x="69" y="41"/>
                  </a:lnTo>
                  <a:lnTo>
                    <a:pt x="80" y="41"/>
                  </a:lnTo>
                  <a:lnTo>
                    <a:pt x="80" y="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19" name="Oval 318">
              <a:extLst>
                <a:ext uri="{FF2B5EF4-FFF2-40B4-BE49-F238E27FC236}">
                  <a16:creationId xmlns:a16="http://schemas.microsoft.com/office/drawing/2014/main" id="{C59B9F38-2C40-48F3-8C13-5587B4A35B3C}"/>
                </a:ext>
              </a:extLst>
            </p:cNvPr>
            <p:cNvSpPr/>
            <p:nvPr/>
          </p:nvSpPr>
          <p:spPr>
            <a:xfrm>
              <a:off x="8872121" y="3047841"/>
              <a:ext cx="231277" cy="2286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320" name="Group 319">
              <a:extLst>
                <a:ext uri="{FF2B5EF4-FFF2-40B4-BE49-F238E27FC236}">
                  <a16:creationId xmlns:a16="http://schemas.microsoft.com/office/drawing/2014/main" id="{84A1B16C-4547-473E-AC90-87BB46B368E7}"/>
                </a:ext>
              </a:extLst>
            </p:cNvPr>
            <p:cNvGrpSpPr/>
            <p:nvPr/>
          </p:nvGrpSpPr>
          <p:grpSpPr>
            <a:xfrm>
              <a:off x="8910770" y="3080399"/>
              <a:ext cx="153979" cy="163485"/>
              <a:chOff x="8159750" y="168275"/>
              <a:chExt cx="547688" cy="528638"/>
            </a:xfrm>
            <a:solidFill>
              <a:schemeClr val="bg1"/>
            </a:solidFill>
          </p:grpSpPr>
          <p:sp>
            <p:nvSpPr>
              <p:cNvPr id="321" name="Freeform 402">
                <a:extLst>
                  <a:ext uri="{FF2B5EF4-FFF2-40B4-BE49-F238E27FC236}">
                    <a16:creationId xmlns:a16="http://schemas.microsoft.com/office/drawing/2014/main" id="{8DF2898B-6F97-4D6F-9E6F-DF79F29FF2E7}"/>
                  </a:ext>
                </a:extLst>
              </p:cNvPr>
              <p:cNvSpPr>
                <a:spLocks noEditPoints="1"/>
              </p:cNvSpPr>
              <p:nvPr/>
            </p:nvSpPr>
            <p:spPr bwMode="auto">
              <a:xfrm>
                <a:off x="8159750" y="390525"/>
                <a:ext cx="547688" cy="306388"/>
              </a:xfrm>
              <a:custGeom>
                <a:avLst/>
                <a:gdLst>
                  <a:gd name="T0" fmla="*/ 232 w 237"/>
                  <a:gd name="T1" fmla="*/ 0 h 133"/>
                  <a:gd name="T2" fmla="*/ 5 w 237"/>
                  <a:gd name="T3" fmla="*/ 0 h 133"/>
                  <a:gd name="T4" fmla="*/ 0 w 237"/>
                  <a:gd name="T5" fmla="*/ 4 h 133"/>
                  <a:gd name="T6" fmla="*/ 0 w 237"/>
                  <a:gd name="T7" fmla="*/ 128 h 133"/>
                  <a:gd name="T8" fmla="*/ 5 w 237"/>
                  <a:gd name="T9" fmla="*/ 133 h 133"/>
                  <a:gd name="T10" fmla="*/ 232 w 237"/>
                  <a:gd name="T11" fmla="*/ 133 h 133"/>
                  <a:gd name="T12" fmla="*/ 237 w 237"/>
                  <a:gd name="T13" fmla="*/ 128 h 133"/>
                  <a:gd name="T14" fmla="*/ 237 w 237"/>
                  <a:gd name="T15" fmla="*/ 4 h 133"/>
                  <a:gd name="T16" fmla="*/ 232 w 237"/>
                  <a:gd name="T17" fmla="*/ 0 h 133"/>
                  <a:gd name="T18" fmla="*/ 227 w 237"/>
                  <a:gd name="T19" fmla="*/ 123 h 133"/>
                  <a:gd name="T20" fmla="*/ 10 w 237"/>
                  <a:gd name="T21" fmla="*/ 123 h 133"/>
                  <a:gd name="T22" fmla="*/ 10 w 237"/>
                  <a:gd name="T23" fmla="*/ 9 h 133"/>
                  <a:gd name="T24" fmla="*/ 227 w 237"/>
                  <a:gd name="T25" fmla="*/ 9 h 133"/>
                  <a:gd name="T26" fmla="*/ 227 w 237"/>
                  <a:gd name="T27"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7" h="133">
                    <a:moveTo>
                      <a:pt x="232" y="0"/>
                    </a:moveTo>
                    <a:cubicBezTo>
                      <a:pt x="5" y="0"/>
                      <a:pt x="5" y="0"/>
                      <a:pt x="5" y="0"/>
                    </a:cubicBezTo>
                    <a:cubicBezTo>
                      <a:pt x="2" y="0"/>
                      <a:pt x="0" y="2"/>
                      <a:pt x="0" y="4"/>
                    </a:cubicBezTo>
                    <a:cubicBezTo>
                      <a:pt x="0" y="128"/>
                      <a:pt x="0" y="128"/>
                      <a:pt x="0" y="128"/>
                    </a:cubicBezTo>
                    <a:cubicBezTo>
                      <a:pt x="0" y="131"/>
                      <a:pt x="2" y="133"/>
                      <a:pt x="5" y="133"/>
                    </a:cubicBezTo>
                    <a:cubicBezTo>
                      <a:pt x="232" y="133"/>
                      <a:pt x="232" y="133"/>
                      <a:pt x="232" y="133"/>
                    </a:cubicBezTo>
                    <a:cubicBezTo>
                      <a:pt x="234" y="133"/>
                      <a:pt x="237" y="131"/>
                      <a:pt x="237" y="128"/>
                    </a:cubicBezTo>
                    <a:cubicBezTo>
                      <a:pt x="237" y="4"/>
                      <a:pt x="237" y="4"/>
                      <a:pt x="237" y="4"/>
                    </a:cubicBezTo>
                    <a:cubicBezTo>
                      <a:pt x="237" y="2"/>
                      <a:pt x="234" y="0"/>
                      <a:pt x="232" y="0"/>
                    </a:cubicBezTo>
                    <a:close/>
                    <a:moveTo>
                      <a:pt x="227" y="123"/>
                    </a:moveTo>
                    <a:cubicBezTo>
                      <a:pt x="10" y="123"/>
                      <a:pt x="10" y="123"/>
                      <a:pt x="10" y="123"/>
                    </a:cubicBezTo>
                    <a:cubicBezTo>
                      <a:pt x="10" y="9"/>
                      <a:pt x="10" y="9"/>
                      <a:pt x="10" y="9"/>
                    </a:cubicBezTo>
                    <a:cubicBezTo>
                      <a:pt x="227" y="9"/>
                      <a:pt x="227" y="9"/>
                      <a:pt x="227" y="9"/>
                    </a:cubicBezTo>
                    <a:lnTo>
                      <a:pt x="227" y="1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22" name="Freeform 403">
                <a:extLst>
                  <a:ext uri="{FF2B5EF4-FFF2-40B4-BE49-F238E27FC236}">
                    <a16:creationId xmlns:a16="http://schemas.microsoft.com/office/drawing/2014/main" id="{9DFD8A30-F807-4200-9830-1EEFA8BD244C}"/>
                  </a:ext>
                </a:extLst>
              </p:cNvPr>
              <p:cNvSpPr>
                <a:spLocks/>
              </p:cNvSpPr>
              <p:nvPr/>
            </p:nvSpPr>
            <p:spPr bwMode="auto">
              <a:xfrm>
                <a:off x="8299450" y="534988"/>
                <a:ext cx="26988" cy="28575"/>
              </a:xfrm>
              <a:custGeom>
                <a:avLst/>
                <a:gdLst>
                  <a:gd name="T0" fmla="*/ 5 w 12"/>
                  <a:gd name="T1" fmla="*/ 12 h 12"/>
                  <a:gd name="T2" fmla="*/ 7 w 12"/>
                  <a:gd name="T3" fmla="*/ 12 h 12"/>
                  <a:gd name="T4" fmla="*/ 12 w 12"/>
                  <a:gd name="T5" fmla="*/ 7 h 12"/>
                  <a:gd name="T6" fmla="*/ 12 w 12"/>
                  <a:gd name="T7" fmla="*/ 5 h 12"/>
                  <a:gd name="T8" fmla="*/ 7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24" name="Freeform 404">
                <a:extLst>
                  <a:ext uri="{FF2B5EF4-FFF2-40B4-BE49-F238E27FC236}">
                    <a16:creationId xmlns:a16="http://schemas.microsoft.com/office/drawing/2014/main" id="{58A34B66-A4BE-41E1-B6BC-0D5F516823F6}"/>
                  </a:ext>
                </a:extLst>
              </p:cNvPr>
              <p:cNvSpPr>
                <a:spLocks/>
              </p:cNvSpPr>
              <p:nvPr/>
            </p:nvSpPr>
            <p:spPr bwMode="auto">
              <a:xfrm>
                <a:off x="8331200" y="604838"/>
                <a:ext cx="204788" cy="25400"/>
              </a:xfrm>
              <a:custGeom>
                <a:avLst/>
                <a:gdLst>
                  <a:gd name="T0" fmla="*/ 5 w 89"/>
                  <a:gd name="T1" fmla="*/ 11 h 11"/>
                  <a:gd name="T2" fmla="*/ 84 w 89"/>
                  <a:gd name="T3" fmla="*/ 11 h 11"/>
                  <a:gd name="T4" fmla="*/ 89 w 89"/>
                  <a:gd name="T5" fmla="*/ 7 h 11"/>
                  <a:gd name="T6" fmla="*/ 89 w 89"/>
                  <a:gd name="T7" fmla="*/ 5 h 11"/>
                  <a:gd name="T8" fmla="*/ 84 w 89"/>
                  <a:gd name="T9" fmla="*/ 0 h 11"/>
                  <a:gd name="T10" fmla="*/ 5 w 89"/>
                  <a:gd name="T11" fmla="*/ 0 h 11"/>
                  <a:gd name="T12" fmla="*/ 0 w 89"/>
                  <a:gd name="T13" fmla="*/ 5 h 11"/>
                  <a:gd name="T14" fmla="*/ 0 w 89"/>
                  <a:gd name="T15" fmla="*/ 7 h 11"/>
                  <a:gd name="T16" fmla="*/ 5 w 8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11">
                    <a:moveTo>
                      <a:pt x="5" y="11"/>
                    </a:moveTo>
                    <a:cubicBezTo>
                      <a:pt x="84" y="11"/>
                      <a:pt x="84" y="11"/>
                      <a:pt x="84" y="11"/>
                    </a:cubicBezTo>
                    <a:cubicBezTo>
                      <a:pt x="87" y="11"/>
                      <a:pt x="89" y="9"/>
                      <a:pt x="89" y="7"/>
                    </a:cubicBezTo>
                    <a:cubicBezTo>
                      <a:pt x="89" y="5"/>
                      <a:pt x="89" y="5"/>
                      <a:pt x="89" y="5"/>
                    </a:cubicBezTo>
                    <a:cubicBezTo>
                      <a:pt x="89" y="2"/>
                      <a:pt x="87" y="0"/>
                      <a:pt x="84" y="0"/>
                    </a:cubicBezTo>
                    <a:cubicBezTo>
                      <a:pt x="5" y="0"/>
                      <a:pt x="5" y="0"/>
                      <a:pt x="5" y="0"/>
                    </a:cubicBezTo>
                    <a:cubicBezTo>
                      <a:pt x="2" y="0"/>
                      <a:pt x="0" y="2"/>
                      <a:pt x="0" y="5"/>
                    </a:cubicBezTo>
                    <a:cubicBezTo>
                      <a:pt x="0" y="7"/>
                      <a:pt x="0" y="7"/>
                      <a:pt x="0" y="7"/>
                    </a:cubicBezTo>
                    <a:cubicBezTo>
                      <a:pt x="0" y="9"/>
                      <a:pt x="2" y="11"/>
                      <a:pt x="5"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30" name="Freeform 405">
                <a:extLst>
                  <a:ext uri="{FF2B5EF4-FFF2-40B4-BE49-F238E27FC236}">
                    <a16:creationId xmlns:a16="http://schemas.microsoft.com/office/drawing/2014/main" id="{E5CFDF20-29B5-4D62-9572-C8799CC48ABA}"/>
                  </a:ext>
                </a:extLst>
              </p:cNvPr>
              <p:cNvSpPr>
                <a:spLocks/>
              </p:cNvSpPr>
              <p:nvPr/>
            </p:nvSpPr>
            <p:spPr bwMode="auto">
              <a:xfrm>
                <a:off x="8358188" y="534988"/>
                <a:ext cx="28575" cy="28575"/>
              </a:xfrm>
              <a:custGeom>
                <a:avLst/>
                <a:gdLst>
                  <a:gd name="T0" fmla="*/ 5 w 12"/>
                  <a:gd name="T1" fmla="*/ 12 h 12"/>
                  <a:gd name="T2" fmla="*/ 8 w 12"/>
                  <a:gd name="T3" fmla="*/ 12 h 12"/>
                  <a:gd name="T4" fmla="*/ 12 w 12"/>
                  <a:gd name="T5" fmla="*/ 7 h 12"/>
                  <a:gd name="T6" fmla="*/ 12 w 12"/>
                  <a:gd name="T7" fmla="*/ 5 h 12"/>
                  <a:gd name="T8" fmla="*/ 8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8" y="12"/>
                      <a:pt x="8" y="12"/>
                      <a:pt x="8" y="12"/>
                    </a:cubicBezTo>
                    <a:cubicBezTo>
                      <a:pt x="10" y="12"/>
                      <a:pt x="12" y="10"/>
                      <a:pt x="12" y="7"/>
                    </a:cubicBezTo>
                    <a:cubicBezTo>
                      <a:pt x="12" y="5"/>
                      <a:pt x="12" y="5"/>
                      <a:pt x="12" y="5"/>
                    </a:cubicBezTo>
                    <a:cubicBezTo>
                      <a:pt x="12" y="2"/>
                      <a:pt x="10" y="0"/>
                      <a:pt x="8" y="0"/>
                    </a:cubicBezTo>
                    <a:cubicBezTo>
                      <a:pt x="5" y="0"/>
                      <a:pt x="5" y="0"/>
                      <a:pt x="5" y="0"/>
                    </a:cubicBezTo>
                    <a:cubicBezTo>
                      <a:pt x="2" y="0"/>
                      <a:pt x="0" y="2"/>
                      <a:pt x="0" y="5"/>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35" name="Freeform 406">
                <a:extLst>
                  <a:ext uri="{FF2B5EF4-FFF2-40B4-BE49-F238E27FC236}">
                    <a16:creationId xmlns:a16="http://schemas.microsoft.com/office/drawing/2014/main" id="{9D731AC6-79BE-40C0-85EC-A9E790813E41}"/>
                  </a:ext>
                </a:extLst>
              </p:cNvPr>
              <p:cNvSpPr>
                <a:spLocks/>
              </p:cNvSpPr>
              <p:nvPr/>
            </p:nvSpPr>
            <p:spPr bwMode="auto">
              <a:xfrm>
                <a:off x="8418513" y="534988"/>
                <a:ext cx="30163" cy="28575"/>
              </a:xfrm>
              <a:custGeom>
                <a:avLst/>
                <a:gdLst>
                  <a:gd name="T0" fmla="*/ 5 w 13"/>
                  <a:gd name="T1" fmla="*/ 12 h 12"/>
                  <a:gd name="T2" fmla="*/ 8 w 13"/>
                  <a:gd name="T3" fmla="*/ 12 h 12"/>
                  <a:gd name="T4" fmla="*/ 13 w 13"/>
                  <a:gd name="T5" fmla="*/ 7 h 12"/>
                  <a:gd name="T6" fmla="*/ 13 w 13"/>
                  <a:gd name="T7" fmla="*/ 5 h 12"/>
                  <a:gd name="T8" fmla="*/ 8 w 13"/>
                  <a:gd name="T9" fmla="*/ 0 h 12"/>
                  <a:gd name="T10" fmla="*/ 5 w 13"/>
                  <a:gd name="T11" fmla="*/ 0 h 12"/>
                  <a:gd name="T12" fmla="*/ 0 w 13"/>
                  <a:gd name="T13" fmla="*/ 5 h 12"/>
                  <a:gd name="T14" fmla="*/ 0 w 13"/>
                  <a:gd name="T15" fmla="*/ 7 h 12"/>
                  <a:gd name="T16" fmla="*/ 5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5" y="12"/>
                    </a:moveTo>
                    <a:cubicBezTo>
                      <a:pt x="8" y="12"/>
                      <a:pt x="8" y="12"/>
                      <a:pt x="8" y="12"/>
                    </a:cubicBezTo>
                    <a:cubicBezTo>
                      <a:pt x="11" y="12"/>
                      <a:pt x="13" y="10"/>
                      <a:pt x="13" y="7"/>
                    </a:cubicBezTo>
                    <a:cubicBezTo>
                      <a:pt x="13" y="5"/>
                      <a:pt x="13" y="5"/>
                      <a:pt x="13" y="5"/>
                    </a:cubicBezTo>
                    <a:cubicBezTo>
                      <a:pt x="13" y="2"/>
                      <a:pt x="11" y="0"/>
                      <a:pt x="8" y="0"/>
                    </a:cubicBezTo>
                    <a:cubicBezTo>
                      <a:pt x="5" y="0"/>
                      <a:pt x="5" y="0"/>
                      <a:pt x="5" y="0"/>
                    </a:cubicBezTo>
                    <a:cubicBezTo>
                      <a:pt x="3" y="0"/>
                      <a:pt x="0" y="2"/>
                      <a:pt x="0" y="5"/>
                    </a:cubicBezTo>
                    <a:cubicBezTo>
                      <a:pt x="0" y="7"/>
                      <a:pt x="0" y="7"/>
                      <a:pt x="0" y="7"/>
                    </a:cubicBezTo>
                    <a:cubicBezTo>
                      <a:pt x="0" y="10"/>
                      <a:pt x="3" y="12"/>
                      <a:pt x="5"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36" name="Freeform 407">
                <a:extLst>
                  <a:ext uri="{FF2B5EF4-FFF2-40B4-BE49-F238E27FC236}">
                    <a16:creationId xmlns:a16="http://schemas.microsoft.com/office/drawing/2014/main" id="{4535D7C7-4BB9-433F-ADC7-AB8E74BCB0FC}"/>
                  </a:ext>
                </a:extLst>
              </p:cNvPr>
              <p:cNvSpPr>
                <a:spLocks/>
              </p:cNvSpPr>
              <p:nvPr/>
            </p:nvSpPr>
            <p:spPr bwMode="auto">
              <a:xfrm>
                <a:off x="8480425" y="534988"/>
                <a:ext cx="28575" cy="28575"/>
              </a:xfrm>
              <a:custGeom>
                <a:avLst/>
                <a:gdLst>
                  <a:gd name="T0" fmla="*/ 5 w 12"/>
                  <a:gd name="T1" fmla="*/ 12 h 12"/>
                  <a:gd name="T2" fmla="*/ 7 w 12"/>
                  <a:gd name="T3" fmla="*/ 12 h 12"/>
                  <a:gd name="T4" fmla="*/ 12 w 12"/>
                  <a:gd name="T5" fmla="*/ 7 h 12"/>
                  <a:gd name="T6" fmla="*/ 12 w 12"/>
                  <a:gd name="T7" fmla="*/ 5 h 12"/>
                  <a:gd name="T8" fmla="*/ 7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40" name="Freeform 408">
                <a:extLst>
                  <a:ext uri="{FF2B5EF4-FFF2-40B4-BE49-F238E27FC236}">
                    <a16:creationId xmlns:a16="http://schemas.microsoft.com/office/drawing/2014/main" id="{C7EA3CB5-6D2F-4F30-84CB-2B33C03882AF}"/>
                  </a:ext>
                </a:extLst>
              </p:cNvPr>
              <p:cNvSpPr>
                <a:spLocks/>
              </p:cNvSpPr>
              <p:nvPr/>
            </p:nvSpPr>
            <p:spPr bwMode="auto">
              <a:xfrm>
                <a:off x="8540750" y="534988"/>
                <a:ext cx="30163" cy="28575"/>
              </a:xfrm>
              <a:custGeom>
                <a:avLst/>
                <a:gdLst>
                  <a:gd name="T0" fmla="*/ 5 w 13"/>
                  <a:gd name="T1" fmla="*/ 12 h 12"/>
                  <a:gd name="T2" fmla="*/ 8 w 13"/>
                  <a:gd name="T3" fmla="*/ 12 h 12"/>
                  <a:gd name="T4" fmla="*/ 13 w 13"/>
                  <a:gd name="T5" fmla="*/ 7 h 12"/>
                  <a:gd name="T6" fmla="*/ 13 w 13"/>
                  <a:gd name="T7" fmla="*/ 5 h 12"/>
                  <a:gd name="T8" fmla="*/ 8 w 13"/>
                  <a:gd name="T9" fmla="*/ 0 h 12"/>
                  <a:gd name="T10" fmla="*/ 5 w 13"/>
                  <a:gd name="T11" fmla="*/ 0 h 12"/>
                  <a:gd name="T12" fmla="*/ 0 w 13"/>
                  <a:gd name="T13" fmla="*/ 5 h 12"/>
                  <a:gd name="T14" fmla="*/ 0 w 13"/>
                  <a:gd name="T15" fmla="*/ 7 h 12"/>
                  <a:gd name="T16" fmla="*/ 5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5" y="12"/>
                    </a:moveTo>
                    <a:cubicBezTo>
                      <a:pt x="8" y="12"/>
                      <a:pt x="8" y="12"/>
                      <a:pt x="8" y="12"/>
                    </a:cubicBezTo>
                    <a:cubicBezTo>
                      <a:pt x="10" y="12"/>
                      <a:pt x="13" y="10"/>
                      <a:pt x="13" y="7"/>
                    </a:cubicBezTo>
                    <a:cubicBezTo>
                      <a:pt x="13" y="5"/>
                      <a:pt x="13" y="5"/>
                      <a:pt x="13" y="5"/>
                    </a:cubicBezTo>
                    <a:cubicBezTo>
                      <a:pt x="13" y="2"/>
                      <a:pt x="10" y="0"/>
                      <a:pt x="8" y="0"/>
                    </a:cubicBezTo>
                    <a:cubicBezTo>
                      <a:pt x="5" y="0"/>
                      <a:pt x="5" y="0"/>
                      <a:pt x="5" y="0"/>
                    </a:cubicBezTo>
                    <a:cubicBezTo>
                      <a:pt x="2" y="0"/>
                      <a:pt x="0" y="2"/>
                      <a:pt x="0" y="5"/>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53" name="Freeform 409">
                <a:extLst>
                  <a:ext uri="{FF2B5EF4-FFF2-40B4-BE49-F238E27FC236}">
                    <a16:creationId xmlns:a16="http://schemas.microsoft.com/office/drawing/2014/main" id="{D9195F34-EB4E-42C2-8A7B-274CCA3CFE2D}"/>
                  </a:ext>
                </a:extLst>
              </p:cNvPr>
              <p:cNvSpPr>
                <a:spLocks/>
              </p:cNvSpPr>
              <p:nvPr/>
            </p:nvSpPr>
            <p:spPr bwMode="auto">
              <a:xfrm>
                <a:off x="8235950" y="466725"/>
                <a:ext cx="30163" cy="30163"/>
              </a:xfrm>
              <a:custGeom>
                <a:avLst/>
                <a:gdLst>
                  <a:gd name="T0" fmla="*/ 5 w 13"/>
                  <a:gd name="T1" fmla="*/ 13 h 13"/>
                  <a:gd name="T2" fmla="*/ 8 w 13"/>
                  <a:gd name="T3" fmla="*/ 13 h 13"/>
                  <a:gd name="T4" fmla="*/ 13 w 13"/>
                  <a:gd name="T5" fmla="*/ 8 h 13"/>
                  <a:gd name="T6" fmla="*/ 13 w 13"/>
                  <a:gd name="T7" fmla="*/ 5 h 13"/>
                  <a:gd name="T8" fmla="*/ 8 w 13"/>
                  <a:gd name="T9" fmla="*/ 0 h 13"/>
                  <a:gd name="T10" fmla="*/ 5 w 13"/>
                  <a:gd name="T11" fmla="*/ 0 h 13"/>
                  <a:gd name="T12" fmla="*/ 0 w 13"/>
                  <a:gd name="T13" fmla="*/ 5 h 13"/>
                  <a:gd name="T14" fmla="*/ 0 w 13"/>
                  <a:gd name="T15" fmla="*/ 8 h 13"/>
                  <a:gd name="T16" fmla="*/ 5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13"/>
                    </a:moveTo>
                    <a:cubicBezTo>
                      <a:pt x="8" y="13"/>
                      <a:pt x="8" y="13"/>
                      <a:pt x="8" y="13"/>
                    </a:cubicBezTo>
                    <a:cubicBezTo>
                      <a:pt x="11" y="13"/>
                      <a:pt x="13" y="10"/>
                      <a:pt x="13" y="8"/>
                    </a:cubicBezTo>
                    <a:cubicBezTo>
                      <a:pt x="13" y="5"/>
                      <a:pt x="13" y="5"/>
                      <a:pt x="13" y="5"/>
                    </a:cubicBezTo>
                    <a:cubicBezTo>
                      <a:pt x="13" y="2"/>
                      <a:pt x="11" y="0"/>
                      <a:pt x="8" y="0"/>
                    </a:cubicBezTo>
                    <a:cubicBezTo>
                      <a:pt x="5" y="0"/>
                      <a:pt x="5" y="0"/>
                      <a:pt x="5" y="0"/>
                    </a:cubicBezTo>
                    <a:cubicBezTo>
                      <a:pt x="3" y="0"/>
                      <a:pt x="0" y="2"/>
                      <a:pt x="0" y="5"/>
                    </a:cubicBezTo>
                    <a:cubicBezTo>
                      <a:pt x="0" y="8"/>
                      <a:pt x="0" y="8"/>
                      <a:pt x="0" y="8"/>
                    </a:cubicBezTo>
                    <a:cubicBezTo>
                      <a:pt x="0" y="10"/>
                      <a:pt x="3" y="13"/>
                      <a:pt x="5"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54" name="Freeform 410">
                <a:extLst>
                  <a:ext uri="{FF2B5EF4-FFF2-40B4-BE49-F238E27FC236}">
                    <a16:creationId xmlns:a16="http://schemas.microsoft.com/office/drawing/2014/main" id="{3DB3F8B6-A563-4FF4-90FC-F90513E59728}"/>
                  </a:ext>
                </a:extLst>
              </p:cNvPr>
              <p:cNvSpPr>
                <a:spLocks/>
              </p:cNvSpPr>
              <p:nvPr/>
            </p:nvSpPr>
            <p:spPr bwMode="auto">
              <a:xfrm>
                <a:off x="8299450" y="466725"/>
                <a:ext cx="26988" cy="30163"/>
              </a:xfrm>
              <a:custGeom>
                <a:avLst/>
                <a:gdLst>
                  <a:gd name="T0" fmla="*/ 5 w 12"/>
                  <a:gd name="T1" fmla="*/ 13 h 13"/>
                  <a:gd name="T2" fmla="*/ 7 w 12"/>
                  <a:gd name="T3" fmla="*/ 13 h 13"/>
                  <a:gd name="T4" fmla="*/ 12 w 12"/>
                  <a:gd name="T5" fmla="*/ 8 h 13"/>
                  <a:gd name="T6" fmla="*/ 12 w 12"/>
                  <a:gd name="T7" fmla="*/ 5 h 13"/>
                  <a:gd name="T8" fmla="*/ 7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2"/>
                      <a:pt x="10" y="0"/>
                      <a:pt x="7" y="0"/>
                    </a:cubicBezTo>
                    <a:cubicBezTo>
                      <a:pt x="5" y="0"/>
                      <a:pt x="5" y="0"/>
                      <a:pt x="5" y="0"/>
                    </a:cubicBezTo>
                    <a:cubicBezTo>
                      <a:pt x="2" y="0"/>
                      <a:pt x="0" y="2"/>
                      <a:pt x="0" y="5"/>
                    </a:cubicBezTo>
                    <a:cubicBezTo>
                      <a:pt x="0" y="8"/>
                      <a:pt x="0" y="8"/>
                      <a:pt x="0" y="8"/>
                    </a:cubicBezTo>
                    <a:cubicBezTo>
                      <a:pt x="0" y="10"/>
                      <a:pt x="2" y="13"/>
                      <a:pt x="5"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55" name="Freeform 411">
                <a:extLst>
                  <a:ext uri="{FF2B5EF4-FFF2-40B4-BE49-F238E27FC236}">
                    <a16:creationId xmlns:a16="http://schemas.microsoft.com/office/drawing/2014/main" id="{CDD62873-22F5-4CE0-B185-F0B4CD4D8610}"/>
                  </a:ext>
                </a:extLst>
              </p:cNvPr>
              <p:cNvSpPr>
                <a:spLocks/>
              </p:cNvSpPr>
              <p:nvPr/>
            </p:nvSpPr>
            <p:spPr bwMode="auto">
              <a:xfrm>
                <a:off x="8358188" y="466725"/>
                <a:ext cx="28575" cy="30163"/>
              </a:xfrm>
              <a:custGeom>
                <a:avLst/>
                <a:gdLst>
                  <a:gd name="T0" fmla="*/ 5 w 12"/>
                  <a:gd name="T1" fmla="*/ 13 h 13"/>
                  <a:gd name="T2" fmla="*/ 8 w 12"/>
                  <a:gd name="T3" fmla="*/ 13 h 13"/>
                  <a:gd name="T4" fmla="*/ 12 w 12"/>
                  <a:gd name="T5" fmla="*/ 8 h 13"/>
                  <a:gd name="T6" fmla="*/ 12 w 12"/>
                  <a:gd name="T7" fmla="*/ 5 h 13"/>
                  <a:gd name="T8" fmla="*/ 8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8" y="13"/>
                      <a:pt x="8" y="13"/>
                      <a:pt x="8" y="13"/>
                    </a:cubicBezTo>
                    <a:cubicBezTo>
                      <a:pt x="10" y="13"/>
                      <a:pt x="12" y="10"/>
                      <a:pt x="12" y="8"/>
                    </a:cubicBezTo>
                    <a:cubicBezTo>
                      <a:pt x="12" y="5"/>
                      <a:pt x="12" y="5"/>
                      <a:pt x="12" y="5"/>
                    </a:cubicBezTo>
                    <a:cubicBezTo>
                      <a:pt x="12" y="2"/>
                      <a:pt x="10" y="0"/>
                      <a:pt x="8" y="0"/>
                    </a:cubicBezTo>
                    <a:cubicBezTo>
                      <a:pt x="5" y="0"/>
                      <a:pt x="5" y="0"/>
                      <a:pt x="5" y="0"/>
                    </a:cubicBezTo>
                    <a:cubicBezTo>
                      <a:pt x="2" y="0"/>
                      <a:pt x="0" y="2"/>
                      <a:pt x="0" y="5"/>
                    </a:cubicBezTo>
                    <a:cubicBezTo>
                      <a:pt x="0" y="8"/>
                      <a:pt x="0" y="8"/>
                      <a:pt x="0" y="8"/>
                    </a:cubicBezTo>
                    <a:cubicBezTo>
                      <a:pt x="0" y="10"/>
                      <a:pt x="2" y="13"/>
                      <a:pt x="5"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56" name="Freeform 412">
                <a:extLst>
                  <a:ext uri="{FF2B5EF4-FFF2-40B4-BE49-F238E27FC236}">
                    <a16:creationId xmlns:a16="http://schemas.microsoft.com/office/drawing/2014/main" id="{DD559CED-B870-4F9E-8C79-5365779BA77A}"/>
                  </a:ext>
                </a:extLst>
              </p:cNvPr>
              <p:cNvSpPr>
                <a:spLocks/>
              </p:cNvSpPr>
              <p:nvPr/>
            </p:nvSpPr>
            <p:spPr bwMode="auto">
              <a:xfrm>
                <a:off x="8418513" y="466725"/>
                <a:ext cx="30163" cy="30163"/>
              </a:xfrm>
              <a:custGeom>
                <a:avLst/>
                <a:gdLst>
                  <a:gd name="T0" fmla="*/ 5 w 13"/>
                  <a:gd name="T1" fmla="*/ 13 h 13"/>
                  <a:gd name="T2" fmla="*/ 8 w 13"/>
                  <a:gd name="T3" fmla="*/ 13 h 13"/>
                  <a:gd name="T4" fmla="*/ 13 w 13"/>
                  <a:gd name="T5" fmla="*/ 8 h 13"/>
                  <a:gd name="T6" fmla="*/ 13 w 13"/>
                  <a:gd name="T7" fmla="*/ 5 h 13"/>
                  <a:gd name="T8" fmla="*/ 8 w 13"/>
                  <a:gd name="T9" fmla="*/ 0 h 13"/>
                  <a:gd name="T10" fmla="*/ 5 w 13"/>
                  <a:gd name="T11" fmla="*/ 0 h 13"/>
                  <a:gd name="T12" fmla="*/ 0 w 13"/>
                  <a:gd name="T13" fmla="*/ 5 h 13"/>
                  <a:gd name="T14" fmla="*/ 0 w 13"/>
                  <a:gd name="T15" fmla="*/ 8 h 13"/>
                  <a:gd name="T16" fmla="*/ 5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13"/>
                    </a:moveTo>
                    <a:cubicBezTo>
                      <a:pt x="8" y="13"/>
                      <a:pt x="8" y="13"/>
                      <a:pt x="8" y="13"/>
                    </a:cubicBezTo>
                    <a:cubicBezTo>
                      <a:pt x="11" y="13"/>
                      <a:pt x="13" y="10"/>
                      <a:pt x="13" y="8"/>
                    </a:cubicBezTo>
                    <a:cubicBezTo>
                      <a:pt x="13" y="5"/>
                      <a:pt x="13" y="5"/>
                      <a:pt x="13" y="5"/>
                    </a:cubicBezTo>
                    <a:cubicBezTo>
                      <a:pt x="13" y="2"/>
                      <a:pt x="11" y="0"/>
                      <a:pt x="8" y="0"/>
                    </a:cubicBezTo>
                    <a:cubicBezTo>
                      <a:pt x="5" y="0"/>
                      <a:pt x="5" y="0"/>
                      <a:pt x="5" y="0"/>
                    </a:cubicBezTo>
                    <a:cubicBezTo>
                      <a:pt x="3" y="0"/>
                      <a:pt x="0" y="2"/>
                      <a:pt x="0" y="5"/>
                    </a:cubicBezTo>
                    <a:cubicBezTo>
                      <a:pt x="0" y="8"/>
                      <a:pt x="0" y="8"/>
                      <a:pt x="0" y="8"/>
                    </a:cubicBezTo>
                    <a:cubicBezTo>
                      <a:pt x="0" y="10"/>
                      <a:pt x="3" y="13"/>
                      <a:pt x="5"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59" name="Freeform 413">
                <a:extLst>
                  <a:ext uri="{FF2B5EF4-FFF2-40B4-BE49-F238E27FC236}">
                    <a16:creationId xmlns:a16="http://schemas.microsoft.com/office/drawing/2014/main" id="{44E791D4-B44F-4A92-A7CF-35D2998EF132}"/>
                  </a:ext>
                </a:extLst>
              </p:cNvPr>
              <p:cNvSpPr>
                <a:spLocks/>
              </p:cNvSpPr>
              <p:nvPr/>
            </p:nvSpPr>
            <p:spPr bwMode="auto">
              <a:xfrm>
                <a:off x="8480425" y="466725"/>
                <a:ext cx="28575" cy="30163"/>
              </a:xfrm>
              <a:custGeom>
                <a:avLst/>
                <a:gdLst>
                  <a:gd name="T0" fmla="*/ 5 w 12"/>
                  <a:gd name="T1" fmla="*/ 13 h 13"/>
                  <a:gd name="T2" fmla="*/ 7 w 12"/>
                  <a:gd name="T3" fmla="*/ 13 h 13"/>
                  <a:gd name="T4" fmla="*/ 12 w 12"/>
                  <a:gd name="T5" fmla="*/ 8 h 13"/>
                  <a:gd name="T6" fmla="*/ 12 w 12"/>
                  <a:gd name="T7" fmla="*/ 5 h 13"/>
                  <a:gd name="T8" fmla="*/ 7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2"/>
                      <a:pt x="10" y="0"/>
                      <a:pt x="7" y="0"/>
                    </a:cubicBezTo>
                    <a:cubicBezTo>
                      <a:pt x="5" y="0"/>
                      <a:pt x="5" y="0"/>
                      <a:pt x="5" y="0"/>
                    </a:cubicBezTo>
                    <a:cubicBezTo>
                      <a:pt x="2" y="0"/>
                      <a:pt x="0" y="2"/>
                      <a:pt x="0" y="5"/>
                    </a:cubicBezTo>
                    <a:cubicBezTo>
                      <a:pt x="0" y="8"/>
                      <a:pt x="0" y="8"/>
                      <a:pt x="0" y="8"/>
                    </a:cubicBezTo>
                    <a:cubicBezTo>
                      <a:pt x="0" y="10"/>
                      <a:pt x="2" y="13"/>
                      <a:pt x="5"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66" name="Freeform 414">
                <a:extLst>
                  <a:ext uri="{FF2B5EF4-FFF2-40B4-BE49-F238E27FC236}">
                    <a16:creationId xmlns:a16="http://schemas.microsoft.com/office/drawing/2014/main" id="{1550410F-9660-4791-ABB0-F03D787B9F7B}"/>
                  </a:ext>
                </a:extLst>
              </p:cNvPr>
              <p:cNvSpPr>
                <a:spLocks/>
              </p:cNvSpPr>
              <p:nvPr/>
            </p:nvSpPr>
            <p:spPr bwMode="auto">
              <a:xfrm>
                <a:off x="8540750" y="466725"/>
                <a:ext cx="30163" cy="30163"/>
              </a:xfrm>
              <a:custGeom>
                <a:avLst/>
                <a:gdLst>
                  <a:gd name="T0" fmla="*/ 5 w 13"/>
                  <a:gd name="T1" fmla="*/ 13 h 13"/>
                  <a:gd name="T2" fmla="*/ 8 w 13"/>
                  <a:gd name="T3" fmla="*/ 13 h 13"/>
                  <a:gd name="T4" fmla="*/ 13 w 13"/>
                  <a:gd name="T5" fmla="*/ 8 h 13"/>
                  <a:gd name="T6" fmla="*/ 13 w 13"/>
                  <a:gd name="T7" fmla="*/ 5 h 13"/>
                  <a:gd name="T8" fmla="*/ 8 w 13"/>
                  <a:gd name="T9" fmla="*/ 0 h 13"/>
                  <a:gd name="T10" fmla="*/ 5 w 13"/>
                  <a:gd name="T11" fmla="*/ 0 h 13"/>
                  <a:gd name="T12" fmla="*/ 0 w 13"/>
                  <a:gd name="T13" fmla="*/ 5 h 13"/>
                  <a:gd name="T14" fmla="*/ 0 w 13"/>
                  <a:gd name="T15" fmla="*/ 8 h 13"/>
                  <a:gd name="T16" fmla="*/ 5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13"/>
                    </a:moveTo>
                    <a:cubicBezTo>
                      <a:pt x="8" y="13"/>
                      <a:pt x="8" y="13"/>
                      <a:pt x="8" y="13"/>
                    </a:cubicBezTo>
                    <a:cubicBezTo>
                      <a:pt x="10" y="13"/>
                      <a:pt x="13" y="10"/>
                      <a:pt x="13" y="8"/>
                    </a:cubicBezTo>
                    <a:cubicBezTo>
                      <a:pt x="13" y="5"/>
                      <a:pt x="13" y="5"/>
                      <a:pt x="13" y="5"/>
                    </a:cubicBezTo>
                    <a:cubicBezTo>
                      <a:pt x="13" y="2"/>
                      <a:pt x="10" y="0"/>
                      <a:pt x="8" y="0"/>
                    </a:cubicBezTo>
                    <a:cubicBezTo>
                      <a:pt x="5" y="0"/>
                      <a:pt x="5" y="0"/>
                      <a:pt x="5" y="0"/>
                    </a:cubicBezTo>
                    <a:cubicBezTo>
                      <a:pt x="2" y="0"/>
                      <a:pt x="0" y="2"/>
                      <a:pt x="0" y="5"/>
                    </a:cubicBezTo>
                    <a:cubicBezTo>
                      <a:pt x="0" y="8"/>
                      <a:pt x="0" y="8"/>
                      <a:pt x="0" y="8"/>
                    </a:cubicBezTo>
                    <a:cubicBezTo>
                      <a:pt x="0" y="10"/>
                      <a:pt x="2" y="13"/>
                      <a:pt x="5"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72" name="Freeform 415">
                <a:extLst>
                  <a:ext uri="{FF2B5EF4-FFF2-40B4-BE49-F238E27FC236}">
                    <a16:creationId xmlns:a16="http://schemas.microsoft.com/office/drawing/2014/main" id="{EFA8E711-7B1F-4A27-9D00-FA195D175227}"/>
                  </a:ext>
                </a:extLst>
              </p:cNvPr>
              <p:cNvSpPr>
                <a:spLocks/>
              </p:cNvSpPr>
              <p:nvPr/>
            </p:nvSpPr>
            <p:spPr bwMode="auto">
              <a:xfrm>
                <a:off x="8601075" y="466725"/>
                <a:ext cx="30163" cy="30163"/>
              </a:xfrm>
              <a:custGeom>
                <a:avLst/>
                <a:gdLst>
                  <a:gd name="T0" fmla="*/ 5 w 13"/>
                  <a:gd name="T1" fmla="*/ 13 h 13"/>
                  <a:gd name="T2" fmla="*/ 8 w 13"/>
                  <a:gd name="T3" fmla="*/ 13 h 13"/>
                  <a:gd name="T4" fmla="*/ 13 w 13"/>
                  <a:gd name="T5" fmla="*/ 8 h 13"/>
                  <a:gd name="T6" fmla="*/ 13 w 13"/>
                  <a:gd name="T7" fmla="*/ 5 h 13"/>
                  <a:gd name="T8" fmla="*/ 8 w 13"/>
                  <a:gd name="T9" fmla="*/ 0 h 13"/>
                  <a:gd name="T10" fmla="*/ 5 w 13"/>
                  <a:gd name="T11" fmla="*/ 0 h 13"/>
                  <a:gd name="T12" fmla="*/ 0 w 13"/>
                  <a:gd name="T13" fmla="*/ 5 h 13"/>
                  <a:gd name="T14" fmla="*/ 0 w 13"/>
                  <a:gd name="T15" fmla="*/ 8 h 13"/>
                  <a:gd name="T16" fmla="*/ 5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13"/>
                    </a:moveTo>
                    <a:cubicBezTo>
                      <a:pt x="8" y="13"/>
                      <a:pt x="8" y="13"/>
                      <a:pt x="8" y="13"/>
                    </a:cubicBezTo>
                    <a:cubicBezTo>
                      <a:pt x="11" y="13"/>
                      <a:pt x="13" y="10"/>
                      <a:pt x="13" y="8"/>
                    </a:cubicBezTo>
                    <a:cubicBezTo>
                      <a:pt x="13" y="5"/>
                      <a:pt x="13" y="5"/>
                      <a:pt x="13" y="5"/>
                    </a:cubicBezTo>
                    <a:cubicBezTo>
                      <a:pt x="13" y="2"/>
                      <a:pt x="11" y="0"/>
                      <a:pt x="8" y="0"/>
                    </a:cubicBezTo>
                    <a:cubicBezTo>
                      <a:pt x="5" y="0"/>
                      <a:pt x="5" y="0"/>
                      <a:pt x="5" y="0"/>
                    </a:cubicBezTo>
                    <a:cubicBezTo>
                      <a:pt x="3" y="0"/>
                      <a:pt x="0" y="2"/>
                      <a:pt x="0" y="5"/>
                    </a:cubicBezTo>
                    <a:cubicBezTo>
                      <a:pt x="0" y="8"/>
                      <a:pt x="0" y="8"/>
                      <a:pt x="0" y="8"/>
                    </a:cubicBezTo>
                    <a:cubicBezTo>
                      <a:pt x="0" y="10"/>
                      <a:pt x="3" y="13"/>
                      <a:pt x="5"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73" name="Freeform 416">
                <a:extLst>
                  <a:ext uri="{FF2B5EF4-FFF2-40B4-BE49-F238E27FC236}">
                    <a16:creationId xmlns:a16="http://schemas.microsoft.com/office/drawing/2014/main" id="{3D48B03D-E742-4D1B-B753-DCF15A3B6737}"/>
                  </a:ext>
                </a:extLst>
              </p:cNvPr>
              <p:cNvSpPr>
                <a:spLocks/>
              </p:cNvSpPr>
              <p:nvPr/>
            </p:nvSpPr>
            <p:spPr bwMode="auto">
              <a:xfrm>
                <a:off x="8326438" y="244475"/>
                <a:ext cx="214313" cy="66675"/>
              </a:xfrm>
              <a:custGeom>
                <a:avLst/>
                <a:gdLst>
                  <a:gd name="T0" fmla="*/ 1 w 93"/>
                  <a:gd name="T1" fmla="*/ 20 h 29"/>
                  <a:gd name="T2" fmla="*/ 2 w 93"/>
                  <a:gd name="T3" fmla="*/ 27 h 29"/>
                  <a:gd name="T4" fmla="*/ 9 w 93"/>
                  <a:gd name="T5" fmla="*/ 27 h 29"/>
                  <a:gd name="T6" fmla="*/ 47 w 93"/>
                  <a:gd name="T7" fmla="*/ 10 h 29"/>
                  <a:gd name="T8" fmla="*/ 84 w 93"/>
                  <a:gd name="T9" fmla="*/ 27 h 29"/>
                  <a:gd name="T10" fmla="*/ 88 w 93"/>
                  <a:gd name="T11" fmla="*/ 28 h 29"/>
                  <a:gd name="T12" fmla="*/ 91 w 93"/>
                  <a:gd name="T13" fmla="*/ 27 h 29"/>
                  <a:gd name="T14" fmla="*/ 92 w 93"/>
                  <a:gd name="T15" fmla="*/ 20 h 29"/>
                  <a:gd name="T16" fmla="*/ 47 w 93"/>
                  <a:gd name="T17" fmla="*/ 0 h 29"/>
                  <a:gd name="T18" fmla="*/ 1 w 93"/>
                  <a:gd name="T19"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9">
                    <a:moveTo>
                      <a:pt x="1" y="20"/>
                    </a:moveTo>
                    <a:cubicBezTo>
                      <a:pt x="0" y="22"/>
                      <a:pt x="0" y="25"/>
                      <a:pt x="2" y="27"/>
                    </a:cubicBezTo>
                    <a:cubicBezTo>
                      <a:pt x="4" y="29"/>
                      <a:pt x="7" y="29"/>
                      <a:pt x="9" y="27"/>
                    </a:cubicBezTo>
                    <a:cubicBezTo>
                      <a:pt x="19" y="16"/>
                      <a:pt x="32" y="10"/>
                      <a:pt x="47" y="10"/>
                    </a:cubicBezTo>
                    <a:cubicBezTo>
                      <a:pt x="61" y="10"/>
                      <a:pt x="74" y="16"/>
                      <a:pt x="84" y="27"/>
                    </a:cubicBezTo>
                    <a:cubicBezTo>
                      <a:pt x="85" y="28"/>
                      <a:pt x="87" y="28"/>
                      <a:pt x="88" y="28"/>
                    </a:cubicBezTo>
                    <a:cubicBezTo>
                      <a:pt x="89" y="28"/>
                      <a:pt x="90" y="28"/>
                      <a:pt x="91" y="27"/>
                    </a:cubicBezTo>
                    <a:cubicBezTo>
                      <a:pt x="93" y="25"/>
                      <a:pt x="93" y="22"/>
                      <a:pt x="92" y="20"/>
                    </a:cubicBezTo>
                    <a:cubicBezTo>
                      <a:pt x="80" y="7"/>
                      <a:pt x="64" y="0"/>
                      <a:pt x="47" y="0"/>
                    </a:cubicBezTo>
                    <a:cubicBezTo>
                      <a:pt x="29" y="0"/>
                      <a:pt x="13" y="7"/>
                      <a:pt x="1"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378" name="Freeform 417">
                <a:extLst>
                  <a:ext uri="{FF2B5EF4-FFF2-40B4-BE49-F238E27FC236}">
                    <a16:creationId xmlns:a16="http://schemas.microsoft.com/office/drawing/2014/main" id="{0D9777F3-A116-4EA6-B1D0-0E88DD2A1A41}"/>
                  </a:ext>
                </a:extLst>
              </p:cNvPr>
              <p:cNvSpPr>
                <a:spLocks/>
              </p:cNvSpPr>
              <p:nvPr/>
            </p:nvSpPr>
            <p:spPr bwMode="auto">
              <a:xfrm>
                <a:off x="8277225" y="168275"/>
                <a:ext cx="312738" cy="85725"/>
              </a:xfrm>
              <a:custGeom>
                <a:avLst/>
                <a:gdLst>
                  <a:gd name="T0" fmla="*/ 9 w 135"/>
                  <a:gd name="T1" fmla="*/ 35 h 37"/>
                  <a:gd name="T2" fmla="*/ 68 w 135"/>
                  <a:gd name="T3" fmla="*/ 10 h 37"/>
                  <a:gd name="T4" fmla="*/ 126 w 135"/>
                  <a:gd name="T5" fmla="*/ 35 h 37"/>
                  <a:gd name="T6" fmla="*/ 129 w 135"/>
                  <a:gd name="T7" fmla="*/ 36 h 37"/>
                  <a:gd name="T8" fmla="*/ 133 w 135"/>
                  <a:gd name="T9" fmla="*/ 35 h 37"/>
                  <a:gd name="T10" fmla="*/ 133 w 135"/>
                  <a:gd name="T11" fmla="*/ 28 h 37"/>
                  <a:gd name="T12" fmla="*/ 68 w 135"/>
                  <a:gd name="T13" fmla="*/ 0 h 37"/>
                  <a:gd name="T14" fmla="*/ 2 w 135"/>
                  <a:gd name="T15" fmla="*/ 28 h 37"/>
                  <a:gd name="T16" fmla="*/ 2 w 135"/>
                  <a:gd name="T17" fmla="*/ 35 h 37"/>
                  <a:gd name="T18" fmla="*/ 9 w 135"/>
                  <a:gd name="T19"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
                    <a:moveTo>
                      <a:pt x="9" y="35"/>
                    </a:moveTo>
                    <a:cubicBezTo>
                      <a:pt x="25" y="19"/>
                      <a:pt x="45" y="10"/>
                      <a:pt x="68" y="10"/>
                    </a:cubicBezTo>
                    <a:cubicBezTo>
                      <a:pt x="90" y="10"/>
                      <a:pt x="110" y="19"/>
                      <a:pt x="126" y="35"/>
                    </a:cubicBezTo>
                    <a:cubicBezTo>
                      <a:pt x="127" y="36"/>
                      <a:pt x="128" y="36"/>
                      <a:pt x="129" y="36"/>
                    </a:cubicBezTo>
                    <a:cubicBezTo>
                      <a:pt x="130" y="36"/>
                      <a:pt x="132" y="36"/>
                      <a:pt x="133" y="35"/>
                    </a:cubicBezTo>
                    <a:cubicBezTo>
                      <a:pt x="135" y="33"/>
                      <a:pt x="135" y="30"/>
                      <a:pt x="133" y="28"/>
                    </a:cubicBezTo>
                    <a:cubicBezTo>
                      <a:pt x="115" y="10"/>
                      <a:pt x="92" y="0"/>
                      <a:pt x="68" y="0"/>
                    </a:cubicBezTo>
                    <a:cubicBezTo>
                      <a:pt x="43" y="0"/>
                      <a:pt x="20" y="10"/>
                      <a:pt x="2" y="28"/>
                    </a:cubicBezTo>
                    <a:cubicBezTo>
                      <a:pt x="0" y="30"/>
                      <a:pt x="0" y="33"/>
                      <a:pt x="2" y="35"/>
                    </a:cubicBezTo>
                    <a:cubicBezTo>
                      <a:pt x="4" y="37"/>
                      <a:pt x="7" y="37"/>
                      <a:pt x="9"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grpSp>
      </p:grpSp>
      <p:grpSp>
        <p:nvGrpSpPr>
          <p:cNvPr id="421" name="Group 420">
            <a:extLst>
              <a:ext uri="{FF2B5EF4-FFF2-40B4-BE49-F238E27FC236}">
                <a16:creationId xmlns:a16="http://schemas.microsoft.com/office/drawing/2014/main" id="{D71E934A-6819-4E41-8B5B-A644C2B17507}"/>
              </a:ext>
            </a:extLst>
          </p:cNvPr>
          <p:cNvGrpSpPr/>
          <p:nvPr/>
        </p:nvGrpSpPr>
        <p:grpSpPr>
          <a:xfrm>
            <a:off x="9138309" y="3070042"/>
            <a:ext cx="231277" cy="228600"/>
            <a:chOff x="10600555" y="3066827"/>
            <a:chExt cx="231277" cy="228600"/>
          </a:xfrm>
        </p:grpSpPr>
        <p:sp>
          <p:nvSpPr>
            <p:cNvPr id="422" name="Oval 421">
              <a:extLst>
                <a:ext uri="{FF2B5EF4-FFF2-40B4-BE49-F238E27FC236}">
                  <a16:creationId xmlns:a16="http://schemas.microsoft.com/office/drawing/2014/main" id="{69E87FF2-531A-4D96-9249-2BCB377395C5}"/>
                </a:ext>
              </a:extLst>
            </p:cNvPr>
            <p:cNvSpPr/>
            <p:nvPr/>
          </p:nvSpPr>
          <p:spPr>
            <a:xfrm>
              <a:off x="10600555" y="3066827"/>
              <a:ext cx="231277" cy="2286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423" name="Group 422">
              <a:extLst>
                <a:ext uri="{FF2B5EF4-FFF2-40B4-BE49-F238E27FC236}">
                  <a16:creationId xmlns:a16="http://schemas.microsoft.com/office/drawing/2014/main" id="{777824BE-DA59-43C3-AE14-1B93BFC297E4}"/>
                </a:ext>
              </a:extLst>
            </p:cNvPr>
            <p:cNvGrpSpPr/>
            <p:nvPr/>
          </p:nvGrpSpPr>
          <p:grpSpPr>
            <a:xfrm>
              <a:off x="10650308" y="3097666"/>
              <a:ext cx="131770" cy="166924"/>
              <a:chOff x="8191500" y="149226"/>
              <a:chExt cx="387350" cy="539750"/>
            </a:xfrm>
            <a:solidFill>
              <a:schemeClr val="bg1"/>
            </a:solidFill>
          </p:grpSpPr>
          <p:sp>
            <p:nvSpPr>
              <p:cNvPr id="424" name="Freeform 361">
                <a:extLst>
                  <a:ext uri="{FF2B5EF4-FFF2-40B4-BE49-F238E27FC236}">
                    <a16:creationId xmlns:a16="http://schemas.microsoft.com/office/drawing/2014/main" id="{8E1335E2-761F-4726-8BD5-7E29B35BACB2}"/>
                  </a:ext>
                </a:extLst>
              </p:cNvPr>
              <p:cNvSpPr>
                <a:spLocks noEditPoints="1"/>
              </p:cNvSpPr>
              <p:nvPr/>
            </p:nvSpPr>
            <p:spPr bwMode="auto">
              <a:xfrm>
                <a:off x="8274050" y="149226"/>
                <a:ext cx="222250" cy="136525"/>
              </a:xfrm>
              <a:custGeom>
                <a:avLst/>
                <a:gdLst>
                  <a:gd name="T0" fmla="*/ 18 w 97"/>
                  <a:gd name="T1" fmla="*/ 59 h 59"/>
                  <a:gd name="T2" fmla="*/ 79 w 97"/>
                  <a:gd name="T3" fmla="*/ 59 h 59"/>
                  <a:gd name="T4" fmla="*/ 97 w 97"/>
                  <a:gd name="T5" fmla="*/ 40 h 59"/>
                  <a:gd name="T6" fmla="*/ 97 w 97"/>
                  <a:gd name="T7" fmla="*/ 39 h 59"/>
                  <a:gd name="T8" fmla="*/ 79 w 97"/>
                  <a:gd name="T9" fmla="*/ 21 h 59"/>
                  <a:gd name="T10" fmla="*/ 71 w 97"/>
                  <a:gd name="T11" fmla="*/ 21 h 59"/>
                  <a:gd name="T12" fmla="*/ 71 w 97"/>
                  <a:gd name="T13" fmla="*/ 19 h 59"/>
                  <a:gd name="T14" fmla="*/ 52 w 97"/>
                  <a:gd name="T15" fmla="*/ 0 h 59"/>
                  <a:gd name="T16" fmla="*/ 45 w 97"/>
                  <a:gd name="T17" fmla="*/ 0 h 59"/>
                  <a:gd name="T18" fmla="*/ 27 w 97"/>
                  <a:gd name="T19" fmla="*/ 19 h 59"/>
                  <a:gd name="T20" fmla="*/ 27 w 97"/>
                  <a:gd name="T21" fmla="*/ 21 h 59"/>
                  <a:gd name="T22" fmla="*/ 18 w 97"/>
                  <a:gd name="T23" fmla="*/ 21 h 59"/>
                  <a:gd name="T24" fmla="*/ 0 w 97"/>
                  <a:gd name="T25" fmla="*/ 39 h 59"/>
                  <a:gd name="T26" fmla="*/ 0 w 97"/>
                  <a:gd name="T27" fmla="*/ 40 h 59"/>
                  <a:gd name="T28" fmla="*/ 18 w 97"/>
                  <a:gd name="T29" fmla="*/ 59 h 59"/>
                  <a:gd name="T30" fmla="*/ 9 w 97"/>
                  <a:gd name="T31" fmla="*/ 39 h 59"/>
                  <a:gd name="T32" fmla="*/ 18 w 97"/>
                  <a:gd name="T33" fmla="*/ 30 h 59"/>
                  <a:gd name="T34" fmla="*/ 32 w 97"/>
                  <a:gd name="T35" fmla="*/ 30 h 59"/>
                  <a:gd name="T36" fmla="*/ 36 w 97"/>
                  <a:gd name="T37" fmla="*/ 25 h 59"/>
                  <a:gd name="T38" fmla="*/ 36 w 97"/>
                  <a:gd name="T39" fmla="*/ 19 h 59"/>
                  <a:gd name="T40" fmla="*/ 45 w 97"/>
                  <a:gd name="T41" fmla="*/ 10 h 59"/>
                  <a:gd name="T42" fmla="*/ 52 w 97"/>
                  <a:gd name="T43" fmla="*/ 10 h 59"/>
                  <a:gd name="T44" fmla="*/ 61 w 97"/>
                  <a:gd name="T45" fmla="*/ 19 h 59"/>
                  <a:gd name="T46" fmla="*/ 61 w 97"/>
                  <a:gd name="T47" fmla="*/ 25 h 59"/>
                  <a:gd name="T48" fmla="*/ 66 w 97"/>
                  <a:gd name="T49" fmla="*/ 30 h 59"/>
                  <a:gd name="T50" fmla="*/ 79 w 97"/>
                  <a:gd name="T51" fmla="*/ 30 h 59"/>
                  <a:gd name="T52" fmla="*/ 88 w 97"/>
                  <a:gd name="T53" fmla="*/ 39 h 59"/>
                  <a:gd name="T54" fmla="*/ 88 w 97"/>
                  <a:gd name="T55" fmla="*/ 40 h 59"/>
                  <a:gd name="T56" fmla="*/ 79 w 97"/>
                  <a:gd name="T57" fmla="*/ 49 h 59"/>
                  <a:gd name="T58" fmla="*/ 18 w 97"/>
                  <a:gd name="T59" fmla="*/ 49 h 59"/>
                  <a:gd name="T60" fmla="*/ 9 w 97"/>
                  <a:gd name="T61" fmla="*/ 40 h 59"/>
                  <a:gd name="T62" fmla="*/ 9 w 97"/>
                  <a:gd name="T6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59">
                    <a:moveTo>
                      <a:pt x="18" y="59"/>
                    </a:moveTo>
                    <a:cubicBezTo>
                      <a:pt x="79" y="59"/>
                      <a:pt x="79" y="59"/>
                      <a:pt x="79" y="59"/>
                    </a:cubicBezTo>
                    <a:cubicBezTo>
                      <a:pt x="89" y="59"/>
                      <a:pt x="97" y="50"/>
                      <a:pt x="97" y="40"/>
                    </a:cubicBezTo>
                    <a:cubicBezTo>
                      <a:pt x="97" y="39"/>
                      <a:pt x="97" y="39"/>
                      <a:pt x="97" y="39"/>
                    </a:cubicBezTo>
                    <a:cubicBezTo>
                      <a:pt x="97" y="29"/>
                      <a:pt x="89" y="21"/>
                      <a:pt x="79" y="21"/>
                    </a:cubicBezTo>
                    <a:cubicBezTo>
                      <a:pt x="71" y="21"/>
                      <a:pt x="71" y="21"/>
                      <a:pt x="71" y="21"/>
                    </a:cubicBezTo>
                    <a:cubicBezTo>
                      <a:pt x="71" y="19"/>
                      <a:pt x="71" y="19"/>
                      <a:pt x="71" y="19"/>
                    </a:cubicBezTo>
                    <a:cubicBezTo>
                      <a:pt x="71" y="9"/>
                      <a:pt x="62" y="0"/>
                      <a:pt x="52" y="0"/>
                    </a:cubicBezTo>
                    <a:cubicBezTo>
                      <a:pt x="45" y="0"/>
                      <a:pt x="45" y="0"/>
                      <a:pt x="45" y="0"/>
                    </a:cubicBezTo>
                    <a:cubicBezTo>
                      <a:pt x="35" y="0"/>
                      <a:pt x="27" y="9"/>
                      <a:pt x="27" y="19"/>
                    </a:cubicBezTo>
                    <a:cubicBezTo>
                      <a:pt x="27" y="21"/>
                      <a:pt x="27" y="21"/>
                      <a:pt x="27" y="21"/>
                    </a:cubicBezTo>
                    <a:cubicBezTo>
                      <a:pt x="18" y="21"/>
                      <a:pt x="18" y="21"/>
                      <a:pt x="18" y="21"/>
                    </a:cubicBezTo>
                    <a:cubicBezTo>
                      <a:pt x="8" y="21"/>
                      <a:pt x="0" y="29"/>
                      <a:pt x="0" y="39"/>
                    </a:cubicBezTo>
                    <a:cubicBezTo>
                      <a:pt x="0" y="40"/>
                      <a:pt x="0" y="40"/>
                      <a:pt x="0" y="40"/>
                    </a:cubicBezTo>
                    <a:cubicBezTo>
                      <a:pt x="0" y="50"/>
                      <a:pt x="8" y="59"/>
                      <a:pt x="18" y="59"/>
                    </a:cubicBezTo>
                    <a:close/>
                    <a:moveTo>
                      <a:pt x="9" y="39"/>
                    </a:moveTo>
                    <a:cubicBezTo>
                      <a:pt x="9" y="34"/>
                      <a:pt x="13" y="30"/>
                      <a:pt x="18" y="30"/>
                    </a:cubicBezTo>
                    <a:cubicBezTo>
                      <a:pt x="32" y="30"/>
                      <a:pt x="32" y="30"/>
                      <a:pt x="32" y="30"/>
                    </a:cubicBezTo>
                    <a:cubicBezTo>
                      <a:pt x="34" y="30"/>
                      <a:pt x="36" y="28"/>
                      <a:pt x="36" y="25"/>
                    </a:cubicBezTo>
                    <a:cubicBezTo>
                      <a:pt x="36" y="19"/>
                      <a:pt x="36" y="19"/>
                      <a:pt x="36" y="19"/>
                    </a:cubicBezTo>
                    <a:cubicBezTo>
                      <a:pt x="36" y="14"/>
                      <a:pt x="40" y="10"/>
                      <a:pt x="45" y="10"/>
                    </a:cubicBezTo>
                    <a:cubicBezTo>
                      <a:pt x="52" y="10"/>
                      <a:pt x="52" y="10"/>
                      <a:pt x="52" y="10"/>
                    </a:cubicBezTo>
                    <a:cubicBezTo>
                      <a:pt x="57" y="10"/>
                      <a:pt x="61" y="14"/>
                      <a:pt x="61" y="19"/>
                    </a:cubicBezTo>
                    <a:cubicBezTo>
                      <a:pt x="61" y="25"/>
                      <a:pt x="61" y="25"/>
                      <a:pt x="61" y="25"/>
                    </a:cubicBezTo>
                    <a:cubicBezTo>
                      <a:pt x="61" y="28"/>
                      <a:pt x="63" y="30"/>
                      <a:pt x="66" y="30"/>
                    </a:cubicBezTo>
                    <a:cubicBezTo>
                      <a:pt x="79" y="30"/>
                      <a:pt x="79" y="30"/>
                      <a:pt x="79" y="30"/>
                    </a:cubicBezTo>
                    <a:cubicBezTo>
                      <a:pt x="84" y="30"/>
                      <a:pt x="88" y="34"/>
                      <a:pt x="88" y="39"/>
                    </a:cubicBezTo>
                    <a:cubicBezTo>
                      <a:pt x="88" y="40"/>
                      <a:pt x="88" y="40"/>
                      <a:pt x="88" y="40"/>
                    </a:cubicBezTo>
                    <a:cubicBezTo>
                      <a:pt x="88" y="45"/>
                      <a:pt x="84" y="49"/>
                      <a:pt x="79" y="49"/>
                    </a:cubicBezTo>
                    <a:cubicBezTo>
                      <a:pt x="18" y="49"/>
                      <a:pt x="18" y="49"/>
                      <a:pt x="18" y="49"/>
                    </a:cubicBezTo>
                    <a:cubicBezTo>
                      <a:pt x="13" y="49"/>
                      <a:pt x="9" y="45"/>
                      <a:pt x="9" y="40"/>
                    </a:cubicBezTo>
                    <a:lnTo>
                      <a:pt x="9" y="3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425" name="Oval 362">
                <a:extLst>
                  <a:ext uri="{FF2B5EF4-FFF2-40B4-BE49-F238E27FC236}">
                    <a16:creationId xmlns:a16="http://schemas.microsoft.com/office/drawing/2014/main" id="{2FBEFB5A-8196-477F-93E2-CC4C665AEDFC}"/>
                  </a:ext>
                </a:extLst>
              </p:cNvPr>
              <p:cNvSpPr>
                <a:spLocks noChangeArrowheads="1"/>
              </p:cNvSpPr>
              <p:nvPr/>
            </p:nvSpPr>
            <p:spPr bwMode="auto">
              <a:xfrm>
                <a:off x="8377238" y="190501"/>
                <a:ext cx="17463" cy="190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426" name="Freeform 363">
                <a:extLst>
                  <a:ext uri="{FF2B5EF4-FFF2-40B4-BE49-F238E27FC236}">
                    <a16:creationId xmlns:a16="http://schemas.microsoft.com/office/drawing/2014/main" id="{D8C4F532-156A-4ED1-B8F7-CB660B1F72DB}"/>
                  </a:ext>
                </a:extLst>
              </p:cNvPr>
              <p:cNvSpPr>
                <a:spLocks/>
              </p:cNvSpPr>
              <p:nvPr/>
            </p:nvSpPr>
            <p:spPr bwMode="auto">
              <a:xfrm>
                <a:off x="8191500" y="209551"/>
                <a:ext cx="387350" cy="479425"/>
              </a:xfrm>
              <a:custGeom>
                <a:avLst/>
                <a:gdLst>
                  <a:gd name="T0" fmla="*/ 165 w 169"/>
                  <a:gd name="T1" fmla="*/ 0 h 209"/>
                  <a:gd name="T2" fmla="*/ 143 w 169"/>
                  <a:gd name="T3" fmla="*/ 0 h 209"/>
                  <a:gd name="T4" fmla="*/ 138 w 169"/>
                  <a:gd name="T5" fmla="*/ 5 h 209"/>
                  <a:gd name="T6" fmla="*/ 143 w 169"/>
                  <a:gd name="T7" fmla="*/ 9 h 209"/>
                  <a:gd name="T8" fmla="*/ 160 w 169"/>
                  <a:gd name="T9" fmla="*/ 9 h 209"/>
                  <a:gd name="T10" fmla="*/ 160 w 169"/>
                  <a:gd name="T11" fmla="*/ 200 h 209"/>
                  <a:gd name="T12" fmla="*/ 10 w 169"/>
                  <a:gd name="T13" fmla="*/ 200 h 209"/>
                  <a:gd name="T14" fmla="*/ 10 w 169"/>
                  <a:gd name="T15" fmla="*/ 9 h 209"/>
                  <a:gd name="T16" fmla="*/ 27 w 169"/>
                  <a:gd name="T17" fmla="*/ 9 h 209"/>
                  <a:gd name="T18" fmla="*/ 31 w 169"/>
                  <a:gd name="T19" fmla="*/ 5 h 209"/>
                  <a:gd name="T20" fmla="*/ 27 w 169"/>
                  <a:gd name="T21" fmla="*/ 0 h 209"/>
                  <a:gd name="T22" fmla="*/ 5 w 169"/>
                  <a:gd name="T23" fmla="*/ 0 h 209"/>
                  <a:gd name="T24" fmla="*/ 0 w 169"/>
                  <a:gd name="T25" fmla="*/ 5 h 209"/>
                  <a:gd name="T26" fmla="*/ 0 w 169"/>
                  <a:gd name="T27" fmla="*/ 205 h 209"/>
                  <a:gd name="T28" fmla="*/ 5 w 169"/>
                  <a:gd name="T29" fmla="*/ 209 h 209"/>
                  <a:gd name="T30" fmla="*/ 165 w 169"/>
                  <a:gd name="T31" fmla="*/ 209 h 209"/>
                  <a:gd name="T32" fmla="*/ 169 w 169"/>
                  <a:gd name="T33" fmla="*/ 205 h 209"/>
                  <a:gd name="T34" fmla="*/ 169 w 169"/>
                  <a:gd name="T35" fmla="*/ 5 h 209"/>
                  <a:gd name="T36" fmla="*/ 165 w 169"/>
                  <a:gd name="T3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209">
                    <a:moveTo>
                      <a:pt x="165" y="0"/>
                    </a:moveTo>
                    <a:cubicBezTo>
                      <a:pt x="143" y="0"/>
                      <a:pt x="143" y="0"/>
                      <a:pt x="143" y="0"/>
                    </a:cubicBezTo>
                    <a:cubicBezTo>
                      <a:pt x="140" y="0"/>
                      <a:pt x="138" y="2"/>
                      <a:pt x="138" y="5"/>
                    </a:cubicBezTo>
                    <a:cubicBezTo>
                      <a:pt x="138" y="7"/>
                      <a:pt x="140" y="9"/>
                      <a:pt x="143" y="9"/>
                    </a:cubicBezTo>
                    <a:cubicBezTo>
                      <a:pt x="160" y="9"/>
                      <a:pt x="160" y="9"/>
                      <a:pt x="160" y="9"/>
                    </a:cubicBezTo>
                    <a:cubicBezTo>
                      <a:pt x="160" y="200"/>
                      <a:pt x="160" y="200"/>
                      <a:pt x="160" y="200"/>
                    </a:cubicBezTo>
                    <a:cubicBezTo>
                      <a:pt x="10" y="200"/>
                      <a:pt x="10" y="200"/>
                      <a:pt x="10" y="200"/>
                    </a:cubicBezTo>
                    <a:cubicBezTo>
                      <a:pt x="10" y="9"/>
                      <a:pt x="10" y="9"/>
                      <a:pt x="10" y="9"/>
                    </a:cubicBezTo>
                    <a:cubicBezTo>
                      <a:pt x="27" y="9"/>
                      <a:pt x="27" y="9"/>
                      <a:pt x="27" y="9"/>
                    </a:cubicBezTo>
                    <a:cubicBezTo>
                      <a:pt x="29" y="9"/>
                      <a:pt x="31" y="7"/>
                      <a:pt x="31" y="5"/>
                    </a:cubicBezTo>
                    <a:cubicBezTo>
                      <a:pt x="31" y="2"/>
                      <a:pt x="29" y="0"/>
                      <a:pt x="27" y="0"/>
                    </a:cubicBezTo>
                    <a:cubicBezTo>
                      <a:pt x="5" y="0"/>
                      <a:pt x="5" y="0"/>
                      <a:pt x="5" y="0"/>
                    </a:cubicBezTo>
                    <a:cubicBezTo>
                      <a:pt x="2" y="0"/>
                      <a:pt x="0" y="2"/>
                      <a:pt x="0" y="5"/>
                    </a:cubicBezTo>
                    <a:cubicBezTo>
                      <a:pt x="0" y="205"/>
                      <a:pt x="0" y="205"/>
                      <a:pt x="0" y="205"/>
                    </a:cubicBezTo>
                    <a:cubicBezTo>
                      <a:pt x="0" y="207"/>
                      <a:pt x="2" y="209"/>
                      <a:pt x="5" y="209"/>
                    </a:cubicBezTo>
                    <a:cubicBezTo>
                      <a:pt x="165" y="209"/>
                      <a:pt x="165" y="209"/>
                      <a:pt x="165" y="209"/>
                    </a:cubicBezTo>
                    <a:cubicBezTo>
                      <a:pt x="167" y="209"/>
                      <a:pt x="169" y="207"/>
                      <a:pt x="169" y="205"/>
                    </a:cubicBezTo>
                    <a:cubicBezTo>
                      <a:pt x="169" y="5"/>
                      <a:pt x="169" y="5"/>
                      <a:pt x="169" y="5"/>
                    </a:cubicBezTo>
                    <a:cubicBezTo>
                      <a:pt x="169" y="2"/>
                      <a:pt x="167" y="0"/>
                      <a:pt x="16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sp>
            <p:nvSpPr>
              <p:cNvPr id="427" name="Freeform 364">
                <a:extLst>
                  <a:ext uri="{FF2B5EF4-FFF2-40B4-BE49-F238E27FC236}">
                    <a16:creationId xmlns:a16="http://schemas.microsoft.com/office/drawing/2014/main" id="{02144314-0A1E-4504-9843-301679065570}"/>
                  </a:ext>
                </a:extLst>
              </p:cNvPr>
              <p:cNvSpPr>
                <a:spLocks/>
              </p:cNvSpPr>
              <p:nvPr/>
            </p:nvSpPr>
            <p:spPr bwMode="auto">
              <a:xfrm>
                <a:off x="8278813" y="374651"/>
                <a:ext cx="219075" cy="192088"/>
              </a:xfrm>
              <a:custGeom>
                <a:avLst/>
                <a:gdLst>
                  <a:gd name="T0" fmla="*/ 87 w 96"/>
                  <a:gd name="T1" fmla="*/ 2 h 84"/>
                  <a:gd name="T2" fmla="*/ 29 w 96"/>
                  <a:gd name="T3" fmla="*/ 73 h 84"/>
                  <a:gd name="T4" fmla="*/ 9 w 96"/>
                  <a:gd name="T5" fmla="*/ 50 h 84"/>
                  <a:gd name="T6" fmla="*/ 2 w 96"/>
                  <a:gd name="T7" fmla="*/ 50 h 84"/>
                  <a:gd name="T8" fmla="*/ 2 w 96"/>
                  <a:gd name="T9" fmla="*/ 56 h 84"/>
                  <a:gd name="T10" fmla="*/ 26 w 96"/>
                  <a:gd name="T11" fmla="*/ 83 h 84"/>
                  <a:gd name="T12" fmla="*/ 29 w 96"/>
                  <a:gd name="T13" fmla="*/ 84 h 84"/>
                  <a:gd name="T14" fmla="*/ 29 w 96"/>
                  <a:gd name="T15" fmla="*/ 84 h 84"/>
                  <a:gd name="T16" fmla="*/ 33 w 96"/>
                  <a:gd name="T17" fmla="*/ 83 h 84"/>
                  <a:gd name="T18" fmla="*/ 94 w 96"/>
                  <a:gd name="T19" fmla="*/ 8 h 84"/>
                  <a:gd name="T20" fmla="*/ 94 w 96"/>
                  <a:gd name="T21" fmla="*/ 1 h 84"/>
                  <a:gd name="T22" fmla="*/ 87 w 96"/>
                  <a:gd name="T23"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84">
                    <a:moveTo>
                      <a:pt x="87" y="2"/>
                    </a:moveTo>
                    <a:cubicBezTo>
                      <a:pt x="29" y="73"/>
                      <a:pt x="29" y="73"/>
                      <a:pt x="29" y="73"/>
                    </a:cubicBezTo>
                    <a:cubicBezTo>
                      <a:pt x="9" y="50"/>
                      <a:pt x="9" y="50"/>
                      <a:pt x="9" y="50"/>
                    </a:cubicBezTo>
                    <a:cubicBezTo>
                      <a:pt x="7" y="48"/>
                      <a:pt x="4" y="48"/>
                      <a:pt x="2" y="50"/>
                    </a:cubicBezTo>
                    <a:cubicBezTo>
                      <a:pt x="1" y="52"/>
                      <a:pt x="0" y="55"/>
                      <a:pt x="2" y="56"/>
                    </a:cubicBezTo>
                    <a:cubicBezTo>
                      <a:pt x="26" y="83"/>
                      <a:pt x="26" y="83"/>
                      <a:pt x="26" y="83"/>
                    </a:cubicBezTo>
                    <a:cubicBezTo>
                      <a:pt x="27" y="84"/>
                      <a:pt x="28" y="84"/>
                      <a:pt x="29" y="84"/>
                    </a:cubicBezTo>
                    <a:cubicBezTo>
                      <a:pt x="29" y="84"/>
                      <a:pt x="29" y="84"/>
                      <a:pt x="29" y="84"/>
                    </a:cubicBezTo>
                    <a:cubicBezTo>
                      <a:pt x="31" y="84"/>
                      <a:pt x="32" y="84"/>
                      <a:pt x="33" y="83"/>
                    </a:cubicBezTo>
                    <a:cubicBezTo>
                      <a:pt x="94" y="8"/>
                      <a:pt x="94" y="8"/>
                      <a:pt x="94" y="8"/>
                    </a:cubicBezTo>
                    <a:cubicBezTo>
                      <a:pt x="96" y="6"/>
                      <a:pt x="96" y="3"/>
                      <a:pt x="94" y="1"/>
                    </a:cubicBezTo>
                    <a:cubicBezTo>
                      <a:pt x="92" y="0"/>
                      <a:pt x="89" y="0"/>
                      <a:pt x="8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5C5C5C"/>
                  </a:solidFill>
                  <a:effectLst/>
                  <a:uLnTx/>
                  <a:uFillTx/>
                  <a:latin typeface="Frutiger Next Pro Light"/>
                  <a:ea typeface="+mn-ea"/>
                  <a:cs typeface="+mn-cs"/>
                </a:endParaRPr>
              </a:p>
            </p:txBody>
          </p:sp>
        </p:grpSp>
      </p:grpSp>
      <p:grpSp>
        <p:nvGrpSpPr>
          <p:cNvPr id="428" name="Group 427">
            <a:extLst>
              <a:ext uri="{FF2B5EF4-FFF2-40B4-BE49-F238E27FC236}">
                <a16:creationId xmlns:a16="http://schemas.microsoft.com/office/drawing/2014/main" id="{E3653560-62EC-4F7E-BC4F-B46609110F75}"/>
              </a:ext>
            </a:extLst>
          </p:cNvPr>
          <p:cNvGrpSpPr/>
          <p:nvPr/>
        </p:nvGrpSpPr>
        <p:grpSpPr>
          <a:xfrm>
            <a:off x="4041901" y="3070042"/>
            <a:ext cx="231277" cy="228600"/>
            <a:chOff x="10616670" y="2845230"/>
            <a:chExt cx="182880" cy="182880"/>
          </a:xfrm>
        </p:grpSpPr>
        <p:sp>
          <p:nvSpPr>
            <p:cNvPr id="429" name="Oval 428">
              <a:extLst>
                <a:ext uri="{FF2B5EF4-FFF2-40B4-BE49-F238E27FC236}">
                  <a16:creationId xmlns:a16="http://schemas.microsoft.com/office/drawing/2014/main" id="{1B4044E6-E8E8-4A43-A1A6-F96106DAB9E3}"/>
                </a:ext>
              </a:extLst>
            </p:cNvPr>
            <p:cNvSpPr/>
            <p:nvPr/>
          </p:nvSpPr>
          <p:spPr>
            <a:xfrm>
              <a:off x="10616670" y="2845230"/>
              <a:ext cx="182880" cy="18288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431" name="Group 430">
              <a:extLst>
                <a:ext uri="{FF2B5EF4-FFF2-40B4-BE49-F238E27FC236}">
                  <a16:creationId xmlns:a16="http://schemas.microsoft.com/office/drawing/2014/main" id="{E5ADBD56-2786-4647-B879-C130E1419C50}"/>
                </a:ext>
              </a:extLst>
            </p:cNvPr>
            <p:cNvGrpSpPr/>
            <p:nvPr/>
          </p:nvGrpSpPr>
          <p:grpSpPr>
            <a:xfrm>
              <a:off x="10666263" y="2860834"/>
              <a:ext cx="83693" cy="145354"/>
              <a:chOff x="3040063" y="2563378"/>
              <a:chExt cx="300038" cy="340591"/>
            </a:xfrm>
            <a:solidFill>
              <a:schemeClr val="bg1"/>
            </a:solidFill>
          </p:grpSpPr>
          <p:sp>
            <p:nvSpPr>
              <p:cNvPr id="433" name="Freeform 64">
                <a:extLst>
                  <a:ext uri="{FF2B5EF4-FFF2-40B4-BE49-F238E27FC236}">
                    <a16:creationId xmlns:a16="http://schemas.microsoft.com/office/drawing/2014/main" id="{0C50ED3E-55F3-4652-92A0-EA7E5EAF26F1}"/>
                  </a:ext>
                </a:extLst>
              </p:cNvPr>
              <p:cNvSpPr>
                <a:spLocks/>
              </p:cNvSpPr>
              <p:nvPr/>
            </p:nvSpPr>
            <p:spPr bwMode="auto">
              <a:xfrm>
                <a:off x="3100388" y="2822575"/>
                <a:ext cx="174625" cy="15875"/>
              </a:xfrm>
              <a:custGeom>
                <a:avLst/>
                <a:gdLst>
                  <a:gd name="T0" fmla="*/ 211 w 221"/>
                  <a:gd name="T1" fmla="*/ 0 h 19"/>
                  <a:gd name="T2" fmla="*/ 10 w 221"/>
                  <a:gd name="T3" fmla="*/ 0 h 19"/>
                  <a:gd name="T4" fmla="*/ 10 w 221"/>
                  <a:gd name="T5" fmla="*/ 0 h 19"/>
                  <a:gd name="T6" fmla="*/ 5 w 221"/>
                  <a:gd name="T7" fmla="*/ 2 h 19"/>
                  <a:gd name="T8" fmla="*/ 2 w 221"/>
                  <a:gd name="T9" fmla="*/ 3 h 19"/>
                  <a:gd name="T10" fmla="*/ 0 w 221"/>
                  <a:gd name="T11" fmla="*/ 6 h 19"/>
                  <a:gd name="T12" fmla="*/ 0 w 221"/>
                  <a:gd name="T13" fmla="*/ 10 h 19"/>
                  <a:gd name="T14" fmla="*/ 0 w 221"/>
                  <a:gd name="T15" fmla="*/ 10 h 19"/>
                  <a:gd name="T16" fmla="*/ 0 w 221"/>
                  <a:gd name="T17" fmla="*/ 13 h 19"/>
                  <a:gd name="T18" fmla="*/ 2 w 221"/>
                  <a:gd name="T19" fmla="*/ 16 h 19"/>
                  <a:gd name="T20" fmla="*/ 5 w 221"/>
                  <a:gd name="T21" fmla="*/ 18 h 19"/>
                  <a:gd name="T22" fmla="*/ 10 w 221"/>
                  <a:gd name="T23" fmla="*/ 19 h 19"/>
                  <a:gd name="T24" fmla="*/ 211 w 221"/>
                  <a:gd name="T25" fmla="*/ 19 h 19"/>
                  <a:gd name="T26" fmla="*/ 211 w 221"/>
                  <a:gd name="T27" fmla="*/ 19 h 19"/>
                  <a:gd name="T28" fmla="*/ 216 w 221"/>
                  <a:gd name="T29" fmla="*/ 18 h 19"/>
                  <a:gd name="T30" fmla="*/ 219 w 221"/>
                  <a:gd name="T31" fmla="*/ 16 h 19"/>
                  <a:gd name="T32" fmla="*/ 221 w 221"/>
                  <a:gd name="T33" fmla="*/ 13 h 19"/>
                  <a:gd name="T34" fmla="*/ 221 w 221"/>
                  <a:gd name="T35" fmla="*/ 10 h 19"/>
                  <a:gd name="T36" fmla="*/ 221 w 221"/>
                  <a:gd name="T37" fmla="*/ 10 h 19"/>
                  <a:gd name="T38" fmla="*/ 221 w 221"/>
                  <a:gd name="T39" fmla="*/ 6 h 19"/>
                  <a:gd name="T40" fmla="*/ 219 w 221"/>
                  <a:gd name="T41" fmla="*/ 3 h 19"/>
                  <a:gd name="T42" fmla="*/ 216 w 221"/>
                  <a:gd name="T43" fmla="*/ 2 h 19"/>
                  <a:gd name="T44" fmla="*/ 211 w 221"/>
                  <a:gd name="T45" fmla="*/ 0 h 19"/>
                  <a:gd name="T46" fmla="*/ 211 w 221"/>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9">
                    <a:moveTo>
                      <a:pt x="211" y="0"/>
                    </a:moveTo>
                    <a:lnTo>
                      <a:pt x="10" y="0"/>
                    </a:lnTo>
                    <a:lnTo>
                      <a:pt x="10" y="0"/>
                    </a:lnTo>
                    <a:lnTo>
                      <a:pt x="5" y="2"/>
                    </a:lnTo>
                    <a:lnTo>
                      <a:pt x="2" y="3"/>
                    </a:lnTo>
                    <a:lnTo>
                      <a:pt x="0" y="6"/>
                    </a:lnTo>
                    <a:lnTo>
                      <a:pt x="0" y="10"/>
                    </a:lnTo>
                    <a:lnTo>
                      <a:pt x="0" y="10"/>
                    </a:lnTo>
                    <a:lnTo>
                      <a:pt x="0" y="13"/>
                    </a:lnTo>
                    <a:lnTo>
                      <a:pt x="2" y="16"/>
                    </a:lnTo>
                    <a:lnTo>
                      <a:pt x="5" y="18"/>
                    </a:lnTo>
                    <a:lnTo>
                      <a:pt x="10" y="19"/>
                    </a:lnTo>
                    <a:lnTo>
                      <a:pt x="211" y="19"/>
                    </a:lnTo>
                    <a:lnTo>
                      <a:pt x="211" y="19"/>
                    </a:lnTo>
                    <a:lnTo>
                      <a:pt x="216" y="18"/>
                    </a:lnTo>
                    <a:lnTo>
                      <a:pt x="219" y="16"/>
                    </a:lnTo>
                    <a:lnTo>
                      <a:pt x="221" y="13"/>
                    </a:lnTo>
                    <a:lnTo>
                      <a:pt x="221" y="10"/>
                    </a:lnTo>
                    <a:lnTo>
                      <a:pt x="221" y="10"/>
                    </a:lnTo>
                    <a:lnTo>
                      <a:pt x="221" y="6"/>
                    </a:lnTo>
                    <a:lnTo>
                      <a:pt x="219" y="3"/>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34" name="Freeform 65">
                <a:extLst>
                  <a:ext uri="{FF2B5EF4-FFF2-40B4-BE49-F238E27FC236}">
                    <a16:creationId xmlns:a16="http://schemas.microsoft.com/office/drawing/2014/main" id="{282CF4C0-A005-453D-A511-41362CBA41D8}"/>
                  </a:ext>
                </a:extLst>
              </p:cNvPr>
              <p:cNvSpPr>
                <a:spLocks/>
              </p:cNvSpPr>
              <p:nvPr/>
            </p:nvSpPr>
            <p:spPr bwMode="auto">
              <a:xfrm>
                <a:off x="3100388" y="2771775"/>
                <a:ext cx="174625" cy="14288"/>
              </a:xfrm>
              <a:custGeom>
                <a:avLst/>
                <a:gdLst>
                  <a:gd name="T0" fmla="*/ 211 w 221"/>
                  <a:gd name="T1" fmla="*/ 0 h 17"/>
                  <a:gd name="T2" fmla="*/ 10 w 221"/>
                  <a:gd name="T3" fmla="*/ 0 h 17"/>
                  <a:gd name="T4" fmla="*/ 10 w 221"/>
                  <a:gd name="T5" fmla="*/ 0 h 17"/>
                  <a:gd name="T6" fmla="*/ 5 w 221"/>
                  <a:gd name="T7" fmla="*/ 0 h 17"/>
                  <a:gd name="T8" fmla="*/ 2 w 221"/>
                  <a:gd name="T9" fmla="*/ 1 h 17"/>
                  <a:gd name="T10" fmla="*/ 0 w 221"/>
                  <a:gd name="T11" fmla="*/ 4 h 17"/>
                  <a:gd name="T12" fmla="*/ 0 w 221"/>
                  <a:gd name="T13" fmla="*/ 9 h 17"/>
                  <a:gd name="T14" fmla="*/ 0 w 221"/>
                  <a:gd name="T15" fmla="*/ 9 h 17"/>
                  <a:gd name="T16" fmla="*/ 0 w 221"/>
                  <a:gd name="T17" fmla="*/ 12 h 17"/>
                  <a:gd name="T18" fmla="*/ 2 w 221"/>
                  <a:gd name="T19" fmla="*/ 15 h 17"/>
                  <a:gd name="T20" fmla="*/ 5 w 221"/>
                  <a:gd name="T21" fmla="*/ 17 h 17"/>
                  <a:gd name="T22" fmla="*/ 10 w 221"/>
                  <a:gd name="T23" fmla="*/ 17 h 17"/>
                  <a:gd name="T24" fmla="*/ 211 w 221"/>
                  <a:gd name="T25" fmla="*/ 17 h 17"/>
                  <a:gd name="T26" fmla="*/ 211 w 221"/>
                  <a:gd name="T27" fmla="*/ 17 h 17"/>
                  <a:gd name="T28" fmla="*/ 216 w 221"/>
                  <a:gd name="T29" fmla="*/ 17 h 17"/>
                  <a:gd name="T30" fmla="*/ 219 w 221"/>
                  <a:gd name="T31" fmla="*/ 15 h 17"/>
                  <a:gd name="T32" fmla="*/ 221 w 221"/>
                  <a:gd name="T33" fmla="*/ 12 h 17"/>
                  <a:gd name="T34" fmla="*/ 221 w 221"/>
                  <a:gd name="T35" fmla="*/ 9 h 17"/>
                  <a:gd name="T36" fmla="*/ 221 w 221"/>
                  <a:gd name="T37" fmla="*/ 9 h 17"/>
                  <a:gd name="T38" fmla="*/ 221 w 221"/>
                  <a:gd name="T39" fmla="*/ 4 h 17"/>
                  <a:gd name="T40" fmla="*/ 219 w 221"/>
                  <a:gd name="T41" fmla="*/ 1 h 17"/>
                  <a:gd name="T42" fmla="*/ 216 w 221"/>
                  <a:gd name="T43" fmla="*/ 0 h 17"/>
                  <a:gd name="T44" fmla="*/ 211 w 221"/>
                  <a:gd name="T45" fmla="*/ 0 h 17"/>
                  <a:gd name="T46" fmla="*/ 211 w 22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7">
                    <a:moveTo>
                      <a:pt x="211" y="0"/>
                    </a:moveTo>
                    <a:lnTo>
                      <a:pt x="10" y="0"/>
                    </a:lnTo>
                    <a:lnTo>
                      <a:pt x="10" y="0"/>
                    </a:lnTo>
                    <a:lnTo>
                      <a:pt x="5" y="0"/>
                    </a:lnTo>
                    <a:lnTo>
                      <a:pt x="2" y="1"/>
                    </a:lnTo>
                    <a:lnTo>
                      <a:pt x="0" y="4"/>
                    </a:lnTo>
                    <a:lnTo>
                      <a:pt x="0" y="9"/>
                    </a:lnTo>
                    <a:lnTo>
                      <a:pt x="0" y="9"/>
                    </a:lnTo>
                    <a:lnTo>
                      <a:pt x="0" y="12"/>
                    </a:lnTo>
                    <a:lnTo>
                      <a:pt x="2" y="15"/>
                    </a:lnTo>
                    <a:lnTo>
                      <a:pt x="5" y="17"/>
                    </a:lnTo>
                    <a:lnTo>
                      <a:pt x="10" y="17"/>
                    </a:lnTo>
                    <a:lnTo>
                      <a:pt x="211" y="17"/>
                    </a:lnTo>
                    <a:lnTo>
                      <a:pt x="211" y="17"/>
                    </a:lnTo>
                    <a:lnTo>
                      <a:pt x="216" y="17"/>
                    </a:lnTo>
                    <a:lnTo>
                      <a:pt x="219" y="15"/>
                    </a:lnTo>
                    <a:lnTo>
                      <a:pt x="221" y="12"/>
                    </a:lnTo>
                    <a:lnTo>
                      <a:pt x="221" y="9"/>
                    </a:lnTo>
                    <a:lnTo>
                      <a:pt x="221" y="9"/>
                    </a:lnTo>
                    <a:lnTo>
                      <a:pt x="221" y="4"/>
                    </a:lnTo>
                    <a:lnTo>
                      <a:pt x="219" y="1"/>
                    </a:lnTo>
                    <a:lnTo>
                      <a:pt x="216" y="0"/>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35" name="Freeform 66">
                <a:extLst>
                  <a:ext uri="{FF2B5EF4-FFF2-40B4-BE49-F238E27FC236}">
                    <a16:creationId xmlns:a16="http://schemas.microsoft.com/office/drawing/2014/main" id="{D052AFFB-B89B-43B9-B970-00CBD42B8515}"/>
                  </a:ext>
                </a:extLst>
              </p:cNvPr>
              <p:cNvSpPr>
                <a:spLocks/>
              </p:cNvSpPr>
              <p:nvPr/>
            </p:nvSpPr>
            <p:spPr bwMode="auto">
              <a:xfrm>
                <a:off x="3100388" y="2717800"/>
                <a:ext cx="174625" cy="15875"/>
              </a:xfrm>
              <a:custGeom>
                <a:avLst/>
                <a:gdLst>
                  <a:gd name="T0" fmla="*/ 211 w 221"/>
                  <a:gd name="T1" fmla="*/ 0 h 20"/>
                  <a:gd name="T2" fmla="*/ 10 w 221"/>
                  <a:gd name="T3" fmla="*/ 0 h 20"/>
                  <a:gd name="T4" fmla="*/ 10 w 221"/>
                  <a:gd name="T5" fmla="*/ 0 h 20"/>
                  <a:gd name="T6" fmla="*/ 5 w 221"/>
                  <a:gd name="T7" fmla="*/ 2 h 20"/>
                  <a:gd name="T8" fmla="*/ 2 w 221"/>
                  <a:gd name="T9" fmla="*/ 4 h 20"/>
                  <a:gd name="T10" fmla="*/ 0 w 221"/>
                  <a:gd name="T11" fmla="*/ 7 h 20"/>
                  <a:gd name="T12" fmla="*/ 0 w 221"/>
                  <a:gd name="T13" fmla="*/ 10 h 20"/>
                  <a:gd name="T14" fmla="*/ 0 w 221"/>
                  <a:gd name="T15" fmla="*/ 10 h 20"/>
                  <a:gd name="T16" fmla="*/ 0 w 221"/>
                  <a:gd name="T17" fmla="*/ 13 h 20"/>
                  <a:gd name="T18" fmla="*/ 2 w 221"/>
                  <a:gd name="T19" fmla="*/ 16 h 20"/>
                  <a:gd name="T20" fmla="*/ 5 w 221"/>
                  <a:gd name="T21" fmla="*/ 20 h 20"/>
                  <a:gd name="T22" fmla="*/ 10 w 221"/>
                  <a:gd name="T23" fmla="*/ 20 h 20"/>
                  <a:gd name="T24" fmla="*/ 211 w 221"/>
                  <a:gd name="T25" fmla="*/ 20 h 20"/>
                  <a:gd name="T26" fmla="*/ 211 w 221"/>
                  <a:gd name="T27" fmla="*/ 20 h 20"/>
                  <a:gd name="T28" fmla="*/ 216 w 221"/>
                  <a:gd name="T29" fmla="*/ 20 h 20"/>
                  <a:gd name="T30" fmla="*/ 219 w 221"/>
                  <a:gd name="T31" fmla="*/ 16 h 20"/>
                  <a:gd name="T32" fmla="*/ 221 w 221"/>
                  <a:gd name="T33" fmla="*/ 13 h 20"/>
                  <a:gd name="T34" fmla="*/ 221 w 221"/>
                  <a:gd name="T35" fmla="*/ 10 h 20"/>
                  <a:gd name="T36" fmla="*/ 221 w 221"/>
                  <a:gd name="T37" fmla="*/ 10 h 20"/>
                  <a:gd name="T38" fmla="*/ 221 w 221"/>
                  <a:gd name="T39" fmla="*/ 7 h 20"/>
                  <a:gd name="T40" fmla="*/ 219 w 221"/>
                  <a:gd name="T41" fmla="*/ 4 h 20"/>
                  <a:gd name="T42" fmla="*/ 216 w 221"/>
                  <a:gd name="T43" fmla="*/ 2 h 20"/>
                  <a:gd name="T44" fmla="*/ 211 w 221"/>
                  <a:gd name="T45" fmla="*/ 0 h 20"/>
                  <a:gd name="T46" fmla="*/ 211 w 221"/>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20">
                    <a:moveTo>
                      <a:pt x="211" y="0"/>
                    </a:moveTo>
                    <a:lnTo>
                      <a:pt x="10" y="0"/>
                    </a:lnTo>
                    <a:lnTo>
                      <a:pt x="10" y="0"/>
                    </a:lnTo>
                    <a:lnTo>
                      <a:pt x="5" y="2"/>
                    </a:lnTo>
                    <a:lnTo>
                      <a:pt x="2" y="4"/>
                    </a:lnTo>
                    <a:lnTo>
                      <a:pt x="0" y="7"/>
                    </a:lnTo>
                    <a:lnTo>
                      <a:pt x="0" y="10"/>
                    </a:lnTo>
                    <a:lnTo>
                      <a:pt x="0" y="10"/>
                    </a:lnTo>
                    <a:lnTo>
                      <a:pt x="0" y="13"/>
                    </a:lnTo>
                    <a:lnTo>
                      <a:pt x="2" y="16"/>
                    </a:lnTo>
                    <a:lnTo>
                      <a:pt x="5" y="20"/>
                    </a:lnTo>
                    <a:lnTo>
                      <a:pt x="10" y="20"/>
                    </a:lnTo>
                    <a:lnTo>
                      <a:pt x="211" y="20"/>
                    </a:lnTo>
                    <a:lnTo>
                      <a:pt x="211" y="20"/>
                    </a:lnTo>
                    <a:lnTo>
                      <a:pt x="216" y="20"/>
                    </a:lnTo>
                    <a:lnTo>
                      <a:pt x="219" y="16"/>
                    </a:lnTo>
                    <a:lnTo>
                      <a:pt x="221" y="13"/>
                    </a:lnTo>
                    <a:lnTo>
                      <a:pt x="221" y="10"/>
                    </a:lnTo>
                    <a:lnTo>
                      <a:pt x="221" y="10"/>
                    </a:lnTo>
                    <a:lnTo>
                      <a:pt x="221" y="7"/>
                    </a:lnTo>
                    <a:lnTo>
                      <a:pt x="219" y="4"/>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36" name="Freeform 67">
                <a:extLst>
                  <a:ext uri="{FF2B5EF4-FFF2-40B4-BE49-F238E27FC236}">
                    <a16:creationId xmlns:a16="http://schemas.microsoft.com/office/drawing/2014/main" id="{B38A1CF6-0BAD-44A6-B34E-0903E1AA8E96}"/>
                  </a:ext>
                </a:extLst>
              </p:cNvPr>
              <p:cNvSpPr>
                <a:spLocks/>
              </p:cNvSpPr>
              <p:nvPr/>
            </p:nvSpPr>
            <p:spPr bwMode="auto">
              <a:xfrm>
                <a:off x="3100388" y="2665413"/>
                <a:ext cx="87313" cy="14288"/>
              </a:xfrm>
              <a:custGeom>
                <a:avLst/>
                <a:gdLst>
                  <a:gd name="T0" fmla="*/ 10 w 110"/>
                  <a:gd name="T1" fmla="*/ 18 h 18"/>
                  <a:gd name="T2" fmla="*/ 101 w 110"/>
                  <a:gd name="T3" fmla="*/ 18 h 18"/>
                  <a:gd name="T4" fmla="*/ 101 w 110"/>
                  <a:gd name="T5" fmla="*/ 18 h 18"/>
                  <a:gd name="T6" fmla="*/ 104 w 110"/>
                  <a:gd name="T7" fmla="*/ 18 h 18"/>
                  <a:gd name="T8" fmla="*/ 107 w 110"/>
                  <a:gd name="T9" fmla="*/ 16 h 18"/>
                  <a:gd name="T10" fmla="*/ 109 w 110"/>
                  <a:gd name="T11" fmla="*/ 13 h 18"/>
                  <a:gd name="T12" fmla="*/ 110 w 110"/>
                  <a:gd name="T13" fmla="*/ 10 h 18"/>
                  <a:gd name="T14" fmla="*/ 110 w 110"/>
                  <a:gd name="T15" fmla="*/ 10 h 18"/>
                  <a:gd name="T16" fmla="*/ 109 w 110"/>
                  <a:gd name="T17" fmla="*/ 5 h 18"/>
                  <a:gd name="T18" fmla="*/ 107 w 110"/>
                  <a:gd name="T19" fmla="*/ 2 h 18"/>
                  <a:gd name="T20" fmla="*/ 104 w 110"/>
                  <a:gd name="T21" fmla="*/ 0 h 18"/>
                  <a:gd name="T22" fmla="*/ 101 w 110"/>
                  <a:gd name="T23" fmla="*/ 0 h 18"/>
                  <a:gd name="T24" fmla="*/ 10 w 110"/>
                  <a:gd name="T25" fmla="*/ 0 h 18"/>
                  <a:gd name="T26" fmla="*/ 10 w 110"/>
                  <a:gd name="T27" fmla="*/ 0 h 18"/>
                  <a:gd name="T28" fmla="*/ 5 w 110"/>
                  <a:gd name="T29" fmla="*/ 0 h 18"/>
                  <a:gd name="T30" fmla="*/ 2 w 110"/>
                  <a:gd name="T31" fmla="*/ 2 h 18"/>
                  <a:gd name="T32" fmla="*/ 0 w 110"/>
                  <a:gd name="T33" fmla="*/ 5 h 18"/>
                  <a:gd name="T34" fmla="*/ 0 w 110"/>
                  <a:gd name="T35" fmla="*/ 10 h 18"/>
                  <a:gd name="T36" fmla="*/ 0 w 110"/>
                  <a:gd name="T37" fmla="*/ 10 h 18"/>
                  <a:gd name="T38" fmla="*/ 0 w 110"/>
                  <a:gd name="T39" fmla="*/ 13 h 18"/>
                  <a:gd name="T40" fmla="*/ 2 w 110"/>
                  <a:gd name="T41" fmla="*/ 16 h 18"/>
                  <a:gd name="T42" fmla="*/ 5 w 110"/>
                  <a:gd name="T43" fmla="*/ 18 h 18"/>
                  <a:gd name="T44" fmla="*/ 10 w 110"/>
                  <a:gd name="T45" fmla="*/ 18 h 18"/>
                  <a:gd name="T46" fmla="*/ 10 w 110"/>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8">
                    <a:moveTo>
                      <a:pt x="10" y="18"/>
                    </a:moveTo>
                    <a:lnTo>
                      <a:pt x="101" y="18"/>
                    </a:lnTo>
                    <a:lnTo>
                      <a:pt x="101" y="18"/>
                    </a:lnTo>
                    <a:lnTo>
                      <a:pt x="104" y="18"/>
                    </a:lnTo>
                    <a:lnTo>
                      <a:pt x="107" y="16"/>
                    </a:lnTo>
                    <a:lnTo>
                      <a:pt x="109" y="13"/>
                    </a:lnTo>
                    <a:lnTo>
                      <a:pt x="110" y="10"/>
                    </a:lnTo>
                    <a:lnTo>
                      <a:pt x="110" y="10"/>
                    </a:lnTo>
                    <a:lnTo>
                      <a:pt x="109" y="5"/>
                    </a:lnTo>
                    <a:lnTo>
                      <a:pt x="107" y="2"/>
                    </a:lnTo>
                    <a:lnTo>
                      <a:pt x="104" y="0"/>
                    </a:lnTo>
                    <a:lnTo>
                      <a:pt x="101" y="0"/>
                    </a:lnTo>
                    <a:lnTo>
                      <a:pt x="10" y="0"/>
                    </a:lnTo>
                    <a:lnTo>
                      <a:pt x="10" y="0"/>
                    </a:lnTo>
                    <a:lnTo>
                      <a:pt x="5" y="0"/>
                    </a:lnTo>
                    <a:lnTo>
                      <a:pt x="2" y="2"/>
                    </a:lnTo>
                    <a:lnTo>
                      <a:pt x="0" y="5"/>
                    </a:lnTo>
                    <a:lnTo>
                      <a:pt x="0" y="10"/>
                    </a:lnTo>
                    <a:lnTo>
                      <a:pt x="0" y="10"/>
                    </a:lnTo>
                    <a:lnTo>
                      <a:pt x="0" y="13"/>
                    </a:lnTo>
                    <a:lnTo>
                      <a:pt x="2" y="16"/>
                    </a:lnTo>
                    <a:lnTo>
                      <a:pt x="5" y="18"/>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38" name="Freeform 68">
                <a:extLst>
                  <a:ext uri="{FF2B5EF4-FFF2-40B4-BE49-F238E27FC236}">
                    <a16:creationId xmlns:a16="http://schemas.microsoft.com/office/drawing/2014/main" id="{3B912A13-D752-41FA-879F-5FF66EAADCB9}"/>
                  </a:ext>
                </a:extLst>
              </p:cNvPr>
              <p:cNvSpPr>
                <a:spLocks noEditPoints="1"/>
              </p:cNvSpPr>
              <p:nvPr/>
            </p:nvSpPr>
            <p:spPr bwMode="auto">
              <a:xfrm>
                <a:off x="3040063" y="2563378"/>
                <a:ext cx="300038" cy="340591"/>
              </a:xfrm>
              <a:custGeom>
                <a:avLst/>
                <a:gdLst>
                  <a:gd name="T0" fmla="*/ 304 w 377"/>
                  <a:gd name="T1" fmla="*/ 8 h 471"/>
                  <a:gd name="T2" fmla="*/ 300 w 377"/>
                  <a:gd name="T3" fmla="*/ 5 h 471"/>
                  <a:gd name="T4" fmla="*/ 291 w 377"/>
                  <a:gd name="T5" fmla="*/ 0 h 471"/>
                  <a:gd name="T6" fmla="*/ 286 w 377"/>
                  <a:gd name="T7" fmla="*/ 0 h 471"/>
                  <a:gd name="T8" fmla="*/ 26 w 377"/>
                  <a:gd name="T9" fmla="*/ 0 h 471"/>
                  <a:gd name="T10" fmla="*/ 16 w 377"/>
                  <a:gd name="T11" fmla="*/ 1 h 471"/>
                  <a:gd name="T12" fmla="*/ 2 w 377"/>
                  <a:gd name="T13" fmla="*/ 16 h 471"/>
                  <a:gd name="T14" fmla="*/ 0 w 377"/>
                  <a:gd name="T15" fmla="*/ 25 h 471"/>
                  <a:gd name="T16" fmla="*/ 0 w 377"/>
                  <a:gd name="T17" fmla="*/ 445 h 471"/>
                  <a:gd name="T18" fmla="*/ 2 w 377"/>
                  <a:gd name="T19" fmla="*/ 455 h 471"/>
                  <a:gd name="T20" fmla="*/ 16 w 377"/>
                  <a:gd name="T21" fmla="*/ 469 h 471"/>
                  <a:gd name="T22" fmla="*/ 26 w 377"/>
                  <a:gd name="T23" fmla="*/ 471 h 471"/>
                  <a:gd name="T24" fmla="*/ 353 w 377"/>
                  <a:gd name="T25" fmla="*/ 471 h 471"/>
                  <a:gd name="T26" fmla="*/ 363 w 377"/>
                  <a:gd name="T27" fmla="*/ 469 h 471"/>
                  <a:gd name="T28" fmla="*/ 376 w 377"/>
                  <a:gd name="T29" fmla="*/ 455 h 471"/>
                  <a:gd name="T30" fmla="*/ 377 w 377"/>
                  <a:gd name="T31" fmla="*/ 445 h 471"/>
                  <a:gd name="T32" fmla="*/ 377 w 377"/>
                  <a:gd name="T33" fmla="*/ 91 h 471"/>
                  <a:gd name="T34" fmla="*/ 376 w 377"/>
                  <a:gd name="T35" fmla="*/ 80 h 471"/>
                  <a:gd name="T36" fmla="*/ 371 w 377"/>
                  <a:gd name="T37" fmla="*/ 72 h 471"/>
                  <a:gd name="T38" fmla="*/ 352 w 377"/>
                  <a:gd name="T39" fmla="*/ 81 h 471"/>
                  <a:gd name="T40" fmla="*/ 296 w 377"/>
                  <a:gd name="T41" fmla="*/ 25 h 471"/>
                  <a:gd name="T42" fmla="*/ 353 w 377"/>
                  <a:gd name="T43" fmla="*/ 452 h 471"/>
                  <a:gd name="T44" fmla="*/ 26 w 377"/>
                  <a:gd name="T45" fmla="*/ 452 h 471"/>
                  <a:gd name="T46" fmla="*/ 21 w 377"/>
                  <a:gd name="T47" fmla="*/ 450 h 471"/>
                  <a:gd name="T48" fmla="*/ 19 w 377"/>
                  <a:gd name="T49" fmla="*/ 445 h 471"/>
                  <a:gd name="T50" fmla="*/ 19 w 377"/>
                  <a:gd name="T51" fmla="*/ 25 h 471"/>
                  <a:gd name="T52" fmla="*/ 21 w 377"/>
                  <a:gd name="T53" fmla="*/ 21 h 471"/>
                  <a:gd name="T54" fmla="*/ 26 w 377"/>
                  <a:gd name="T55" fmla="*/ 19 h 471"/>
                  <a:gd name="T56" fmla="*/ 277 w 377"/>
                  <a:gd name="T57" fmla="*/ 91 h 471"/>
                  <a:gd name="T58" fmla="*/ 278 w 377"/>
                  <a:gd name="T59" fmla="*/ 94 h 471"/>
                  <a:gd name="T60" fmla="*/ 283 w 377"/>
                  <a:gd name="T61" fmla="*/ 99 h 471"/>
                  <a:gd name="T62" fmla="*/ 360 w 377"/>
                  <a:gd name="T63" fmla="*/ 99 h 471"/>
                  <a:gd name="T64" fmla="*/ 360 w 377"/>
                  <a:gd name="T65" fmla="*/ 445 h 471"/>
                  <a:gd name="T66" fmla="*/ 356 w 377"/>
                  <a:gd name="T67" fmla="*/ 450 h 471"/>
                  <a:gd name="T68" fmla="*/ 353 w 377"/>
                  <a:gd name="T69" fmla="*/ 45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7" h="471">
                    <a:moveTo>
                      <a:pt x="371" y="72"/>
                    </a:moveTo>
                    <a:lnTo>
                      <a:pt x="304" y="8"/>
                    </a:lnTo>
                    <a:lnTo>
                      <a:pt x="304" y="8"/>
                    </a:lnTo>
                    <a:lnTo>
                      <a:pt x="300" y="5"/>
                    </a:lnTo>
                    <a:lnTo>
                      <a:pt x="296" y="1"/>
                    </a:lnTo>
                    <a:lnTo>
                      <a:pt x="291" y="0"/>
                    </a:lnTo>
                    <a:lnTo>
                      <a:pt x="286" y="0"/>
                    </a:lnTo>
                    <a:lnTo>
                      <a:pt x="286" y="0"/>
                    </a:lnTo>
                    <a:lnTo>
                      <a:pt x="26" y="0"/>
                    </a:lnTo>
                    <a:lnTo>
                      <a:pt x="26" y="0"/>
                    </a:lnTo>
                    <a:lnTo>
                      <a:pt x="21" y="0"/>
                    </a:lnTo>
                    <a:lnTo>
                      <a:pt x="16" y="1"/>
                    </a:lnTo>
                    <a:lnTo>
                      <a:pt x="8" y="8"/>
                    </a:lnTo>
                    <a:lnTo>
                      <a:pt x="2" y="16"/>
                    </a:lnTo>
                    <a:lnTo>
                      <a:pt x="0" y="21"/>
                    </a:lnTo>
                    <a:lnTo>
                      <a:pt x="0" y="25"/>
                    </a:lnTo>
                    <a:lnTo>
                      <a:pt x="0" y="445"/>
                    </a:lnTo>
                    <a:lnTo>
                      <a:pt x="0" y="445"/>
                    </a:lnTo>
                    <a:lnTo>
                      <a:pt x="0" y="450"/>
                    </a:lnTo>
                    <a:lnTo>
                      <a:pt x="2" y="455"/>
                    </a:lnTo>
                    <a:lnTo>
                      <a:pt x="8" y="463"/>
                    </a:lnTo>
                    <a:lnTo>
                      <a:pt x="16" y="469"/>
                    </a:lnTo>
                    <a:lnTo>
                      <a:pt x="21" y="471"/>
                    </a:lnTo>
                    <a:lnTo>
                      <a:pt x="26" y="471"/>
                    </a:lnTo>
                    <a:lnTo>
                      <a:pt x="353" y="471"/>
                    </a:lnTo>
                    <a:lnTo>
                      <a:pt x="353" y="471"/>
                    </a:lnTo>
                    <a:lnTo>
                      <a:pt x="358" y="471"/>
                    </a:lnTo>
                    <a:lnTo>
                      <a:pt x="363" y="469"/>
                    </a:lnTo>
                    <a:lnTo>
                      <a:pt x="371" y="463"/>
                    </a:lnTo>
                    <a:lnTo>
                      <a:pt x="376" y="455"/>
                    </a:lnTo>
                    <a:lnTo>
                      <a:pt x="377" y="450"/>
                    </a:lnTo>
                    <a:lnTo>
                      <a:pt x="377" y="445"/>
                    </a:lnTo>
                    <a:lnTo>
                      <a:pt x="377" y="91"/>
                    </a:lnTo>
                    <a:lnTo>
                      <a:pt x="377" y="91"/>
                    </a:lnTo>
                    <a:lnTo>
                      <a:pt x="377" y="84"/>
                    </a:lnTo>
                    <a:lnTo>
                      <a:pt x="376" y="80"/>
                    </a:lnTo>
                    <a:lnTo>
                      <a:pt x="374" y="76"/>
                    </a:lnTo>
                    <a:lnTo>
                      <a:pt x="371" y="72"/>
                    </a:lnTo>
                    <a:lnTo>
                      <a:pt x="371" y="72"/>
                    </a:lnTo>
                    <a:close/>
                    <a:moveTo>
                      <a:pt x="352" y="81"/>
                    </a:moveTo>
                    <a:lnTo>
                      <a:pt x="296" y="81"/>
                    </a:lnTo>
                    <a:lnTo>
                      <a:pt x="296" y="25"/>
                    </a:lnTo>
                    <a:lnTo>
                      <a:pt x="352" y="81"/>
                    </a:lnTo>
                    <a:close/>
                    <a:moveTo>
                      <a:pt x="353" y="452"/>
                    </a:moveTo>
                    <a:lnTo>
                      <a:pt x="26" y="452"/>
                    </a:lnTo>
                    <a:lnTo>
                      <a:pt x="26" y="452"/>
                    </a:lnTo>
                    <a:lnTo>
                      <a:pt x="23" y="452"/>
                    </a:lnTo>
                    <a:lnTo>
                      <a:pt x="21" y="450"/>
                    </a:lnTo>
                    <a:lnTo>
                      <a:pt x="19" y="449"/>
                    </a:lnTo>
                    <a:lnTo>
                      <a:pt x="19" y="445"/>
                    </a:lnTo>
                    <a:lnTo>
                      <a:pt x="19" y="25"/>
                    </a:lnTo>
                    <a:lnTo>
                      <a:pt x="19" y="25"/>
                    </a:lnTo>
                    <a:lnTo>
                      <a:pt x="19" y="22"/>
                    </a:lnTo>
                    <a:lnTo>
                      <a:pt x="21" y="21"/>
                    </a:lnTo>
                    <a:lnTo>
                      <a:pt x="23" y="19"/>
                    </a:lnTo>
                    <a:lnTo>
                      <a:pt x="26" y="19"/>
                    </a:lnTo>
                    <a:lnTo>
                      <a:pt x="277" y="19"/>
                    </a:lnTo>
                    <a:lnTo>
                      <a:pt x="277" y="91"/>
                    </a:lnTo>
                    <a:lnTo>
                      <a:pt x="277" y="91"/>
                    </a:lnTo>
                    <a:lnTo>
                      <a:pt x="278" y="94"/>
                    </a:lnTo>
                    <a:lnTo>
                      <a:pt x="280" y="97"/>
                    </a:lnTo>
                    <a:lnTo>
                      <a:pt x="283" y="99"/>
                    </a:lnTo>
                    <a:lnTo>
                      <a:pt x="286" y="99"/>
                    </a:lnTo>
                    <a:lnTo>
                      <a:pt x="360" y="99"/>
                    </a:lnTo>
                    <a:lnTo>
                      <a:pt x="360" y="445"/>
                    </a:lnTo>
                    <a:lnTo>
                      <a:pt x="360" y="445"/>
                    </a:lnTo>
                    <a:lnTo>
                      <a:pt x="358" y="449"/>
                    </a:lnTo>
                    <a:lnTo>
                      <a:pt x="356" y="450"/>
                    </a:lnTo>
                    <a:lnTo>
                      <a:pt x="355" y="452"/>
                    </a:lnTo>
                    <a:lnTo>
                      <a:pt x="353" y="452"/>
                    </a:lnTo>
                    <a:lnTo>
                      <a:pt x="353"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sp>
        <p:nvSpPr>
          <p:cNvPr id="439" name="TextBox 438">
            <a:extLst>
              <a:ext uri="{FF2B5EF4-FFF2-40B4-BE49-F238E27FC236}">
                <a16:creationId xmlns:a16="http://schemas.microsoft.com/office/drawing/2014/main" id="{71758A95-FA61-47FC-BF1F-08EF64B31D32}"/>
              </a:ext>
            </a:extLst>
          </p:cNvPr>
          <p:cNvSpPr txBox="1"/>
          <p:nvPr/>
        </p:nvSpPr>
        <p:spPr>
          <a:xfrm>
            <a:off x="3653157" y="2536903"/>
            <a:ext cx="10087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Receive supporting accounts receivable documentation from Program Office</a:t>
            </a:r>
          </a:p>
        </p:txBody>
      </p:sp>
      <p:sp>
        <p:nvSpPr>
          <p:cNvPr id="449" name="TextBox 448">
            <a:extLst>
              <a:ext uri="{FF2B5EF4-FFF2-40B4-BE49-F238E27FC236}">
                <a16:creationId xmlns:a16="http://schemas.microsoft.com/office/drawing/2014/main" id="{0A05E053-E65F-4DBB-AE9E-0ABD7D16E447}"/>
              </a:ext>
            </a:extLst>
          </p:cNvPr>
          <p:cNvSpPr txBox="1"/>
          <p:nvPr/>
        </p:nvSpPr>
        <p:spPr>
          <a:xfrm>
            <a:off x="5561960" y="3289411"/>
            <a:ext cx="914227"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Salary offset approved and processed</a:t>
            </a:r>
          </a:p>
        </p:txBody>
      </p:sp>
      <p:grpSp>
        <p:nvGrpSpPr>
          <p:cNvPr id="450" name="Group 449">
            <a:extLst>
              <a:ext uri="{FF2B5EF4-FFF2-40B4-BE49-F238E27FC236}">
                <a16:creationId xmlns:a16="http://schemas.microsoft.com/office/drawing/2014/main" id="{338D4243-93C7-4E75-BF70-7A6838A14EDC}"/>
              </a:ext>
            </a:extLst>
          </p:cNvPr>
          <p:cNvGrpSpPr/>
          <p:nvPr/>
        </p:nvGrpSpPr>
        <p:grpSpPr>
          <a:xfrm>
            <a:off x="7171078" y="3067280"/>
            <a:ext cx="231277" cy="234125"/>
            <a:chOff x="10616670" y="2845230"/>
            <a:chExt cx="182880" cy="182880"/>
          </a:xfrm>
        </p:grpSpPr>
        <p:sp>
          <p:nvSpPr>
            <p:cNvPr id="451" name="Oval 450">
              <a:extLst>
                <a:ext uri="{FF2B5EF4-FFF2-40B4-BE49-F238E27FC236}">
                  <a16:creationId xmlns:a16="http://schemas.microsoft.com/office/drawing/2014/main" id="{6399CE3D-9B5B-4DF8-B84E-A3E8316B648C}"/>
                </a:ext>
              </a:extLst>
            </p:cNvPr>
            <p:cNvSpPr/>
            <p:nvPr/>
          </p:nvSpPr>
          <p:spPr>
            <a:xfrm>
              <a:off x="10616670" y="2845230"/>
              <a:ext cx="182880" cy="18288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452" name="Group 451">
              <a:extLst>
                <a:ext uri="{FF2B5EF4-FFF2-40B4-BE49-F238E27FC236}">
                  <a16:creationId xmlns:a16="http://schemas.microsoft.com/office/drawing/2014/main" id="{1453E6C6-C6C6-4096-B0B8-FF53DFB39B51}"/>
                </a:ext>
              </a:extLst>
            </p:cNvPr>
            <p:cNvGrpSpPr/>
            <p:nvPr/>
          </p:nvGrpSpPr>
          <p:grpSpPr>
            <a:xfrm>
              <a:off x="10666263" y="2860834"/>
              <a:ext cx="83693" cy="145354"/>
              <a:chOff x="3040063" y="2563379"/>
              <a:chExt cx="300038" cy="340592"/>
            </a:xfrm>
            <a:solidFill>
              <a:schemeClr val="bg1"/>
            </a:solidFill>
          </p:grpSpPr>
          <p:sp>
            <p:nvSpPr>
              <p:cNvPr id="453" name="Freeform 64">
                <a:extLst>
                  <a:ext uri="{FF2B5EF4-FFF2-40B4-BE49-F238E27FC236}">
                    <a16:creationId xmlns:a16="http://schemas.microsoft.com/office/drawing/2014/main" id="{111E62FD-D32F-418A-8D0F-CC70F166D461}"/>
                  </a:ext>
                </a:extLst>
              </p:cNvPr>
              <p:cNvSpPr>
                <a:spLocks/>
              </p:cNvSpPr>
              <p:nvPr/>
            </p:nvSpPr>
            <p:spPr bwMode="auto">
              <a:xfrm>
                <a:off x="3100388" y="2822575"/>
                <a:ext cx="174625" cy="15875"/>
              </a:xfrm>
              <a:custGeom>
                <a:avLst/>
                <a:gdLst>
                  <a:gd name="T0" fmla="*/ 211 w 221"/>
                  <a:gd name="T1" fmla="*/ 0 h 19"/>
                  <a:gd name="T2" fmla="*/ 10 w 221"/>
                  <a:gd name="T3" fmla="*/ 0 h 19"/>
                  <a:gd name="T4" fmla="*/ 10 w 221"/>
                  <a:gd name="T5" fmla="*/ 0 h 19"/>
                  <a:gd name="T6" fmla="*/ 5 w 221"/>
                  <a:gd name="T7" fmla="*/ 2 h 19"/>
                  <a:gd name="T8" fmla="*/ 2 w 221"/>
                  <a:gd name="T9" fmla="*/ 3 h 19"/>
                  <a:gd name="T10" fmla="*/ 0 w 221"/>
                  <a:gd name="T11" fmla="*/ 6 h 19"/>
                  <a:gd name="T12" fmla="*/ 0 w 221"/>
                  <a:gd name="T13" fmla="*/ 10 h 19"/>
                  <a:gd name="T14" fmla="*/ 0 w 221"/>
                  <a:gd name="T15" fmla="*/ 10 h 19"/>
                  <a:gd name="T16" fmla="*/ 0 w 221"/>
                  <a:gd name="T17" fmla="*/ 13 h 19"/>
                  <a:gd name="T18" fmla="*/ 2 w 221"/>
                  <a:gd name="T19" fmla="*/ 16 h 19"/>
                  <a:gd name="T20" fmla="*/ 5 w 221"/>
                  <a:gd name="T21" fmla="*/ 18 h 19"/>
                  <a:gd name="T22" fmla="*/ 10 w 221"/>
                  <a:gd name="T23" fmla="*/ 19 h 19"/>
                  <a:gd name="T24" fmla="*/ 211 w 221"/>
                  <a:gd name="T25" fmla="*/ 19 h 19"/>
                  <a:gd name="T26" fmla="*/ 211 w 221"/>
                  <a:gd name="T27" fmla="*/ 19 h 19"/>
                  <a:gd name="T28" fmla="*/ 216 w 221"/>
                  <a:gd name="T29" fmla="*/ 18 h 19"/>
                  <a:gd name="T30" fmla="*/ 219 w 221"/>
                  <a:gd name="T31" fmla="*/ 16 h 19"/>
                  <a:gd name="T32" fmla="*/ 221 w 221"/>
                  <a:gd name="T33" fmla="*/ 13 h 19"/>
                  <a:gd name="T34" fmla="*/ 221 w 221"/>
                  <a:gd name="T35" fmla="*/ 10 h 19"/>
                  <a:gd name="T36" fmla="*/ 221 w 221"/>
                  <a:gd name="T37" fmla="*/ 10 h 19"/>
                  <a:gd name="T38" fmla="*/ 221 w 221"/>
                  <a:gd name="T39" fmla="*/ 6 h 19"/>
                  <a:gd name="T40" fmla="*/ 219 w 221"/>
                  <a:gd name="T41" fmla="*/ 3 h 19"/>
                  <a:gd name="T42" fmla="*/ 216 w 221"/>
                  <a:gd name="T43" fmla="*/ 2 h 19"/>
                  <a:gd name="T44" fmla="*/ 211 w 221"/>
                  <a:gd name="T45" fmla="*/ 0 h 19"/>
                  <a:gd name="T46" fmla="*/ 211 w 221"/>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9">
                    <a:moveTo>
                      <a:pt x="211" y="0"/>
                    </a:moveTo>
                    <a:lnTo>
                      <a:pt x="10" y="0"/>
                    </a:lnTo>
                    <a:lnTo>
                      <a:pt x="10" y="0"/>
                    </a:lnTo>
                    <a:lnTo>
                      <a:pt x="5" y="2"/>
                    </a:lnTo>
                    <a:lnTo>
                      <a:pt x="2" y="3"/>
                    </a:lnTo>
                    <a:lnTo>
                      <a:pt x="0" y="6"/>
                    </a:lnTo>
                    <a:lnTo>
                      <a:pt x="0" y="10"/>
                    </a:lnTo>
                    <a:lnTo>
                      <a:pt x="0" y="10"/>
                    </a:lnTo>
                    <a:lnTo>
                      <a:pt x="0" y="13"/>
                    </a:lnTo>
                    <a:lnTo>
                      <a:pt x="2" y="16"/>
                    </a:lnTo>
                    <a:lnTo>
                      <a:pt x="5" y="18"/>
                    </a:lnTo>
                    <a:lnTo>
                      <a:pt x="10" y="19"/>
                    </a:lnTo>
                    <a:lnTo>
                      <a:pt x="211" y="19"/>
                    </a:lnTo>
                    <a:lnTo>
                      <a:pt x="211" y="19"/>
                    </a:lnTo>
                    <a:lnTo>
                      <a:pt x="216" y="18"/>
                    </a:lnTo>
                    <a:lnTo>
                      <a:pt x="219" y="16"/>
                    </a:lnTo>
                    <a:lnTo>
                      <a:pt x="221" y="13"/>
                    </a:lnTo>
                    <a:lnTo>
                      <a:pt x="221" y="10"/>
                    </a:lnTo>
                    <a:lnTo>
                      <a:pt x="221" y="10"/>
                    </a:lnTo>
                    <a:lnTo>
                      <a:pt x="221" y="6"/>
                    </a:lnTo>
                    <a:lnTo>
                      <a:pt x="219" y="3"/>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56" name="Freeform 65">
                <a:extLst>
                  <a:ext uri="{FF2B5EF4-FFF2-40B4-BE49-F238E27FC236}">
                    <a16:creationId xmlns:a16="http://schemas.microsoft.com/office/drawing/2014/main" id="{E97AF022-A65E-4D1A-80CF-96722A77269B}"/>
                  </a:ext>
                </a:extLst>
              </p:cNvPr>
              <p:cNvSpPr>
                <a:spLocks/>
              </p:cNvSpPr>
              <p:nvPr/>
            </p:nvSpPr>
            <p:spPr bwMode="auto">
              <a:xfrm>
                <a:off x="3100388" y="2771775"/>
                <a:ext cx="174625" cy="14288"/>
              </a:xfrm>
              <a:custGeom>
                <a:avLst/>
                <a:gdLst>
                  <a:gd name="T0" fmla="*/ 211 w 221"/>
                  <a:gd name="T1" fmla="*/ 0 h 17"/>
                  <a:gd name="T2" fmla="*/ 10 w 221"/>
                  <a:gd name="T3" fmla="*/ 0 h 17"/>
                  <a:gd name="T4" fmla="*/ 10 w 221"/>
                  <a:gd name="T5" fmla="*/ 0 h 17"/>
                  <a:gd name="T6" fmla="*/ 5 w 221"/>
                  <a:gd name="T7" fmla="*/ 0 h 17"/>
                  <a:gd name="T8" fmla="*/ 2 w 221"/>
                  <a:gd name="T9" fmla="*/ 1 h 17"/>
                  <a:gd name="T10" fmla="*/ 0 w 221"/>
                  <a:gd name="T11" fmla="*/ 4 h 17"/>
                  <a:gd name="T12" fmla="*/ 0 w 221"/>
                  <a:gd name="T13" fmla="*/ 9 h 17"/>
                  <a:gd name="T14" fmla="*/ 0 w 221"/>
                  <a:gd name="T15" fmla="*/ 9 h 17"/>
                  <a:gd name="T16" fmla="*/ 0 w 221"/>
                  <a:gd name="T17" fmla="*/ 12 h 17"/>
                  <a:gd name="T18" fmla="*/ 2 w 221"/>
                  <a:gd name="T19" fmla="*/ 15 h 17"/>
                  <a:gd name="T20" fmla="*/ 5 w 221"/>
                  <a:gd name="T21" fmla="*/ 17 h 17"/>
                  <a:gd name="T22" fmla="*/ 10 w 221"/>
                  <a:gd name="T23" fmla="*/ 17 h 17"/>
                  <a:gd name="T24" fmla="*/ 211 w 221"/>
                  <a:gd name="T25" fmla="*/ 17 h 17"/>
                  <a:gd name="T26" fmla="*/ 211 w 221"/>
                  <a:gd name="T27" fmla="*/ 17 h 17"/>
                  <a:gd name="T28" fmla="*/ 216 w 221"/>
                  <a:gd name="T29" fmla="*/ 17 h 17"/>
                  <a:gd name="T30" fmla="*/ 219 w 221"/>
                  <a:gd name="T31" fmla="*/ 15 h 17"/>
                  <a:gd name="T32" fmla="*/ 221 w 221"/>
                  <a:gd name="T33" fmla="*/ 12 h 17"/>
                  <a:gd name="T34" fmla="*/ 221 w 221"/>
                  <a:gd name="T35" fmla="*/ 9 h 17"/>
                  <a:gd name="T36" fmla="*/ 221 w 221"/>
                  <a:gd name="T37" fmla="*/ 9 h 17"/>
                  <a:gd name="T38" fmla="*/ 221 w 221"/>
                  <a:gd name="T39" fmla="*/ 4 h 17"/>
                  <a:gd name="T40" fmla="*/ 219 w 221"/>
                  <a:gd name="T41" fmla="*/ 1 h 17"/>
                  <a:gd name="T42" fmla="*/ 216 w 221"/>
                  <a:gd name="T43" fmla="*/ 0 h 17"/>
                  <a:gd name="T44" fmla="*/ 211 w 221"/>
                  <a:gd name="T45" fmla="*/ 0 h 17"/>
                  <a:gd name="T46" fmla="*/ 211 w 22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7">
                    <a:moveTo>
                      <a:pt x="211" y="0"/>
                    </a:moveTo>
                    <a:lnTo>
                      <a:pt x="10" y="0"/>
                    </a:lnTo>
                    <a:lnTo>
                      <a:pt x="10" y="0"/>
                    </a:lnTo>
                    <a:lnTo>
                      <a:pt x="5" y="0"/>
                    </a:lnTo>
                    <a:lnTo>
                      <a:pt x="2" y="1"/>
                    </a:lnTo>
                    <a:lnTo>
                      <a:pt x="0" y="4"/>
                    </a:lnTo>
                    <a:lnTo>
                      <a:pt x="0" y="9"/>
                    </a:lnTo>
                    <a:lnTo>
                      <a:pt x="0" y="9"/>
                    </a:lnTo>
                    <a:lnTo>
                      <a:pt x="0" y="12"/>
                    </a:lnTo>
                    <a:lnTo>
                      <a:pt x="2" y="15"/>
                    </a:lnTo>
                    <a:lnTo>
                      <a:pt x="5" y="17"/>
                    </a:lnTo>
                    <a:lnTo>
                      <a:pt x="10" y="17"/>
                    </a:lnTo>
                    <a:lnTo>
                      <a:pt x="211" y="17"/>
                    </a:lnTo>
                    <a:lnTo>
                      <a:pt x="211" y="17"/>
                    </a:lnTo>
                    <a:lnTo>
                      <a:pt x="216" y="17"/>
                    </a:lnTo>
                    <a:lnTo>
                      <a:pt x="219" y="15"/>
                    </a:lnTo>
                    <a:lnTo>
                      <a:pt x="221" y="12"/>
                    </a:lnTo>
                    <a:lnTo>
                      <a:pt x="221" y="9"/>
                    </a:lnTo>
                    <a:lnTo>
                      <a:pt x="221" y="9"/>
                    </a:lnTo>
                    <a:lnTo>
                      <a:pt x="221" y="4"/>
                    </a:lnTo>
                    <a:lnTo>
                      <a:pt x="219" y="1"/>
                    </a:lnTo>
                    <a:lnTo>
                      <a:pt x="216" y="0"/>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57" name="Freeform 66">
                <a:extLst>
                  <a:ext uri="{FF2B5EF4-FFF2-40B4-BE49-F238E27FC236}">
                    <a16:creationId xmlns:a16="http://schemas.microsoft.com/office/drawing/2014/main" id="{07877A5E-F0FB-4AB4-8A97-37BB7ACFA0D8}"/>
                  </a:ext>
                </a:extLst>
              </p:cNvPr>
              <p:cNvSpPr>
                <a:spLocks/>
              </p:cNvSpPr>
              <p:nvPr/>
            </p:nvSpPr>
            <p:spPr bwMode="auto">
              <a:xfrm>
                <a:off x="3100388" y="2717800"/>
                <a:ext cx="174625" cy="15875"/>
              </a:xfrm>
              <a:custGeom>
                <a:avLst/>
                <a:gdLst>
                  <a:gd name="T0" fmla="*/ 211 w 221"/>
                  <a:gd name="T1" fmla="*/ 0 h 20"/>
                  <a:gd name="T2" fmla="*/ 10 w 221"/>
                  <a:gd name="T3" fmla="*/ 0 h 20"/>
                  <a:gd name="T4" fmla="*/ 10 w 221"/>
                  <a:gd name="T5" fmla="*/ 0 h 20"/>
                  <a:gd name="T6" fmla="*/ 5 w 221"/>
                  <a:gd name="T7" fmla="*/ 2 h 20"/>
                  <a:gd name="T8" fmla="*/ 2 w 221"/>
                  <a:gd name="T9" fmla="*/ 4 h 20"/>
                  <a:gd name="T10" fmla="*/ 0 w 221"/>
                  <a:gd name="T11" fmla="*/ 7 h 20"/>
                  <a:gd name="T12" fmla="*/ 0 w 221"/>
                  <a:gd name="T13" fmla="*/ 10 h 20"/>
                  <a:gd name="T14" fmla="*/ 0 w 221"/>
                  <a:gd name="T15" fmla="*/ 10 h 20"/>
                  <a:gd name="T16" fmla="*/ 0 w 221"/>
                  <a:gd name="T17" fmla="*/ 13 h 20"/>
                  <a:gd name="T18" fmla="*/ 2 w 221"/>
                  <a:gd name="T19" fmla="*/ 16 h 20"/>
                  <a:gd name="T20" fmla="*/ 5 w 221"/>
                  <a:gd name="T21" fmla="*/ 20 h 20"/>
                  <a:gd name="T22" fmla="*/ 10 w 221"/>
                  <a:gd name="T23" fmla="*/ 20 h 20"/>
                  <a:gd name="T24" fmla="*/ 211 w 221"/>
                  <a:gd name="T25" fmla="*/ 20 h 20"/>
                  <a:gd name="T26" fmla="*/ 211 w 221"/>
                  <a:gd name="T27" fmla="*/ 20 h 20"/>
                  <a:gd name="T28" fmla="*/ 216 w 221"/>
                  <a:gd name="T29" fmla="*/ 20 h 20"/>
                  <a:gd name="T30" fmla="*/ 219 w 221"/>
                  <a:gd name="T31" fmla="*/ 16 h 20"/>
                  <a:gd name="T32" fmla="*/ 221 w 221"/>
                  <a:gd name="T33" fmla="*/ 13 h 20"/>
                  <a:gd name="T34" fmla="*/ 221 w 221"/>
                  <a:gd name="T35" fmla="*/ 10 h 20"/>
                  <a:gd name="T36" fmla="*/ 221 w 221"/>
                  <a:gd name="T37" fmla="*/ 10 h 20"/>
                  <a:gd name="T38" fmla="*/ 221 w 221"/>
                  <a:gd name="T39" fmla="*/ 7 h 20"/>
                  <a:gd name="T40" fmla="*/ 219 w 221"/>
                  <a:gd name="T41" fmla="*/ 4 h 20"/>
                  <a:gd name="T42" fmla="*/ 216 w 221"/>
                  <a:gd name="T43" fmla="*/ 2 h 20"/>
                  <a:gd name="T44" fmla="*/ 211 w 221"/>
                  <a:gd name="T45" fmla="*/ 0 h 20"/>
                  <a:gd name="T46" fmla="*/ 211 w 221"/>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20">
                    <a:moveTo>
                      <a:pt x="211" y="0"/>
                    </a:moveTo>
                    <a:lnTo>
                      <a:pt x="10" y="0"/>
                    </a:lnTo>
                    <a:lnTo>
                      <a:pt x="10" y="0"/>
                    </a:lnTo>
                    <a:lnTo>
                      <a:pt x="5" y="2"/>
                    </a:lnTo>
                    <a:lnTo>
                      <a:pt x="2" y="4"/>
                    </a:lnTo>
                    <a:lnTo>
                      <a:pt x="0" y="7"/>
                    </a:lnTo>
                    <a:lnTo>
                      <a:pt x="0" y="10"/>
                    </a:lnTo>
                    <a:lnTo>
                      <a:pt x="0" y="10"/>
                    </a:lnTo>
                    <a:lnTo>
                      <a:pt x="0" y="13"/>
                    </a:lnTo>
                    <a:lnTo>
                      <a:pt x="2" y="16"/>
                    </a:lnTo>
                    <a:lnTo>
                      <a:pt x="5" y="20"/>
                    </a:lnTo>
                    <a:lnTo>
                      <a:pt x="10" y="20"/>
                    </a:lnTo>
                    <a:lnTo>
                      <a:pt x="211" y="20"/>
                    </a:lnTo>
                    <a:lnTo>
                      <a:pt x="211" y="20"/>
                    </a:lnTo>
                    <a:lnTo>
                      <a:pt x="216" y="20"/>
                    </a:lnTo>
                    <a:lnTo>
                      <a:pt x="219" y="16"/>
                    </a:lnTo>
                    <a:lnTo>
                      <a:pt x="221" y="13"/>
                    </a:lnTo>
                    <a:lnTo>
                      <a:pt x="221" y="10"/>
                    </a:lnTo>
                    <a:lnTo>
                      <a:pt x="221" y="10"/>
                    </a:lnTo>
                    <a:lnTo>
                      <a:pt x="221" y="7"/>
                    </a:lnTo>
                    <a:lnTo>
                      <a:pt x="219" y="4"/>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58" name="Freeform 67">
                <a:extLst>
                  <a:ext uri="{FF2B5EF4-FFF2-40B4-BE49-F238E27FC236}">
                    <a16:creationId xmlns:a16="http://schemas.microsoft.com/office/drawing/2014/main" id="{AEFE151D-B71B-41B8-AAA3-1CBDE0BB074E}"/>
                  </a:ext>
                </a:extLst>
              </p:cNvPr>
              <p:cNvSpPr>
                <a:spLocks/>
              </p:cNvSpPr>
              <p:nvPr/>
            </p:nvSpPr>
            <p:spPr bwMode="auto">
              <a:xfrm>
                <a:off x="3100388" y="2665413"/>
                <a:ext cx="87313" cy="14288"/>
              </a:xfrm>
              <a:custGeom>
                <a:avLst/>
                <a:gdLst>
                  <a:gd name="T0" fmla="*/ 10 w 110"/>
                  <a:gd name="T1" fmla="*/ 18 h 18"/>
                  <a:gd name="T2" fmla="*/ 101 w 110"/>
                  <a:gd name="T3" fmla="*/ 18 h 18"/>
                  <a:gd name="T4" fmla="*/ 101 w 110"/>
                  <a:gd name="T5" fmla="*/ 18 h 18"/>
                  <a:gd name="T6" fmla="*/ 104 w 110"/>
                  <a:gd name="T7" fmla="*/ 18 h 18"/>
                  <a:gd name="T8" fmla="*/ 107 w 110"/>
                  <a:gd name="T9" fmla="*/ 16 h 18"/>
                  <a:gd name="T10" fmla="*/ 109 w 110"/>
                  <a:gd name="T11" fmla="*/ 13 h 18"/>
                  <a:gd name="T12" fmla="*/ 110 w 110"/>
                  <a:gd name="T13" fmla="*/ 10 h 18"/>
                  <a:gd name="T14" fmla="*/ 110 w 110"/>
                  <a:gd name="T15" fmla="*/ 10 h 18"/>
                  <a:gd name="T16" fmla="*/ 109 w 110"/>
                  <a:gd name="T17" fmla="*/ 5 h 18"/>
                  <a:gd name="T18" fmla="*/ 107 w 110"/>
                  <a:gd name="T19" fmla="*/ 2 h 18"/>
                  <a:gd name="T20" fmla="*/ 104 w 110"/>
                  <a:gd name="T21" fmla="*/ 0 h 18"/>
                  <a:gd name="T22" fmla="*/ 101 w 110"/>
                  <a:gd name="T23" fmla="*/ 0 h 18"/>
                  <a:gd name="T24" fmla="*/ 10 w 110"/>
                  <a:gd name="T25" fmla="*/ 0 h 18"/>
                  <a:gd name="T26" fmla="*/ 10 w 110"/>
                  <a:gd name="T27" fmla="*/ 0 h 18"/>
                  <a:gd name="T28" fmla="*/ 5 w 110"/>
                  <a:gd name="T29" fmla="*/ 0 h 18"/>
                  <a:gd name="T30" fmla="*/ 2 w 110"/>
                  <a:gd name="T31" fmla="*/ 2 h 18"/>
                  <a:gd name="T32" fmla="*/ 0 w 110"/>
                  <a:gd name="T33" fmla="*/ 5 h 18"/>
                  <a:gd name="T34" fmla="*/ 0 w 110"/>
                  <a:gd name="T35" fmla="*/ 10 h 18"/>
                  <a:gd name="T36" fmla="*/ 0 w 110"/>
                  <a:gd name="T37" fmla="*/ 10 h 18"/>
                  <a:gd name="T38" fmla="*/ 0 w 110"/>
                  <a:gd name="T39" fmla="*/ 13 h 18"/>
                  <a:gd name="T40" fmla="*/ 2 w 110"/>
                  <a:gd name="T41" fmla="*/ 16 h 18"/>
                  <a:gd name="T42" fmla="*/ 5 w 110"/>
                  <a:gd name="T43" fmla="*/ 18 h 18"/>
                  <a:gd name="T44" fmla="*/ 10 w 110"/>
                  <a:gd name="T45" fmla="*/ 18 h 18"/>
                  <a:gd name="T46" fmla="*/ 10 w 110"/>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8">
                    <a:moveTo>
                      <a:pt x="10" y="18"/>
                    </a:moveTo>
                    <a:lnTo>
                      <a:pt x="101" y="18"/>
                    </a:lnTo>
                    <a:lnTo>
                      <a:pt x="101" y="18"/>
                    </a:lnTo>
                    <a:lnTo>
                      <a:pt x="104" y="18"/>
                    </a:lnTo>
                    <a:lnTo>
                      <a:pt x="107" y="16"/>
                    </a:lnTo>
                    <a:lnTo>
                      <a:pt x="109" y="13"/>
                    </a:lnTo>
                    <a:lnTo>
                      <a:pt x="110" y="10"/>
                    </a:lnTo>
                    <a:lnTo>
                      <a:pt x="110" y="10"/>
                    </a:lnTo>
                    <a:lnTo>
                      <a:pt x="109" y="5"/>
                    </a:lnTo>
                    <a:lnTo>
                      <a:pt x="107" y="2"/>
                    </a:lnTo>
                    <a:lnTo>
                      <a:pt x="104" y="0"/>
                    </a:lnTo>
                    <a:lnTo>
                      <a:pt x="101" y="0"/>
                    </a:lnTo>
                    <a:lnTo>
                      <a:pt x="10" y="0"/>
                    </a:lnTo>
                    <a:lnTo>
                      <a:pt x="10" y="0"/>
                    </a:lnTo>
                    <a:lnTo>
                      <a:pt x="5" y="0"/>
                    </a:lnTo>
                    <a:lnTo>
                      <a:pt x="2" y="2"/>
                    </a:lnTo>
                    <a:lnTo>
                      <a:pt x="0" y="5"/>
                    </a:lnTo>
                    <a:lnTo>
                      <a:pt x="0" y="10"/>
                    </a:lnTo>
                    <a:lnTo>
                      <a:pt x="0" y="10"/>
                    </a:lnTo>
                    <a:lnTo>
                      <a:pt x="0" y="13"/>
                    </a:lnTo>
                    <a:lnTo>
                      <a:pt x="2" y="16"/>
                    </a:lnTo>
                    <a:lnTo>
                      <a:pt x="5" y="18"/>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459" name="Freeform 68">
                <a:extLst>
                  <a:ext uri="{FF2B5EF4-FFF2-40B4-BE49-F238E27FC236}">
                    <a16:creationId xmlns:a16="http://schemas.microsoft.com/office/drawing/2014/main" id="{66A776B5-1C05-4636-B00C-14CC860F2ABC}"/>
                  </a:ext>
                </a:extLst>
              </p:cNvPr>
              <p:cNvSpPr>
                <a:spLocks noEditPoints="1"/>
              </p:cNvSpPr>
              <p:nvPr/>
            </p:nvSpPr>
            <p:spPr bwMode="auto">
              <a:xfrm>
                <a:off x="3040063" y="2563379"/>
                <a:ext cx="300038" cy="340592"/>
              </a:xfrm>
              <a:custGeom>
                <a:avLst/>
                <a:gdLst>
                  <a:gd name="T0" fmla="*/ 304 w 377"/>
                  <a:gd name="T1" fmla="*/ 8 h 471"/>
                  <a:gd name="T2" fmla="*/ 300 w 377"/>
                  <a:gd name="T3" fmla="*/ 5 h 471"/>
                  <a:gd name="T4" fmla="*/ 291 w 377"/>
                  <a:gd name="T5" fmla="*/ 0 h 471"/>
                  <a:gd name="T6" fmla="*/ 286 w 377"/>
                  <a:gd name="T7" fmla="*/ 0 h 471"/>
                  <a:gd name="T8" fmla="*/ 26 w 377"/>
                  <a:gd name="T9" fmla="*/ 0 h 471"/>
                  <a:gd name="T10" fmla="*/ 16 w 377"/>
                  <a:gd name="T11" fmla="*/ 1 h 471"/>
                  <a:gd name="T12" fmla="*/ 2 w 377"/>
                  <a:gd name="T13" fmla="*/ 16 h 471"/>
                  <a:gd name="T14" fmla="*/ 0 w 377"/>
                  <a:gd name="T15" fmla="*/ 25 h 471"/>
                  <a:gd name="T16" fmla="*/ 0 w 377"/>
                  <a:gd name="T17" fmla="*/ 445 h 471"/>
                  <a:gd name="T18" fmla="*/ 2 w 377"/>
                  <a:gd name="T19" fmla="*/ 455 h 471"/>
                  <a:gd name="T20" fmla="*/ 16 w 377"/>
                  <a:gd name="T21" fmla="*/ 469 h 471"/>
                  <a:gd name="T22" fmla="*/ 26 w 377"/>
                  <a:gd name="T23" fmla="*/ 471 h 471"/>
                  <a:gd name="T24" fmla="*/ 353 w 377"/>
                  <a:gd name="T25" fmla="*/ 471 h 471"/>
                  <a:gd name="T26" fmla="*/ 363 w 377"/>
                  <a:gd name="T27" fmla="*/ 469 h 471"/>
                  <a:gd name="T28" fmla="*/ 376 w 377"/>
                  <a:gd name="T29" fmla="*/ 455 h 471"/>
                  <a:gd name="T30" fmla="*/ 377 w 377"/>
                  <a:gd name="T31" fmla="*/ 445 h 471"/>
                  <a:gd name="T32" fmla="*/ 377 w 377"/>
                  <a:gd name="T33" fmla="*/ 91 h 471"/>
                  <a:gd name="T34" fmla="*/ 376 w 377"/>
                  <a:gd name="T35" fmla="*/ 80 h 471"/>
                  <a:gd name="T36" fmla="*/ 371 w 377"/>
                  <a:gd name="T37" fmla="*/ 72 h 471"/>
                  <a:gd name="T38" fmla="*/ 352 w 377"/>
                  <a:gd name="T39" fmla="*/ 81 h 471"/>
                  <a:gd name="T40" fmla="*/ 296 w 377"/>
                  <a:gd name="T41" fmla="*/ 25 h 471"/>
                  <a:gd name="T42" fmla="*/ 353 w 377"/>
                  <a:gd name="T43" fmla="*/ 452 h 471"/>
                  <a:gd name="T44" fmla="*/ 26 w 377"/>
                  <a:gd name="T45" fmla="*/ 452 h 471"/>
                  <a:gd name="T46" fmla="*/ 21 w 377"/>
                  <a:gd name="T47" fmla="*/ 450 h 471"/>
                  <a:gd name="T48" fmla="*/ 19 w 377"/>
                  <a:gd name="T49" fmla="*/ 445 h 471"/>
                  <a:gd name="T50" fmla="*/ 19 w 377"/>
                  <a:gd name="T51" fmla="*/ 25 h 471"/>
                  <a:gd name="T52" fmla="*/ 21 w 377"/>
                  <a:gd name="T53" fmla="*/ 21 h 471"/>
                  <a:gd name="T54" fmla="*/ 26 w 377"/>
                  <a:gd name="T55" fmla="*/ 19 h 471"/>
                  <a:gd name="T56" fmla="*/ 277 w 377"/>
                  <a:gd name="T57" fmla="*/ 91 h 471"/>
                  <a:gd name="T58" fmla="*/ 278 w 377"/>
                  <a:gd name="T59" fmla="*/ 94 h 471"/>
                  <a:gd name="T60" fmla="*/ 283 w 377"/>
                  <a:gd name="T61" fmla="*/ 99 h 471"/>
                  <a:gd name="T62" fmla="*/ 360 w 377"/>
                  <a:gd name="T63" fmla="*/ 99 h 471"/>
                  <a:gd name="T64" fmla="*/ 360 w 377"/>
                  <a:gd name="T65" fmla="*/ 445 h 471"/>
                  <a:gd name="T66" fmla="*/ 356 w 377"/>
                  <a:gd name="T67" fmla="*/ 450 h 471"/>
                  <a:gd name="T68" fmla="*/ 353 w 377"/>
                  <a:gd name="T69" fmla="*/ 45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7" h="471">
                    <a:moveTo>
                      <a:pt x="371" y="72"/>
                    </a:moveTo>
                    <a:lnTo>
                      <a:pt x="304" y="8"/>
                    </a:lnTo>
                    <a:lnTo>
                      <a:pt x="304" y="8"/>
                    </a:lnTo>
                    <a:lnTo>
                      <a:pt x="300" y="5"/>
                    </a:lnTo>
                    <a:lnTo>
                      <a:pt x="296" y="1"/>
                    </a:lnTo>
                    <a:lnTo>
                      <a:pt x="291" y="0"/>
                    </a:lnTo>
                    <a:lnTo>
                      <a:pt x="286" y="0"/>
                    </a:lnTo>
                    <a:lnTo>
                      <a:pt x="286" y="0"/>
                    </a:lnTo>
                    <a:lnTo>
                      <a:pt x="26" y="0"/>
                    </a:lnTo>
                    <a:lnTo>
                      <a:pt x="26" y="0"/>
                    </a:lnTo>
                    <a:lnTo>
                      <a:pt x="21" y="0"/>
                    </a:lnTo>
                    <a:lnTo>
                      <a:pt x="16" y="1"/>
                    </a:lnTo>
                    <a:lnTo>
                      <a:pt x="8" y="8"/>
                    </a:lnTo>
                    <a:lnTo>
                      <a:pt x="2" y="16"/>
                    </a:lnTo>
                    <a:lnTo>
                      <a:pt x="0" y="21"/>
                    </a:lnTo>
                    <a:lnTo>
                      <a:pt x="0" y="25"/>
                    </a:lnTo>
                    <a:lnTo>
                      <a:pt x="0" y="445"/>
                    </a:lnTo>
                    <a:lnTo>
                      <a:pt x="0" y="445"/>
                    </a:lnTo>
                    <a:lnTo>
                      <a:pt x="0" y="450"/>
                    </a:lnTo>
                    <a:lnTo>
                      <a:pt x="2" y="455"/>
                    </a:lnTo>
                    <a:lnTo>
                      <a:pt x="8" y="463"/>
                    </a:lnTo>
                    <a:lnTo>
                      <a:pt x="16" y="469"/>
                    </a:lnTo>
                    <a:lnTo>
                      <a:pt x="21" y="471"/>
                    </a:lnTo>
                    <a:lnTo>
                      <a:pt x="26" y="471"/>
                    </a:lnTo>
                    <a:lnTo>
                      <a:pt x="353" y="471"/>
                    </a:lnTo>
                    <a:lnTo>
                      <a:pt x="353" y="471"/>
                    </a:lnTo>
                    <a:lnTo>
                      <a:pt x="358" y="471"/>
                    </a:lnTo>
                    <a:lnTo>
                      <a:pt x="363" y="469"/>
                    </a:lnTo>
                    <a:lnTo>
                      <a:pt x="371" y="463"/>
                    </a:lnTo>
                    <a:lnTo>
                      <a:pt x="376" y="455"/>
                    </a:lnTo>
                    <a:lnTo>
                      <a:pt x="377" y="450"/>
                    </a:lnTo>
                    <a:lnTo>
                      <a:pt x="377" y="445"/>
                    </a:lnTo>
                    <a:lnTo>
                      <a:pt x="377" y="91"/>
                    </a:lnTo>
                    <a:lnTo>
                      <a:pt x="377" y="91"/>
                    </a:lnTo>
                    <a:lnTo>
                      <a:pt x="377" y="84"/>
                    </a:lnTo>
                    <a:lnTo>
                      <a:pt x="376" y="80"/>
                    </a:lnTo>
                    <a:lnTo>
                      <a:pt x="374" y="76"/>
                    </a:lnTo>
                    <a:lnTo>
                      <a:pt x="371" y="72"/>
                    </a:lnTo>
                    <a:lnTo>
                      <a:pt x="371" y="72"/>
                    </a:lnTo>
                    <a:close/>
                    <a:moveTo>
                      <a:pt x="352" y="81"/>
                    </a:moveTo>
                    <a:lnTo>
                      <a:pt x="296" y="81"/>
                    </a:lnTo>
                    <a:lnTo>
                      <a:pt x="296" y="25"/>
                    </a:lnTo>
                    <a:lnTo>
                      <a:pt x="352" y="81"/>
                    </a:lnTo>
                    <a:close/>
                    <a:moveTo>
                      <a:pt x="353" y="452"/>
                    </a:moveTo>
                    <a:lnTo>
                      <a:pt x="26" y="452"/>
                    </a:lnTo>
                    <a:lnTo>
                      <a:pt x="26" y="452"/>
                    </a:lnTo>
                    <a:lnTo>
                      <a:pt x="23" y="452"/>
                    </a:lnTo>
                    <a:lnTo>
                      <a:pt x="21" y="450"/>
                    </a:lnTo>
                    <a:lnTo>
                      <a:pt x="19" y="449"/>
                    </a:lnTo>
                    <a:lnTo>
                      <a:pt x="19" y="445"/>
                    </a:lnTo>
                    <a:lnTo>
                      <a:pt x="19" y="25"/>
                    </a:lnTo>
                    <a:lnTo>
                      <a:pt x="19" y="25"/>
                    </a:lnTo>
                    <a:lnTo>
                      <a:pt x="19" y="22"/>
                    </a:lnTo>
                    <a:lnTo>
                      <a:pt x="21" y="21"/>
                    </a:lnTo>
                    <a:lnTo>
                      <a:pt x="23" y="19"/>
                    </a:lnTo>
                    <a:lnTo>
                      <a:pt x="26" y="19"/>
                    </a:lnTo>
                    <a:lnTo>
                      <a:pt x="277" y="19"/>
                    </a:lnTo>
                    <a:lnTo>
                      <a:pt x="277" y="91"/>
                    </a:lnTo>
                    <a:lnTo>
                      <a:pt x="277" y="91"/>
                    </a:lnTo>
                    <a:lnTo>
                      <a:pt x="278" y="94"/>
                    </a:lnTo>
                    <a:lnTo>
                      <a:pt x="280" y="97"/>
                    </a:lnTo>
                    <a:lnTo>
                      <a:pt x="283" y="99"/>
                    </a:lnTo>
                    <a:lnTo>
                      <a:pt x="286" y="99"/>
                    </a:lnTo>
                    <a:lnTo>
                      <a:pt x="360" y="99"/>
                    </a:lnTo>
                    <a:lnTo>
                      <a:pt x="360" y="445"/>
                    </a:lnTo>
                    <a:lnTo>
                      <a:pt x="360" y="445"/>
                    </a:lnTo>
                    <a:lnTo>
                      <a:pt x="358" y="449"/>
                    </a:lnTo>
                    <a:lnTo>
                      <a:pt x="356" y="450"/>
                    </a:lnTo>
                    <a:lnTo>
                      <a:pt x="355" y="452"/>
                    </a:lnTo>
                    <a:lnTo>
                      <a:pt x="353" y="452"/>
                    </a:lnTo>
                    <a:lnTo>
                      <a:pt x="353"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sp>
        <p:nvSpPr>
          <p:cNvPr id="460" name="TextBox 459">
            <a:extLst>
              <a:ext uri="{FF2B5EF4-FFF2-40B4-BE49-F238E27FC236}">
                <a16:creationId xmlns:a16="http://schemas.microsoft.com/office/drawing/2014/main" id="{33F10F86-7804-4DCE-88F1-1A78622878C0}"/>
              </a:ext>
            </a:extLst>
          </p:cNvPr>
          <p:cNvSpPr txBox="1"/>
          <p:nvPr/>
        </p:nvSpPr>
        <p:spPr>
          <a:xfrm>
            <a:off x="6865236" y="2443929"/>
            <a:ext cx="842960"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Monthly Receivable Progression spreadsheet reviewed</a:t>
            </a:r>
          </a:p>
        </p:txBody>
      </p:sp>
      <p:grpSp>
        <p:nvGrpSpPr>
          <p:cNvPr id="39" name="Group 38">
            <a:extLst>
              <a:ext uri="{FF2B5EF4-FFF2-40B4-BE49-F238E27FC236}">
                <a16:creationId xmlns:a16="http://schemas.microsoft.com/office/drawing/2014/main" id="{366E3BFE-3B9C-436C-90C0-913CC5C640A4}"/>
              </a:ext>
            </a:extLst>
          </p:cNvPr>
          <p:cNvGrpSpPr/>
          <p:nvPr/>
        </p:nvGrpSpPr>
        <p:grpSpPr>
          <a:xfrm>
            <a:off x="159186" y="2985167"/>
            <a:ext cx="1223169" cy="237798"/>
            <a:chOff x="159186" y="3361657"/>
            <a:chExt cx="1223169" cy="237798"/>
          </a:xfrm>
        </p:grpSpPr>
        <p:grpSp>
          <p:nvGrpSpPr>
            <p:cNvPr id="471" name="Group 470">
              <a:extLst>
                <a:ext uri="{FF2B5EF4-FFF2-40B4-BE49-F238E27FC236}">
                  <a16:creationId xmlns:a16="http://schemas.microsoft.com/office/drawing/2014/main" id="{F119A154-75CD-4649-8D73-B2790C95E8EC}"/>
                </a:ext>
              </a:extLst>
            </p:cNvPr>
            <p:cNvGrpSpPr/>
            <p:nvPr/>
          </p:nvGrpSpPr>
          <p:grpSpPr>
            <a:xfrm>
              <a:off x="159186" y="3361657"/>
              <a:ext cx="238882" cy="237798"/>
              <a:chOff x="159186" y="3665795"/>
              <a:chExt cx="238882" cy="237798"/>
            </a:xfrm>
          </p:grpSpPr>
          <p:sp>
            <p:nvSpPr>
              <p:cNvPr id="472" name="Oval 471">
                <a:extLst>
                  <a:ext uri="{FF2B5EF4-FFF2-40B4-BE49-F238E27FC236}">
                    <a16:creationId xmlns:a16="http://schemas.microsoft.com/office/drawing/2014/main" id="{D0134D6B-E590-43DF-ADD9-B4C8A4896CFD}"/>
                  </a:ext>
                </a:extLst>
              </p:cNvPr>
              <p:cNvSpPr/>
              <p:nvPr/>
            </p:nvSpPr>
            <p:spPr bwMode="gray">
              <a:xfrm>
                <a:off x="159186" y="3665795"/>
                <a:ext cx="238882" cy="237798"/>
              </a:xfrm>
              <a:prstGeom prst="ellipse">
                <a:avLst/>
              </a:prstGeom>
              <a:solidFill>
                <a:schemeClr val="accent2">
                  <a:lumMod val="75000"/>
                  <a:alpha val="5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8035"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dirty="0">
                  <a:ln>
                    <a:noFill/>
                  </a:ln>
                  <a:solidFill>
                    <a:srgbClr val="FFFFFF"/>
                  </a:solidFill>
                  <a:effectLst/>
                  <a:uLnTx/>
                  <a:uFillTx/>
                  <a:latin typeface="Frutiger Next Pro Light"/>
                  <a:ea typeface="+mn-ea"/>
                  <a:cs typeface="+mn-cs"/>
                </a:endParaRPr>
              </a:p>
            </p:txBody>
          </p:sp>
          <p:sp>
            <p:nvSpPr>
              <p:cNvPr id="474" name="Oval 473">
                <a:extLst>
                  <a:ext uri="{FF2B5EF4-FFF2-40B4-BE49-F238E27FC236}">
                    <a16:creationId xmlns:a16="http://schemas.microsoft.com/office/drawing/2014/main" id="{4780AF91-0E72-4A78-B070-7FCEDB083785}"/>
                  </a:ext>
                </a:extLst>
              </p:cNvPr>
              <p:cNvSpPr/>
              <p:nvPr/>
            </p:nvSpPr>
            <p:spPr>
              <a:xfrm>
                <a:off x="195500" y="3701567"/>
                <a:ext cx="166255" cy="166255"/>
              </a:xfrm>
              <a:prstGeom prst="ellipse">
                <a:avLst/>
              </a:prstGeom>
              <a:solidFill>
                <a:srgbClr val="00A1DE"/>
              </a:solid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sp>
          <p:nvSpPr>
            <p:cNvPr id="479" name="TextBox 478">
              <a:extLst>
                <a:ext uri="{FF2B5EF4-FFF2-40B4-BE49-F238E27FC236}">
                  <a16:creationId xmlns:a16="http://schemas.microsoft.com/office/drawing/2014/main" id="{EA9BB7DE-EEEB-4A94-9A62-F9D59267CBDB}"/>
                </a:ext>
              </a:extLst>
            </p:cNvPr>
            <p:cNvSpPr txBox="1"/>
            <p:nvPr/>
          </p:nvSpPr>
          <p:spPr>
            <a:xfrm>
              <a:off x="349083" y="3371941"/>
              <a:ext cx="103327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Customer 1 Specific</a:t>
              </a:r>
            </a:p>
          </p:txBody>
        </p:sp>
      </p:grpSp>
      <p:grpSp>
        <p:nvGrpSpPr>
          <p:cNvPr id="38" name="Group 37">
            <a:extLst>
              <a:ext uri="{FF2B5EF4-FFF2-40B4-BE49-F238E27FC236}">
                <a16:creationId xmlns:a16="http://schemas.microsoft.com/office/drawing/2014/main" id="{9B69EC3D-8464-4035-B970-644032B1D5E1}"/>
              </a:ext>
            </a:extLst>
          </p:cNvPr>
          <p:cNvGrpSpPr/>
          <p:nvPr/>
        </p:nvGrpSpPr>
        <p:grpSpPr>
          <a:xfrm>
            <a:off x="158791" y="3286048"/>
            <a:ext cx="1221536" cy="237798"/>
            <a:chOff x="158791" y="3672871"/>
            <a:chExt cx="1221536" cy="237798"/>
          </a:xfrm>
        </p:grpSpPr>
        <p:sp>
          <p:nvSpPr>
            <p:cNvPr id="468" name="TextBox 467">
              <a:extLst>
                <a:ext uri="{FF2B5EF4-FFF2-40B4-BE49-F238E27FC236}">
                  <a16:creationId xmlns:a16="http://schemas.microsoft.com/office/drawing/2014/main" id="{6062D7AE-84DC-43E8-9B34-5F7468447750}"/>
                </a:ext>
              </a:extLst>
            </p:cNvPr>
            <p:cNvSpPr txBox="1"/>
            <p:nvPr/>
          </p:nvSpPr>
          <p:spPr>
            <a:xfrm>
              <a:off x="347055" y="3691743"/>
              <a:ext cx="103327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Customer 2 Specific</a:t>
              </a:r>
            </a:p>
          </p:txBody>
        </p:sp>
        <p:grpSp>
          <p:nvGrpSpPr>
            <p:cNvPr id="27" name="Group 26">
              <a:extLst>
                <a:ext uri="{FF2B5EF4-FFF2-40B4-BE49-F238E27FC236}">
                  <a16:creationId xmlns:a16="http://schemas.microsoft.com/office/drawing/2014/main" id="{4C5BCAF4-AB4C-4DFC-A76A-F18DA5AA7C80}"/>
                </a:ext>
              </a:extLst>
            </p:cNvPr>
            <p:cNvGrpSpPr/>
            <p:nvPr/>
          </p:nvGrpSpPr>
          <p:grpSpPr>
            <a:xfrm>
              <a:off x="158791" y="3672871"/>
              <a:ext cx="238882" cy="237798"/>
              <a:chOff x="158791" y="3672871"/>
              <a:chExt cx="238882" cy="237798"/>
            </a:xfrm>
          </p:grpSpPr>
          <p:sp>
            <p:nvSpPr>
              <p:cNvPr id="482" name="Oval 481">
                <a:extLst>
                  <a:ext uri="{FF2B5EF4-FFF2-40B4-BE49-F238E27FC236}">
                    <a16:creationId xmlns:a16="http://schemas.microsoft.com/office/drawing/2014/main" id="{FFB24A4D-BFFA-4839-BF59-2607B90BA135}"/>
                  </a:ext>
                </a:extLst>
              </p:cNvPr>
              <p:cNvSpPr/>
              <p:nvPr/>
            </p:nvSpPr>
            <p:spPr bwMode="gray">
              <a:xfrm>
                <a:off x="158791" y="3672871"/>
                <a:ext cx="238882" cy="237798"/>
              </a:xfrm>
              <a:prstGeom prst="ellipse">
                <a:avLst/>
              </a:prstGeom>
              <a:solidFill>
                <a:srgbClr val="FFC000">
                  <a:alpha val="54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8035"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dirty="0">
                  <a:ln>
                    <a:noFill/>
                  </a:ln>
                  <a:solidFill>
                    <a:srgbClr val="FFFFFF"/>
                  </a:solidFill>
                  <a:effectLst/>
                  <a:uLnTx/>
                  <a:uFillTx/>
                  <a:latin typeface="Frutiger Next Pro Light"/>
                  <a:ea typeface="+mn-ea"/>
                  <a:cs typeface="+mn-cs"/>
                </a:endParaRPr>
              </a:p>
            </p:txBody>
          </p:sp>
          <p:sp>
            <p:nvSpPr>
              <p:cNvPr id="483" name="Oval 482">
                <a:extLst>
                  <a:ext uri="{FF2B5EF4-FFF2-40B4-BE49-F238E27FC236}">
                    <a16:creationId xmlns:a16="http://schemas.microsoft.com/office/drawing/2014/main" id="{FDDAFDFC-0920-4664-A11E-5FB3397D780B}"/>
                  </a:ext>
                </a:extLst>
              </p:cNvPr>
              <p:cNvSpPr/>
              <p:nvPr/>
            </p:nvSpPr>
            <p:spPr>
              <a:xfrm>
                <a:off x="195105" y="3708643"/>
                <a:ext cx="166255" cy="166255"/>
              </a:xfrm>
              <a:prstGeom prst="ellipse">
                <a:avLst/>
              </a:prstGeom>
              <a:solidFill>
                <a:srgbClr val="00A1DE"/>
              </a:solid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grpSp>
      <p:grpSp>
        <p:nvGrpSpPr>
          <p:cNvPr id="28" name="Group 27">
            <a:extLst>
              <a:ext uri="{FF2B5EF4-FFF2-40B4-BE49-F238E27FC236}">
                <a16:creationId xmlns:a16="http://schemas.microsoft.com/office/drawing/2014/main" id="{1E5BDD78-F344-43E5-99FC-31019AC3D431}"/>
              </a:ext>
            </a:extLst>
          </p:cNvPr>
          <p:cNvGrpSpPr/>
          <p:nvPr/>
        </p:nvGrpSpPr>
        <p:grpSpPr>
          <a:xfrm>
            <a:off x="5183081" y="3065443"/>
            <a:ext cx="238882" cy="237798"/>
            <a:chOff x="5363863" y="2825653"/>
            <a:chExt cx="238882" cy="237798"/>
          </a:xfrm>
        </p:grpSpPr>
        <p:grpSp>
          <p:nvGrpSpPr>
            <p:cNvPr id="490" name="Group 489">
              <a:extLst>
                <a:ext uri="{FF2B5EF4-FFF2-40B4-BE49-F238E27FC236}">
                  <a16:creationId xmlns:a16="http://schemas.microsoft.com/office/drawing/2014/main" id="{F8F5D113-15A5-46F6-8035-8DD1F33D9712}"/>
                </a:ext>
              </a:extLst>
            </p:cNvPr>
            <p:cNvGrpSpPr/>
            <p:nvPr/>
          </p:nvGrpSpPr>
          <p:grpSpPr>
            <a:xfrm>
              <a:off x="5363863" y="2825653"/>
              <a:ext cx="238882" cy="237798"/>
              <a:chOff x="159186" y="3665795"/>
              <a:chExt cx="238882" cy="237798"/>
            </a:xfrm>
          </p:grpSpPr>
          <p:sp>
            <p:nvSpPr>
              <p:cNvPr id="491" name="Oval 490">
                <a:extLst>
                  <a:ext uri="{FF2B5EF4-FFF2-40B4-BE49-F238E27FC236}">
                    <a16:creationId xmlns:a16="http://schemas.microsoft.com/office/drawing/2014/main" id="{92312BA5-5EBD-458F-8703-7ABFD41EA296}"/>
                  </a:ext>
                </a:extLst>
              </p:cNvPr>
              <p:cNvSpPr/>
              <p:nvPr/>
            </p:nvSpPr>
            <p:spPr bwMode="gray">
              <a:xfrm>
                <a:off x="159186" y="3665795"/>
                <a:ext cx="238882" cy="237798"/>
              </a:xfrm>
              <a:prstGeom prst="ellipse">
                <a:avLst/>
              </a:prstGeom>
              <a:solidFill>
                <a:schemeClr val="accent2">
                  <a:lumMod val="75000"/>
                  <a:alpha val="5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8035"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dirty="0">
                  <a:ln>
                    <a:noFill/>
                  </a:ln>
                  <a:solidFill>
                    <a:srgbClr val="FFFFFF"/>
                  </a:solidFill>
                  <a:effectLst/>
                  <a:uLnTx/>
                  <a:uFillTx/>
                  <a:latin typeface="Frutiger Next Pro Light"/>
                  <a:ea typeface="+mn-ea"/>
                  <a:cs typeface="+mn-cs"/>
                </a:endParaRPr>
              </a:p>
            </p:txBody>
          </p:sp>
          <p:sp>
            <p:nvSpPr>
              <p:cNvPr id="492" name="Oval 491">
                <a:extLst>
                  <a:ext uri="{FF2B5EF4-FFF2-40B4-BE49-F238E27FC236}">
                    <a16:creationId xmlns:a16="http://schemas.microsoft.com/office/drawing/2014/main" id="{03C1FC13-F987-4F02-8621-DC1F3CC36E5F}"/>
                  </a:ext>
                </a:extLst>
              </p:cNvPr>
              <p:cNvSpPr/>
              <p:nvPr/>
            </p:nvSpPr>
            <p:spPr>
              <a:xfrm>
                <a:off x="195500" y="3701567"/>
                <a:ext cx="166255" cy="166255"/>
              </a:xfrm>
              <a:prstGeom prst="ellipse">
                <a:avLst/>
              </a:prstGeom>
              <a:solidFill>
                <a:srgbClr val="00A1DE"/>
              </a:solid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sp>
          <p:nvSpPr>
            <p:cNvPr id="277" name="Freeform 6">
              <a:extLst>
                <a:ext uri="{FF2B5EF4-FFF2-40B4-BE49-F238E27FC236}">
                  <a16:creationId xmlns:a16="http://schemas.microsoft.com/office/drawing/2014/main" id="{2408B8DE-F596-43BA-B057-EA4BC8B81372}"/>
                </a:ext>
              </a:extLst>
            </p:cNvPr>
            <p:cNvSpPr>
              <a:spLocks noEditPoints="1"/>
            </p:cNvSpPr>
            <p:nvPr/>
          </p:nvSpPr>
          <p:spPr bwMode="auto">
            <a:xfrm>
              <a:off x="5414199" y="2868893"/>
              <a:ext cx="141524" cy="125414"/>
            </a:xfrm>
            <a:custGeom>
              <a:avLst/>
              <a:gdLst>
                <a:gd name="T0" fmla="*/ 232 w 232"/>
                <a:gd name="T1" fmla="*/ 88 h 226"/>
                <a:gd name="T2" fmla="*/ 227 w 232"/>
                <a:gd name="T3" fmla="*/ 78 h 226"/>
                <a:gd name="T4" fmla="*/ 123 w 232"/>
                <a:gd name="T5" fmla="*/ 3 h 226"/>
                <a:gd name="T6" fmla="*/ 109 w 232"/>
                <a:gd name="T7" fmla="*/ 3 h 226"/>
                <a:gd name="T8" fmla="*/ 6 w 232"/>
                <a:gd name="T9" fmla="*/ 78 h 226"/>
                <a:gd name="T10" fmla="*/ 2 w 232"/>
                <a:gd name="T11" fmla="*/ 82 h 226"/>
                <a:gd name="T12" fmla="*/ 1 w 232"/>
                <a:gd name="T13" fmla="*/ 83 h 226"/>
                <a:gd name="T14" fmla="*/ 1 w 232"/>
                <a:gd name="T15" fmla="*/ 87 h 226"/>
                <a:gd name="T16" fmla="*/ 1 w 232"/>
                <a:gd name="T17" fmla="*/ 88 h 226"/>
                <a:gd name="T18" fmla="*/ 1 w 232"/>
                <a:gd name="T19" fmla="*/ 213 h 226"/>
                <a:gd name="T20" fmla="*/ 13 w 232"/>
                <a:gd name="T21" fmla="*/ 226 h 226"/>
                <a:gd name="T22" fmla="*/ 219 w 232"/>
                <a:gd name="T23" fmla="*/ 226 h 226"/>
                <a:gd name="T24" fmla="*/ 228 w 232"/>
                <a:gd name="T25" fmla="*/ 222 h 226"/>
                <a:gd name="T26" fmla="*/ 232 w 232"/>
                <a:gd name="T27" fmla="*/ 213 h 226"/>
                <a:gd name="T28" fmla="*/ 232 w 232"/>
                <a:gd name="T29" fmla="*/ 88 h 226"/>
                <a:gd name="T30" fmla="*/ 114 w 232"/>
                <a:gd name="T31" fmla="*/ 10 h 226"/>
                <a:gd name="T32" fmla="*/ 116 w 232"/>
                <a:gd name="T33" fmla="*/ 10 h 226"/>
                <a:gd name="T34" fmla="*/ 118 w 232"/>
                <a:gd name="T35" fmla="*/ 10 h 226"/>
                <a:gd name="T36" fmla="*/ 219 w 232"/>
                <a:gd name="T37" fmla="*/ 84 h 226"/>
                <a:gd name="T38" fmla="*/ 116 w 232"/>
                <a:gd name="T39" fmla="*/ 143 h 226"/>
                <a:gd name="T40" fmla="*/ 13 w 232"/>
                <a:gd name="T41" fmla="*/ 84 h 226"/>
                <a:gd name="T42" fmla="*/ 114 w 232"/>
                <a:gd name="T43" fmla="*/ 10 h 226"/>
                <a:gd name="T44" fmla="*/ 221 w 232"/>
                <a:gd name="T45" fmla="*/ 216 h 226"/>
                <a:gd name="T46" fmla="*/ 219 w 232"/>
                <a:gd name="T47" fmla="*/ 217 h 226"/>
                <a:gd name="T48" fmla="*/ 13 w 232"/>
                <a:gd name="T49" fmla="*/ 217 h 226"/>
                <a:gd name="T50" fmla="*/ 10 w 232"/>
                <a:gd name="T51" fmla="*/ 213 h 226"/>
                <a:gd name="T52" fmla="*/ 10 w 232"/>
                <a:gd name="T53" fmla="*/ 94 h 226"/>
                <a:gd name="T54" fmla="*/ 114 w 232"/>
                <a:gd name="T55" fmla="*/ 153 h 226"/>
                <a:gd name="T56" fmla="*/ 116 w 232"/>
                <a:gd name="T57" fmla="*/ 153 h 226"/>
                <a:gd name="T58" fmla="*/ 118 w 232"/>
                <a:gd name="T59" fmla="*/ 153 h 226"/>
                <a:gd name="T60" fmla="*/ 222 w 232"/>
                <a:gd name="T61" fmla="*/ 93 h 226"/>
                <a:gd name="T62" fmla="*/ 222 w 232"/>
                <a:gd name="T63" fmla="*/ 213 h 226"/>
                <a:gd name="T64" fmla="*/ 221 w 232"/>
                <a:gd name="T65" fmla="*/ 21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26">
                  <a:moveTo>
                    <a:pt x="232" y="88"/>
                  </a:moveTo>
                  <a:cubicBezTo>
                    <a:pt x="232" y="84"/>
                    <a:pt x="230" y="80"/>
                    <a:pt x="227" y="78"/>
                  </a:cubicBezTo>
                  <a:cubicBezTo>
                    <a:pt x="123" y="3"/>
                    <a:pt x="123" y="3"/>
                    <a:pt x="123" y="3"/>
                  </a:cubicBezTo>
                  <a:cubicBezTo>
                    <a:pt x="119" y="0"/>
                    <a:pt x="113" y="0"/>
                    <a:pt x="109" y="3"/>
                  </a:cubicBezTo>
                  <a:cubicBezTo>
                    <a:pt x="6" y="78"/>
                    <a:pt x="6" y="78"/>
                    <a:pt x="6" y="78"/>
                  </a:cubicBezTo>
                  <a:cubicBezTo>
                    <a:pt x="4" y="79"/>
                    <a:pt x="3" y="81"/>
                    <a:pt x="2" y="82"/>
                  </a:cubicBezTo>
                  <a:cubicBezTo>
                    <a:pt x="2" y="82"/>
                    <a:pt x="1" y="83"/>
                    <a:pt x="1" y="83"/>
                  </a:cubicBezTo>
                  <a:cubicBezTo>
                    <a:pt x="1" y="84"/>
                    <a:pt x="0" y="86"/>
                    <a:pt x="1" y="87"/>
                  </a:cubicBezTo>
                  <a:cubicBezTo>
                    <a:pt x="1" y="87"/>
                    <a:pt x="1" y="88"/>
                    <a:pt x="1" y="88"/>
                  </a:cubicBezTo>
                  <a:cubicBezTo>
                    <a:pt x="1" y="213"/>
                    <a:pt x="1" y="213"/>
                    <a:pt x="1" y="213"/>
                  </a:cubicBezTo>
                  <a:cubicBezTo>
                    <a:pt x="1" y="220"/>
                    <a:pt x="6" y="226"/>
                    <a:pt x="13" y="226"/>
                  </a:cubicBezTo>
                  <a:cubicBezTo>
                    <a:pt x="219" y="226"/>
                    <a:pt x="219" y="226"/>
                    <a:pt x="219" y="226"/>
                  </a:cubicBezTo>
                  <a:cubicBezTo>
                    <a:pt x="223" y="226"/>
                    <a:pt x="226" y="225"/>
                    <a:pt x="228" y="222"/>
                  </a:cubicBezTo>
                  <a:cubicBezTo>
                    <a:pt x="230" y="220"/>
                    <a:pt x="232" y="217"/>
                    <a:pt x="232" y="213"/>
                  </a:cubicBezTo>
                  <a:lnTo>
                    <a:pt x="232" y="88"/>
                  </a:lnTo>
                  <a:close/>
                  <a:moveTo>
                    <a:pt x="114" y="10"/>
                  </a:moveTo>
                  <a:cubicBezTo>
                    <a:pt x="115" y="10"/>
                    <a:pt x="115" y="10"/>
                    <a:pt x="116" y="10"/>
                  </a:cubicBezTo>
                  <a:cubicBezTo>
                    <a:pt x="117" y="10"/>
                    <a:pt x="117" y="10"/>
                    <a:pt x="118" y="10"/>
                  </a:cubicBezTo>
                  <a:cubicBezTo>
                    <a:pt x="219" y="84"/>
                    <a:pt x="219" y="84"/>
                    <a:pt x="219" y="84"/>
                  </a:cubicBezTo>
                  <a:cubicBezTo>
                    <a:pt x="116" y="143"/>
                    <a:pt x="116" y="143"/>
                    <a:pt x="116" y="143"/>
                  </a:cubicBezTo>
                  <a:cubicBezTo>
                    <a:pt x="13" y="84"/>
                    <a:pt x="13" y="84"/>
                    <a:pt x="13" y="84"/>
                  </a:cubicBezTo>
                  <a:lnTo>
                    <a:pt x="114" y="10"/>
                  </a:lnTo>
                  <a:close/>
                  <a:moveTo>
                    <a:pt x="221" y="216"/>
                  </a:moveTo>
                  <a:cubicBezTo>
                    <a:pt x="221" y="216"/>
                    <a:pt x="220" y="217"/>
                    <a:pt x="219" y="217"/>
                  </a:cubicBezTo>
                  <a:cubicBezTo>
                    <a:pt x="13" y="217"/>
                    <a:pt x="13" y="217"/>
                    <a:pt x="13" y="217"/>
                  </a:cubicBezTo>
                  <a:cubicBezTo>
                    <a:pt x="11" y="217"/>
                    <a:pt x="10" y="215"/>
                    <a:pt x="10" y="213"/>
                  </a:cubicBezTo>
                  <a:cubicBezTo>
                    <a:pt x="10" y="94"/>
                    <a:pt x="10" y="94"/>
                    <a:pt x="10" y="94"/>
                  </a:cubicBezTo>
                  <a:cubicBezTo>
                    <a:pt x="114" y="153"/>
                    <a:pt x="114" y="153"/>
                    <a:pt x="114" y="153"/>
                  </a:cubicBezTo>
                  <a:cubicBezTo>
                    <a:pt x="115" y="153"/>
                    <a:pt x="115" y="153"/>
                    <a:pt x="116" y="153"/>
                  </a:cubicBezTo>
                  <a:cubicBezTo>
                    <a:pt x="117" y="153"/>
                    <a:pt x="118" y="153"/>
                    <a:pt x="118" y="153"/>
                  </a:cubicBezTo>
                  <a:cubicBezTo>
                    <a:pt x="222" y="93"/>
                    <a:pt x="222" y="93"/>
                    <a:pt x="222" y="93"/>
                  </a:cubicBezTo>
                  <a:cubicBezTo>
                    <a:pt x="222" y="213"/>
                    <a:pt x="222" y="213"/>
                    <a:pt x="222" y="213"/>
                  </a:cubicBezTo>
                  <a:cubicBezTo>
                    <a:pt x="222" y="214"/>
                    <a:pt x="222" y="215"/>
                    <a:pt x="221" y="216"/>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grpSp>
        <p:nvGrpSpPr>
          <p:cNvPr id="29" name="Group 28">
            <a:extLst>
              <a:ext uri="{FF2B5EF4-FFF2-40B4-BE49-F238E27FC236}">
                <a16:creationId xmlns:a16="http://schemas.microsoft.com/office/drawing/2014/main" id="{C999AD59-C248-4821-9DC6-DEE6736C3A32}"/>
              </a:ext>
            </a:extLst>
          </p:cNvPr>
          <p:cNvGrpSpPr/>
          <p:nvPr/>
        </p:nvGrpSpPr>
        <p:grpSpPr>
          <a:xfrm>
            <a:off x="5522770" y="3065443"/>
            <a:ext cx="238882" cy="237798"/>
            <a:chOff x="5436976" y="2713978"/>
            <a:chExt cx="238882" cy="237798"/>
          </a:xfrm>
        </p:grpSpPr>
        <p:grpSp>
          <p:nvGrpSpPr>
            <p:cNvPr id="494" name="Group 493">
              <a:extLst>
                <a:ext uri="{FF2B5EF4-FFF2-40B4-BE49-F238E27FC236}">
                  <a16:creationId xmlns:a16="http://schemas.microsoft.com/office/drawing/2014/main" id="{D8F465A6-DC7D-4615-A5AE-9DBC6329EE9E}"/>
                </a:ext>
              </a:extLst>
            </p:cNvPr>
            <p:cNvGrpSpPr/>
            <p:nvPr/>
          </p:nvGrpSpPr>
          <p:grpSpPr>
            <a:xfrm>
              <a:off x="5436976" y="2713978"/>
              <a:ext cx="238882" cy="237798"/>
              <a:chOff x="159186" y="3665795"/>
              <a:chExt cx="238882" cy="237798"/>
            </a:xfrm>
          </p:grpSpPr>
          <p:sp>
            <p:nvSpPr>
              <p:cNvPr id="496" name="Oval 495">
                <a:extLst>
                  <a:ext uri="{FF2B5EF4-FFF2-40B4-BE49-F238E27FC236}">
                    <a16:creationId xmlns:a16="http://schemas.microsoft.com/office/drawing/2014/main" id="{289A1781-F528-48E6-8F0F-80AF23B2F1AB}"/>
                  </a:ext>
                </a:extLst>
              </p:cNvPr>
              <p:cNvSpPr/>
              <p:nvPr/>
            </p:nvSpPr>
            <p:spPr bwMode="gray">
              <a:xfrm>
                <a:off x="159186" y="3665795"/>
                <a:ext cx="238882" cy="237798"/>
              </a:xfrm>
              <a:prstGeom prst="ellipse">
                <a:avLst/>
              </a:prstGeom>
              <a:solidFill>
                <a:schemeClr val="accent2">
                  <a:lumMod val="75000"/>
                  <a:alpha val="5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8035"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dirty="0">
                  <a:ln>
                    <a:noFill/>
                  </a:ln>
                  <a:solidFill>
                    <a:srgbClr val="FFFFFF"/>
                  </a:solidFill>
                  <a:effectLst/>
                  <a:uLnTx/>
                  <a:uFillTx/>
                  <a:latin typeface="Frutiger Next Pro Light"/>
                  <a:ea typeface="+mn-ea"/>
                  <a:cs typeface="+mn-cs"/>
                </a:endParaRPr>
              </a:p>
            </p:txBody>
          </p:sp>
          <p:sp>
            <p:nvSpPr>
              <p:cNvPr id="497" name="Oval 496">
                <a:extLst>
                  <a:ext uri="{FF2B5EF4-FFF2-40B4-BE49-F238E27FC236}">
                    <a16:creationId xmlns:a16="http://schemas.microsoft.com/office/drawing/2014/main" id="{3945B51E-AAF3-4260-80B2-8578023C86D9}"/>
                  </a:ext>
                </a:extLst>
              </p:cNvPr>
              <p:cNvSpPr/>
              <p:nvPr/>
            </p:nvSpPr>
            <p:spPr>
              <a:xfrm>
                <a:off x="195500" y="3701567"/>
                <a:ext cx="166255" cy="166255"/>
              </a:xfrm>
              <a:prstGeom prst="ellipse">
                <a:avLst/>
              </a:prstGeom>
              <a:solidFill>
                <a:srgbClr val="00A1DE"/>
              </a:solid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sp>
          <p:nvSpPr>
            <p:cNvPr id="278" name="Freeform 38">
              <a:extLst>
                <a:ext uri="{FF2B5EF4-FFF2-40B4-BE49-F238E27FC236}">
                  <a16:creationId xmlns:a16="http://schemas.microsoft.com/office/drawing/2014/main" id="{24FCB80D-65C6-4145-B98D-8887EF78B9D4}"/>
                </a:ext>
              </a:extLst>
            </p:cNvPr>
            <p:cNvSpPr>
              <a:spLocks noEditPoints="1"/>
            </p:cNvSpPr>
            <p:nvPr/>
          </p:nvSpPr>
          <p:spPr bwMode="auto">
            <a:xfrm>
              <a:off x="5486620" y="2761134"/>
              <a:ext cx="139594" cy="143486"/>
            </a:xfrm>
            <a:custGeom>
              <a:avLst/>
              <a:gdLst>
                <a:gd name="T0" fmla="*/ 208 w 211"/>
                <a:gd name="T1" fmla="*/ 155 h 239"/>
                <a:gd name="T2" fmla="*/ 163 w 211"/>
                <a:gd name="T3" fmla="*/ 109 h 239"/>
                <a:gd name="T4" fmla="*/ 149 w 211"/>
                <a:gd name="T5" fmla="*/ 109 h 239"/>
                <a:gd name="T6" fmla="*/ 147 w 211"/>
                <a:gd name="T7" fmla="*/ 112 h 239"/>
                <a:gd name="T8" fmla="*/ 136 w 211"/>
                <a:gd name="T9" fmla="*/ 122 h 239"/>
                <a:gd name="T10" fmla="*/ 136 w 211"/>
                <a:gd name="T11" fmla="*/ 122 h 239"/>
                <a:gd name="T12" fmla="*/ 99 w 211"/>
                <a:gd name="T13" fmla="*/ 92 h 239"/>
                <a:gd name="T14" fmla="*/ 90 w 211"/>
                <a:gd name="T15" fmla="*/ 75 h 239"/>
                <a:gd name="T16" fmla="*/ 103 w 211"/>
                <a:gd name="T17" fmla="*/ 62 h 239"/>
                <a:gd name="T18" fmla="*/ 106 w 211"/>
                <a:gd name="T19" fmla="*/ 55 h 239"/>
                <a:gd name="T20" fmla="*/ 103 w 211"/>
                <a:gd name="T21" fmla="*/ 48 h 239"/>
                <a:gd name="T22" fmla="*/ 58 w 211"/>
                <a:gd name="T23" fmla="*/ 3 h 239"/>
                <a:gd name="T24" fmla="*/ 52 w 211"/>
                <a:gd name="T25" fmla="*/ 0 h 239"/>
                <a:gd name="T26" fmla="*/ 45 w 211"/>
                <a:gd name="T27" fmla="*/ 3 h 239"/>
                <a:gd name="T28" fmla="*/ 43 w 211"/>
                <a:gd name="T29" fmla="*/ 5 h 239"/>
                <a:gd name="T30" fmla="*/ 31 w 211"/>
                <a:gd name="T31" fmla="*/ 16 h 239"/>
                <a:gd name="T32" fmla="*/ 31 w 211"/>
                <a:gd name="T33" fmla="*/ 17 h 239"/>
                <a:gd name="T34" fmla="*/ 71 w 211"/>
                <a:gd name="T35" fmla="*/ 140 h 239"/>
                <a:gd name="T36" fmla="*/ 161 w 211"/>
                <a:gd name="T37" fmla="*/ 196 h 239"/>
                <a:gd name="T38" fmla="*/ 180 w 211"/>
                <a:gd name="T39" fmla="*/ 192 h 239"/>
                <a:gd name="T40" fmla="*/ 188 w 211"/>
                <a:gd name="T41" fmla="*/ 187 h 239"/>
                <a:gd name="T42" fmla="*/ 174 w 211"/>
                <a:gd name="T43" fmla="*/ 221 h 239"/>
                <a:gd name="T44" fmla="*/ 153 w 211"/>
                <a:gd name="T45" fmla="*/ 229 h 239"/>
                <a:gd name="T46" fmla="*/ 125 w 211"/>
                <a:gd name="T47" fmla="*/ 216 h 239"/>
                <a:gd name="T48" fmla="*/ 50 w 211"/>
                <a:gd name="T49" fmla="*/ 139 h 239"/>
                <a:gd name="T50" fmla="*/ 50 w 211"/>
                <a:gd name="T51" fmla="*/ 138 h 239"/>
                <a:gd name="T52" fmla="*/ 10 w 211"/>
                <a:gd name="T53" fmla="*/ 140 h 239"/>
                <a:gd name="T54" fmla="*/ 0 w 211"/>
                <a:gd name="T55" fmla="*/ 162 h 239"/>
                <a:gd name="T56" fmla="*/ 10 w 211"/>
                <a:gd name="T57" fmla="*/ 185 h 239"/>
                <a:gd name="T58" fmla="*/ 36 w 211"/>
                <a:gd name="T59" fmla="*/ 211 h 239"/>
                <a:gd name="T60" fmla="*/ 43 w 211"/>
                <a:gd name="T61" fmla="*/ 211 h 239"/>
                <a:gd name="T62" fmla="*/ 43 w 211"/>
                <a:gd name="T63" fmla="*/ 204 h 239"/>
                <a:gd name="T64" fmla="*/ 16 w 211"/>
                <a:gd name="T65" fmla="*/ 178 h 239"/>
                <a:gd name="T66" fmla="*/ 10 w 211"/>
                <a:gd name="T67" fmla="*/ 163 h 239"/>
                <a:gd name="T68" fmla="*/ 17 w 211"/>
                <a:gd name="T69" fmla="*/ 147 h 239"/>
                <a:gd name="T70" fmla="*/ 44 w 211"/>
                <a:gd name="T71" fmla="*/ 146 h 239"/>
                <a:gd name="T72" fmla="*/ 118 w 211"/>
                <a:gd name="T73" fmla="*/ 222 h 239"/>
                <a:gd name="T74" fmla="*/ 153 w 211"/>
                <a:gd name="T75" fmla="*/ 239 h 239"/>
                <a:gd name="T76" fmla="*/ 154 w 211"/>
                <a:gd name="T77" fmla="*/ 239 h 239"/>
                <a:gd name="T78" fmla="*/ 181 w 211"/>
                <a:gd name="T79" fmla="*/ 228 h 239"/>
                <a:gd name="T80" fmla="*/ 196 w 211"/>
                <a:gd name="T81" fmla="*/ 179 h 239"/>
                <a:gd name="T82" fmla="*/ 208 w 211"/>
                <a:gd name="T83" fmla="*/ 168 h 239"/>
                <a:gd name="T84" fmla="*/ 208 w 211"/>
                <a:gd name="T85" fmla="*/ 155 h 239"/>
                <a:gd name="T86" fmla="*/ 187 w 211"/>
                <a:gd name="T87" fmla="*/ 175 h 239"/>
                <a:gd name="T88" fmla="*/ 186 w 211"/>
                <a:gd name="T89" fmla="*/ 175 h 239"/>
                <a:gd name="T90" fmla="*/ 175 w 211"/>
                <a:gd name="T91" fmla="*/ 183 h 239"/>
                <a:gd name="T92" fmla="*/ 161 w 211"/>
                <a:gd name="T93" fmla="*/ 186 h 239"/>
                <a:gd name="T94" fmla="*/ 78 w 211"/>
                <a:gd name="T95" fmla="*/ 133 h 239"/>
                <a:gd name="T96" fmla="*/ 38 w 211"/>
                <a:gd name="T97" fmla="*/ 24 h 239"/>
                <a:gd name="T98" fmla="*/ 38 w 211"/>
                <a:gd name="T99" fmla="*/ 23 h 239"/>
                <a:gd name="T100" fmla="*/ 50 w 211"/>
                <a:gd name="T101" fmla="*/ 12 h 239"/>
                <a:gd name="T102" fmla="*/ 52 w 211"/>
                <a:gd name="T103" fmla="*/ 10 h 239"/>
                <a:gd name="T104" fmla="*/ 96 w 211"/>
                <a:gd name="T105" fmla="*/ 55 h 239"/>
                <a:gd name="T106" fmla="*/ 82 w 211"/>
                <a:gd name="T107" fmla="*/ 68 h 239"/>
                <a:gd name="T108" fmla="*/ 91 w 211"/>
                <a:gd name="T109" fmla="*/ 98 h 239"/>
                <a:gd name="T110" fmla="*/ 136 w 211"/>
                <a:gd name="T111" fmla="*/ 132 h 239"/>
                <a:gd name="T112" fmla="*/ 141 w 211"/>
                <a:gd name="T113" fmla="*/ 131 h 239"/>
                <a:gd name="T114" fmla="*/ 142 w 211"/>
                <a:gd name="T115" fmla="*/ 129 h 239"/>
                <a:gd name="T116" fmla="*/ 153 w 211"/>
                <a:gd name="T117" fmla="*/ 119 h 239"/>
                <a:gd name="T118" fmla="*/ 156 w 211"/>
                <a:gd name="T119" fmla="*/ 116 h 239"/>
                <a:gd name="T120" fmla="*/ 200 w 211"/>
                <a:gd name="T121" fmla="*/ 161 h 239"/>
                <a:gd name="T122" fmla="*/ 187 w 211"/>
                <a:gd name="T123" fmla="*/ 17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1" h="239">
                  <a:moveTo>
                    <a:pt x="208" y="155"/>
                  </a:moveTo>
                  <a:cubicBezTo>
                    <a:pt x="163" y="109"/>
                    <a:pt x="163" y="109"/>
                    <a:pt x="163" y="109"/>
                  </a:cubicBezTo>
                  <a:cubicBezTo>
                    <a:pt x="159" y="106"/>
                    <a:pt x="153" y="105"/>
                    <a:pt x="149" y="109"/>
                  </a:cubicBezTo>
                  <a:cubicBezTo>
                    <a:pt x="147" y="112"/>
                    <a:pt x="147" y="112"/>
                    <a:pt x="147" y="112"/>
                  </a:cubicBezTo>
                  <a:cubicBezTo>
                    <a:pt x="143" y="115"/>
                    <a:pt x="138" y="120"/>
                    <a:pt x="136" y="122"/>
                  </a:cubicBezTo>
                  <a:cubicBezTo>
                    <a:pt x="136" y="122"/>
                    <a:pt x="136" y="122"/>
                    <a:pt x="136" y="122"/>
                  </a:cubicBezTo>
                  <a:cubicBezTo>
                    <a:pt x="130" y="122"/>
                    <a:pt x="112" y="110"/>
                    <a:pt x="99" y="92"/>
                  </a:cubicBezTo>
                  <a:cubicBezTo>
                    <a:pt x="91" y="82"/>
                    <a:pt x="90" y="76"/>
                    <a:pt x="90" y="75"/>
                  </a:cubicBezTo>
                  <a:cubicBezTo>
                    <a:pt x="103" y="62"/>
                    <a:pt x="103" y="62"/>
                    <a:pt x="103" y="62"/>
                  </a:cubicBezTo>
                  <a:cubicBezTo>
                    <a:pt x="105" y="60"/>
                    <a:pt x="106" y="58"/>
                    <a:pt x="106" y="55"/>
                  </a:cubicBezTo>
                  <a:cubicBezTo>
                    <a:pt x="106" y="53"/>
                    <a:pt x="105" y="50"/>
                    <a:pt x="103" y="48"/>
                  </a:cubicBezTo>
                  <a:cubicBezTo>
                    <a:pt x="58" y="3"/>
                    <a:pt x="58" y="3"/>
                    <a:pt x="58" y="3"/>
                  </a:cubicBezTo>
                  <a:cubicBezTo>
                    <a:pt x="57" y="1"/>
                    <a:pt x="54" y="0"/>
                    <a:pt x="52" y="0"/>
                  </a:cubicBezTo>
                  <a:cubicBezTo>
                    <a:pt x="49" y="0"/>
                    <a:pt x="47" y="1"/>
                    <a:pt x="45" y="3"/>
                  </a:cubicBezTo>
                  <a:cubicBezTo>
                    <a:pt x="43" y="5"/>
                    <a:pt x="43" y="5"/>
                    <a:pt x="43" y="5"/>
                  </a:cubicBezTo>
                  <a:cubicBezTo>
                    <a:pt x="39" y="8"/>
                    <a:pt x="31" y="16"/>
                    <a:pt x="31" y="16"/>
                  </a:cubicBezTo>
                  <a:cubicBezTo>
                    <a:pt x="31" y="17"/>
                    <a:pt x="31" y="17"/>
                    <a:pt x="31" y="17"/>
                  </a:cubicBezTo>
                  <a:cubicBezTo>
                    <a:pt x="3" y="45"/>
                    <a:pt x="15" y="83"/>
                    <a:pt x="71" y="140"/>
                  </a:cubicBezTo>
                  <a:cubicBezTo>
                    <a:pt x="108" y="178"/>
                    <a:pt x="138" y="196"/>
                    <a:pt x="161" y="196"/>
                  </a:cubicBezTo>
                  <a:cubicBezTo>
                    <a:pt x="168" y="196"/>
                    <a:pt x="174" y="195"/>
                    <a:pt x="180" y="192"/>
                  </a:cubicBezTo>
                  <a:cubicBezTo>
                    <a:pt x="183" y="190"/>
                    <a:pt x="185" y="189"/>
                    <a:pt x="188" y="187"/>
                  </a:cubicBezTo>
                  <a:cubicBezTo>
                    <a:pt x="189" y="194"/>
                    <a:pt x="188" y="207"/>
                    <a:pt x="174" y="221"/>
                  </a:cubicBezTo>
                  <a:cubicBezTo>
                    <a:pt x="167" y="228"/>
                    <a:pt x="159" y="230"/>
                    <a:pt x="153" y="229"/>
                  </a:cubicBezTo>
                  <a:cubicBezTo>
                    <a:pt x="143" y="229"/>
                    <a:pt x="133" y="224"/>
                    <a:pt x="125" y="216"/>
                  </a:cubicBezTo>
                  <a:cubicBezTo>
                    <a:pt x="50" y="139"/>
                    <a:pt x="50" y="139"/>
                    <a:pt x="50" y="139"/>
                  </a:cubicBezTo>
                  <a:cubicBezTo>
                    <a:pt x="50" y="139"/>
                    <a:pt x="50" y="139"/>
                    <a:pt x="50" y="138"/>
                  </a:cubicBezTo>
                  <a:cubicBezTo>
                    <a:pt x="43" y="133"/>
                    <a:pt x="25" y="126"/>
                    <a:pt x="10" y="140"/>
                  </a:cubicBezTo>
                  <a:cubicBezTo>
                    <a:pt x="4" y="146"/>
                    <a:pt x="0" y="154"/>
                    <a:pt x="0" y="162"/>
                  </a:cubicBezTo>
                  <a:cubicBezTo>
                    <a:pt x="0" y="171"/>
                    <a:pt x="4" y="179"/>
                    <a:pt x="10" y="185"/>
                  </a:cubicBezTo>
                  <a:cubicBezTo>
                    <a:pt x="36" y="211"/>
                    <a:pt x="36" y="211"/>
                    <a:pt x="36" y="211"/>
                  </a:cubicBezTo>
                  <a:cubicBezTo>
                    <a:pt x="38" y="213"/>
                    <a:pt x="41" y="213"/>
                    <a:pt x="43" y="211"/>
                  </a:cubicBezTo>
                  <a:cubicBezTo>
                    <a:pt x="45" y="209"/>
                    <a:pt x="45" y="206"/>
                    <a:pt x="43" y="204"/>
                  </a:cubicBezTo>
                  <a:cubicBezTo>
                    <a:pt x="16" y="178"/>
                    <a:pt x="16" y="178"/>
                    <a:pt x="16" y="178"/>
                  </a:cubicBezTo>
                  <a:cubicBezTo>
                    <a:pt x="12" y="174"/>
                    <a:pt x="10" y="168"/>
                    <a:pt x="10" y="163"/>
                  </a:cubicBezTo>
                  <a:cubicBezTo>
                    <a:pt x="10" y="157"/>
                    <a:pt x="13" y="151"/>
                    <a:pt x="17" y="147"/>
                  </a:cubicBezTo>
                  <a:cubicBezTo>
                    <a:pt x="29" y="136"/>
                    <a:pt x="41" y="144"/>
                    <a:pt x="44" y="146"/>
                  </a:cubicBezTo>
                  <a:cubicBezTo>
                    <a:pt x="118" y="222"/>
                    <a:pt x="118" y="222"/>
                    <a:pt x="118" y="222"/>
                  </a:cubicBezTo>
                  <a:cubicBezTo>
                    <a:pt x="127" y="232"/>
                    <a:pt x="140" y="239"/>
                    <a:pt x="153" y="239"/>
                  </a:cubicBezTo>
                  <a:cubicBezTo>
                    <a:pt x="153" y="239"/>
                    <a:pt x="154" y="239"/>
                    <a:pt x="154" y="239"/>
                  </a:cubicBezTo>
                  <a:cubicBezTo>
                    <a:pt x="165" y="239"/>
                    <a:pt x="174" y="235"/>
                    <a:pt x="181" y="228"/>
                  </a:cubicBezTo>
                  <a:cubicBezTo>
                    <a:pt x="203" y="206"/>
                    <a:pt x="198" y="185"/>
                    <a:pt x="196" y="179"/>
                  </a:cubicBezTo>
                  <a:cubicBezTo>
                    <a:pt x="200" y="176"/>
                    <a:pt x="208" y="168"/>
                    <a:pt x="208" y="168"/>
                  </a:cubicBezTo>
                  <a:cubicBezTo>
                    <a:pt x="211" y="164"/>
                    <a:pt x="211" y="158"/>
                    <a:pt x="208" y="155"/>
                  </a:cubicBezTo>
                  <a:close/>
                  <a:moveTo>
                    <a:pt x="187" y="175"/>
                  </a:moveTo>
                  <a:cubicBezTo>
                    <a:pt x="186" y="175"/>
                    <a:pt x="186" y="175"/>
                    <a:pt x="186" y="175"/>
                  </a:cubicBezTo>
                  <a:cubicBezTo>
                    <a:pt x="183" y="178"/>
                    <a:pt x="180" y="181"/>
                    <a:pt x="175" y="183"/>
                  </a:cubicBezTo>
                  <a:cubicBezTo>
                    <a:pt x="171" y="185"/>
                    <a:pt x="166" y="186"/>
                    <a:pt x="161" y="186"/>
                  </a:cubicBezTo>
                  <a:cubicBezTo>
                    <a:pt x="141" y="186"/>
                    <a:pt x="113" y="168"/>
                    <a:pt x="78" y="133"/>
                  </a:cubicBezTo>
                  <a:cubicBezTo>
                    <a:pt x="4" y="58"/>
                    <a:pt x="28" y="34"/>
                    <a:pt x="38" y="24"/>
                  </a:cubicBezTo>
                  <a:cubicBezTo>
                    <a:pt x="38" y="23"/>
                    <a:pt x="38" y="23"/>
                    <a:pt x="38" y="23"/>
                  </a:cubicBezTo>
                  <a:cubicBezTo>
                    <a:pt x="38" y="23"/>
                    <a:pt x="46" y="15"/>
                    <a:pt x="50" y="12"/>
                  </a:cubicBezTo>
                  <a:cubicBezTo>
                    <a:pt x="52" y="10"/>
                    <a:pt x="52" y="10"/>
                    <a:pt x="52" y="10"/>
                  </a:cubicBezTo>
                  <a:cubicBezTo>
                    <a:pt x="96" y="55"/>
                    <a:pt x="96" y="55"/>
                    <a:pt x="96" y="55"/>
                  </a:cubicBezTo>
                  <a:cubicBezTo>
                    <a:pt x="82" y="68"/>
                    <a:pt x="82" y="68"/>
                    <a:pt x="82" y="68"/>
                  </a:cubicBezTo>
                  <a:cubicBezTo>
                    <a:pt x="78" y="73"/>
                    <a:pt x="81" y="84"/>
                    <a:pt x="91" y="98"/>
                  </a:cubicBezTo>
                  <a:cubicBezTo>
                    <a:pt x="105" y="116"/>
                    <a:pt x="125" y="132"/>
                    <a:pt x="136" y="132"/>
                  </a:cubicBezTo>
                  <a:cubicBezTo>
                    <a:pt x="138" y="132"/>
                    <a:pt x="139" y="131"/>
                    <a:pt x="141" y="131"/>
                  </a:cubicBezTo>
                  <a:cubicBezTo>
                    <a:pt x="141" y="130"/>
                    <a:pt x="142" y="130"/>
                    <a:pt x="142" y="129"/>
                  </a:cubicBezTo>
                  <a:cubicBezTo>
                    <a:pt x="143" y="129"/>
                    <a:pt x="150" y="122"/>
                    <a:pt x="153" y="119"/>
                  </a:cubicBezTo>
                  <a:cubicBezTo>
                    <a:pt x="156" y="116"/>
                    <a:pt x="156" y="116"/>
                    <a:pt x="156" y="116"/>
                  </a:cubicBezTo>
                  <a:cubicBezTo>
                    <a:pt x="200" y="161"/>
                    <a:pt x="200" y="161"/>
                    <a:pt x="200" y="161"/>
                  </a:cubicBezTo>
                  <a:cubicBezTo>
                    <a:pt x="198" y="163"/>
                    <a:pt x="187" y="174"/>
                    <a:pt x="187" y="17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grpSp>
        <p:nvGrpSpPr>
          <p:cNvPr id="32" name="Group 31">
            <a:extLst>
              <a:ext uri="{FF2B5EF4-FFF2-40B4-BE49-F238E27FC236}">
                <a16:creationId xmlns:a16="http://schemas.microsoft.com/office/drawing/2014/main" id="{A3259A3E-A6D7-401D-809B-0573797952EC}"/>
              </a:ext>
            </a:extLst>
          </p:cNvPr>
          <p:cNvGrpSpPr/>
          <p:nvPr/>
        </p:nvGrpSpPr>
        <p:grpSpPr>
          <a:xfrm>
            <a:off x="6316790" y="3065443"/>
            <a:ext cx="238882" cy="237798"/>
            <a:chOff x="7272504" y="3511973"/>
            <a:chExt cx="238882" cy="237798"/>
          </a:xfrm>
        </p:grpSpPr>
        <p:grpSp>
          <p:nvGrpSpPr>
            <p:cNvPr id="510" name="Group 509">
              <a:extLst>
                <a:ext uri="{FF2B5EF4-FFF2-40B4-BE49-F238E27FC236}">
                  <a16:creationId xmlns:a16="http://schemas.microsoft.com/office/drawing/2014/main" id="{B00A0B79-AEA0-4FF4-B51D-13D8CC9F8FD5}"/>
                </a:ext>
              </a:extLst>
            </p:cNvPr>
            <p:cNvGrpSpPr/>
            <p:nvPr/>
          </p:nvGrpSpPr>
          <p:grpSpPr>
            <a:xfrm>
              <a:off x="7272504" y="3511973"/>
              <a:ext cx="238882" cy="237798"/>
              <a:chOff x="159186" y="3665795"/>
              <a:chExt cx="238882" cy="237798"/>
            </a:xfrm>
          </p:grpSpPr>
          <p:sp>
            <p:nvSpPr>
              <p:cNvPr id="517" name="Oval 516">
                <a:extLst>
                  <a:ext uri="{FF2B5EF4-FFF2-40B4-BE49-F238E27FC236}">
                    <a16:creationId xmlns:a16="http://schemas.microsoft.com/office/drawing/2014/main" id="{CD53A2ED-508A-4C78-91ED-CA3F90B8B16E}"/>
                  </a:ext>
                </a:extLst>
              </p:cNvPr>
              <p:cNvSpPr/>
              <p:nvPr/>
            </p:nvSpPr>
            <p:spPr bwMode="gray">
              <a:xfrm>
                <a:off x="159186" y="3665795"/>
                <a:ext cx="238882" cy="237798"/>
              </a:xfrm>
              <a:prstGeom prst="ellipse">
                <a:avLst/>
              </a:prstGeom>
              <a:solidFill>
                <a:schemeClr val="accent2">
                  <a:lumMod val="75000"/>
                  <a:alpha val="5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8035"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dirty="0">
                  <a:ln>
                    <a:noFill/>
                  </a:ln>
                  <a:solidFill>
                    <a:srgbClr val="FFFFFF"/>
                  </a:solidFill>
                  <a:effectLst/>
                  <a:uLnTx/>
                  <a:uFillTx/>
                  <a:latin typeface="Frutiger Next Pro Light"/>
                  <a:ea typeface="+mn-ea"/>
                  <a:cs typeface="+mn-cs"/>
                </a:endParaRPr>
              </a:p>
            </p:txBody>
          </p:sp>
          <p:sp>
            <p:nvSpPr>
              <p:cNvPr id="518" name="Oval 517">
                <a:extLst>
                  <a:ext uri="{FF2B5EF4-FFF2-40B4-BE49-F238E27FC236}">
                    <a16:creationId xmlns:a16="http://schemas.microsoft.com/office/drawing/2014/main" id="{7F7808F1-8AC5-408B-BA51-F57EA280AD51}"/>
                  </a:ext>
                </a:extLst>
              </p:cNvPr>
              <p:cNvSpPr/>
              <p:nvPr/>
            </p:nvSpPr>
            <p:spPr>
              <a:xfrm>
                <a:off x="195500" y="3701567"/>
                <a:ext cx="166255" cy="166255"/>
              </a:xfrm>
              <a:prstGeom prst="ellipse">
                <a:avLst/>
              </a:prstGeom>
              <a:solidFill>
                <a:srgbClr val="00A1DE"/>
              </a:solid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grpSp>
          <p:nvGrpSpPr>
            <p:cNvPr id="281" name="Group 280">
              <a:extLst>
                <a:ext uri="{FF2B5EF4-FFF2-40B4-BE49-F238E27FC236}">
                  <a16:creationId xmlns:a16="http://schemas.microsoft.com/office/drawing/2014/main" id="{FBD9E5A4-A27B-4E98-AD62-BBA9B07282B3}"/>
                </a:ext>
              </a:extLst>
            </p:cNvPr>
            <p:cNvGrpSpPr/>
            <p:nvPr/>
          </p:nvGrpSpPr>
          <p:grpSpPr>
            <a:xfrm>
              <a:off x="7337442" y="3551650"/>
              <a:ext cx="108990" cy="158444"/>
              <a:chOff x="9785350" y="5302251"/>
              <a:chExt cx="352425" cy="563562"/>
            </a:xfrm>
            <a:solidFill>
              <a:schemeClr val="bg1"/>
            </a:solidFill>
          </p:grpSpPr>
          <p:sp>
            <p:nvSpPr>
              <p:cNvPr id="282" name="Freeform 476">
                <a:extLst>
                  <a:ext uri="{FF2B5EF4-FFF2-40B4-BE49-F238E27FC236}">
                    <a16:creationId xmlns:a16="http://schemas.microsoft.com/office/drawing/2014/main" id="{C1054865-C13C-4B85-AD6C-34C5F283CE03}"/>
                  </a:ext>
                </a:extLst>
              </p:cNvPr>
              <p:cNvSpPr>
                <a:spLocks noEditPoints="1"/>
              </p:cNvSpPr>
              <p:nvPr/>
            </p:nvSpPr>
            <p:spPr bwMode="auto">
              <a:xfrm>
                <a:off x="9898063" y="5575300"/>
                <a:ext cx="127000" cy="206375"/>
              </a:xfrm>
              <a:custGeom>
                <a:avLst/>
                <a:gdLst>
                  <a:gd name="T0" fmla="*/ 32 w 53"/>
                  <a:gd name="T1" fmla="*/ 38 h 87"/>
                  <a:gd name="T2" fmla="*/ 32 w 53"/>
                  <a:gd name="T3" fmla="*/ 16 h 87"/>
                  <a:gd name="T4" fmla="*/ 43 w 53"/>
                  <a:gd name="T5" fmla="*/ 21 h 87"/>
                  <a:gd name="T6" fmla="*/ 45 w 53"/>
                  <a:gd name="T7" fmla="*/ 22 h 87"/>
                  <a:gd name="T8" fmla="*/ 50 w 53"/>
                  <a:gd name="T9" fmla="*/ 17 h 87"/>
                  <a:gd name="T10" fmla="*/ 48 w 53"/>
                  <a:gd name="T11" fmla="*/ 13 h 87"/>
                  <a:gd name="T12" fmla="*/ 32 w 53"/>
                  <a:gd name="T13" fmla="*/ 7 h 87"/>
                  <a:gd name="T14" fmla="*/ 32 w 53"/>
                  <a:gd name="T15" fmla="*/ 5 h 87"/>
                  <a:gd name="T16" fmla="*/ 28 w 53"/>
                  <a:gd name="T17" fmla="*/ 0 h 87"/>
                  <a:gd name="T18" fmla="*/ 23 w 53"/>
                  <a:gd name="T19" fmla="*/ 5 h 87"/>
                  <a:gd name="T20" fmla="*/ 23 w 53"/>
                  <a:gd name="T21" fmla="*/ 6 h 87"/>
                  <a:gd name="T22" fmla="*/ 3 w 53"/>
                  <a:gd name="T23" fmla="*/ 26 h 87"/>
                  <a:gd name="T24" fmla="*/ 23 w 53"/>
                  <a:gd name="T25" fmla="*/ 46 h 87"/>
                  <a:gd name="T26" fmla="*/ 23 w 53"/>
                  <a:gd name="T27" fmla="*/ 68 h 87"/>
                  <a:gd name="T28" fmla="*/ 8 w 53"/>
                  <a:gd name="T29" fmla="*/ 60 h 87"/>
                  <a:gd name="T30" fmla="*/ 5 w 53"/>
                  <a:gd name="T31" fmla="*/ 59 h 87"/>
                  <a:gd name="T32" fmla="*/ 0 w 53"/>
                  <a:gd name="T33" fmla="*/ 64 h 87"/>
                  <a:gd name="T34" fmla="*/ 2 w 53"/>
                  <a:gd name="T35" fmla="*/ 68 h 87"/>
                  <a:gd name="T36" fmla="*/ 23 w 53"/>
                  <a:gd name="T37" fmla="*/ 77 h 87"/>
                  <a:gd name="T38" fmla="*/ 23 w 53"/>
                  <a:gd name="T39" fmla="*/ 83 h 87"/>
                  <a:gd name="T40" fmla="*/ 28 w 53"/>
                  <a:gd name="T41" fmla="*/ 87 h 87"/>
                  <a:gd name="T42" fmla="*/ 32 w 53"/>
                  <a:gd name="T43" fmla="*/ 83 h 87"/>
                  <a:gd name="T44" fmla="*/ 32 w 53"/>
                  <a:gd name="T45" fmla="*/ 77 h 87"/>
                  <a:gd name="T46" fmla="*/ 53 w 53"/>
                  <a:gd name="T47" fmla="*/ 57 h 87"/>
                  <a:gd name="T48" fmla="*/ 32 w 53"/>
                  <a:gd name="T49" fmla="*/ 38 h 87"/>
                  <a:gd name="T50" fmla="*/ 43 w 53"/>
                  <a:gd name="T51" fmla="*/ 58 h 87"/>
                  <a:gd name="T52" fmla="*/ 32 w 53"/>
                  <a:gd name="T53" fmla="*/ 68 h 87"/>
                  <a:gd name="T54" fmla="*/ 32 w 53"/>
                  <a:gd name="T55" fmla="*/ 48 h 87"/>
                  <a:gd name="T56" fmla="*/ 43 w 53"/>
                  <a:gd name="T57" fmla="*/ 58 h 87"/>
                  <a:gd name="T58" fmla="*/ 13 w 53"/>
                  <a:gd name="T59" fmla="*/ 25 h 87"/>
                  <a:gd name="T60" fmla="*/ 23 w 53"/>
                  <a:gd name="T61" fmla="*/ 15 h 87"/>
                  <a:gd name="T62" fmla="*/ 23 w 53"/>
                  <a:gd name="T63" fmla="*/ 36 h 87"/>
                  <a:gd name="T64" fmla="*/ 13 w 53"/>
                  <a:gd name="T65" fmla="*/ 2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87">
                    <a:moveTo>
                      <a:pt x="32" y="38"/>
                    </a:moveTo>
                    <a:cubicBezTo>
                      <a:pt x="32" y="16"/>
                      <a:pt x="32" y="16"/>
                      <a:pt x="32" y="16"/>
                    </a:cubicBezTo>
                    <a:cubicBezTo>
                      <a:pt x="35" y="17"/>
                      <a:pt x="39" y="18"/>
                      <a:pt x="43" y="21"/>
                    </a:cubicBezTo>
                    <a:cubicBezTo>
                      <a:pt x="44" y="22"/>
                      <a:pt x="45" y="22"/>
                      <a:pt x="45" y="22"/>
                    </a:cubicBezTo>
                    <a:cubicBezTo>
                      <a:pt x="48" y="22"/>
                      <a:pt x="50" y="20"/>
                      <a:pt x="50" y="17"/>
                    </a:cubicBezTo>
                    <a:cubicBezTo>
                      <a:pt x="50" y="15"/>
                      <a:pt x="48" y="13"/>
                      <a:pt x="48" y="13"/>
                    </a:cubicBezTo>
                    <a:cubicBezTo>
                      <a:pt x="43" y="9"/>
                      <a:pt x="38" y="7"/>
                      <a:pt x="32" y="7"/>
                    </a:cubicBezTo>
                    <a:cubicBezTo>
                      <a:pt x="32" y="5"/>
                      <a:pt x="32" y="5"/>
                      <a:pt x="32" y="5"/>
                    </a:cubicBezTo>
                    <a:cubicBezTo>
                      <a:pt x="32" y="2"/>
                      <a:pt x="30" y="0"/>
                      <a:pt x="28" y="0"/>
                    </a:cubicBezTo>
                    <a:cubicBezTo>
                      <a:pt x="25" y="0"/>
                      <a:pt x="23" y="2"/>
                      <a:pt x="23" y="5"/>
                    </a:cubicBezTo>
                    <a:cubicBezTo>
                      <a:pt x="23" y="6"/>
                      <a:pt x="23" y="6"/>
                      <a:pt x="23" y="6"/>
                    </a:cubicBezTo>
                    <a:cubicBezTo>
                      <a:pt x="11" y="7"/>
                      <a:pt x="3" y="15"/>
                      <a:pt x="3" y="26"/>
                    </a:cubicBezTo>
                    <a:cubicBezTo>
                      <a:pt x="3" y="36"/>
                      <a:pt x="9" y="42"/>
                      <a:pt x="23" y="46"/>
                    </a:cubicBezTo>
                    <a:cubicBezTo>
                      <a:pt x="23" y="68"/>
                      <a:pt x="23" y="68"/>
                      <a:pt x="23" y="68"/>
                    </a:cubicBezTo>
                    <a:cubicBezTo>
                      <a:pt x="18" y="67"/>
                      <a:pt x="13" y="65"/>
                      <a:pt x="8" y="60"/>
                    </a:cubicBezTo>
                    <a:cubicBezTo>
                      <a:pt x="8" y="60"/>
                      <a:pt x="7" y="59"/>
                      <a:pt x="5" y="59"/>
                    </a:cubicBezTo>
                    <a:cubicBezTo>
                      <a:pt x="2" y="59"/>
                      <a:pt x="0" y="61"/>
                      <a:pt x="0" y="64"/>
                    </a:cubicBezTo>
                    <a:cubicBezTo>
                      <a:pt x="0" y="66"/>
                      <a:pt x="1" y="67"/>
                      <a:pt x="2" y="68"/>
                    </a:cubicBezTo>
                    <a:cubicBezTo>
                      <a:pt x="9" y="73"/>
                      <a:pt x="16" y="76"/>
                      <a:pt x="23" y="77"/>
                    </a:cubicBezTo>
                    <a:cubicBezTo>
                      <a:pt x="23" y="83"/>
                      <a:pt x="23" y="83"/>
                      <a:pt x="23" y="83"/>
                    </a:cubicBezTo>
                    <a:cubicBezTo>
                      <a:pt x="23" y="85"/>
                      <a:pt x="25" y="87"/>
                      <a:pt x="28" y="87"/>
                    </a:cubicBezTo>
                    <a:cubicBezTo>
                      <a:pt x="30" y="87"/>
                      <a:pt x="32" y="85"/>
                      <a:pt x="32" y="83"/>
                    </a:cubicBezTo>
                    <a:cubicBezTo>
                      <a:pt x="32" y="77"/>
                      <a:pt x="32" y="77"/>
                      <a:pt x="32" y="77"/>
                    </a:cubicBezTo>
                    <a:cubicBezTo>
                      <a:pt x="44" y="76"/>
                      <a:pt x="53" y="68"/>
                      <a:pt x="53" y="57"/>
                    </a:cubicBezTo>
                    <a:cubicBezTo>
                      <a:pt x="53" y="47"/>
                      <a:pt x="46" y="41"/>
                      <a:pt x="32" y="38"/>
                    </a:cubicBezTo>
                    <a:close/>
                    <a:moveTo>
                      <a:pt x="43" y="58"/>
                    </a:moveTo>
                    <a:cubicBezTo>
                      <a:pt x="43" y="64"/>
                      <a:pt x="38" y="67"/>
                      <a:pt x="32" y="68"/>
                    </a:cubicBezTo>
                    <a:cubicBezTo>
                      <a:pt x="32" y="48"/>
                      <a:pt x="32" y="48"/>
                      <a:pt x="32" y="48"/>
                    </a:cubicBezTo>
                    <a:cubicBezTo>
                      <a:pt x="41" y="50"/>
                      <a:pt x="43" y="53"/>
                      <a:pt x="43" y="58"/>
                    </a:cubicBezTo>
                    <a:close/>
                    <a:moveTo>
                      <a:pt x="13" y="25"/>
                    </a:moveTo>
                    <a:cubicBezTo>
                      <a:pt x="13" y="20"/>
                      <a:pt x="17" y="16"/>
                      <a:pt x="23" y="15"/>
                    </a:cubicBezTo>
                    <a:cubicBezTo>
                      <a:pt x="23" y="36"/>
                      <a:pt x="23" y="36"/>
                      <a:pt x="23" y="36"/>
                    </a:cubicBezTo>
                    <a:cubicBezTo>
                      <a:pt x="14" y="33"/>
                      <a:pt x="13" y="30"/>
                      <a:pt x="1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83" name="Freeform 477">
                <a:extLst>
                  <a:ext uri="{FF2B5EF4-FFF2-40B4-BE49-F238E27FC236}">
                    <a16:creationId xmlns:a16="http://schemas.microsoft.com/office/drawing/2014/main" id="{17D19B4F-80B2-42CB-A4AC-E84BD14347EA}"/>
                  </a:ext>
                </a:extLst>
              </p:cNvPr>
              <p:cNvSpPr>
                <a:spLocks/>
              </p:cNvSpPr>
              <p:nvPr/>
            </p:nvSpPr>
            <p:spPr bwMode="auto">
              <a:xfrm>
                <a:off x="9863138" y="5302251"/>
                <a:ext cx="201612" cy="169862"/>
              </a:xfrm>
              <a:custGeom>
                <a:avLst/>
                <a:gdLst>
                  <a:gd name="T0" fmla="*/ 24 w 85"/>
                  <a:gd name="T1" fmla="*/ 71 h 72"/>
                  <a:gd name="T2" fmla="*/ 27 w 85"/>
                  <a:gd name="T3" fmla="*/ 65 h 72"/>
                  <a:gd name="T4" fmla="*/ 16 w 85"/>
                  <a:gd name="T5" fmla="*/ 14 h 72"/>
                  <a:gd name="T6" fmla="*/ 21 w 85"/>
                  <a:gd name="T7" fmla="*/ 19 h 72"/>
                  <a:gd name="T8" fmla="*/ 51 w 85"/>
                  <a:gd name="T9" fmla="*/ 41 h 72"/>
                  <a:gd name="T10" fmla="*/ 66 w 85"/>
                  <a:gd name="T11" fmla="*/ 26 h 72"/>
                  <a:gd name="T12" fmla="*/ 69 w 85"/>
                  <a:gd name="T13" fmla="*/ 19 h 72"/>
                  <a:gd name="T14" fmla="*/ 71 w 85"/>
                  <a:gd name="T15" fmla="*/ 17 h 72"/>
                  <a:gd name="T16" fmla="*/ 59 w 85"/>
                  <a:gd name="T17" fmla="*/ 65 h 72"/>
                  <a:gd name="T18" fmla="*/ 61 w 85"/>
                  <a:gd name="T19" fmla="*/ 71 h 72"/>
                  <a:gd name="T20" fmla="*/ 63 w 85"/>
                  <a:gd name="T21" fmla="*/ 72 h 72"/>
                  <a:gd name="T22" fmla="*/ 67 w 85"/>
                  <a:gd name="T23" fmla="*/ 69 h 72"/>
                  <a:gd name="T24" fmla="*/ 75 w 85"/>
                  <a:gd name="T25" fmla="*/ 8 h 72"/>
                  <a:gd name="T26" fmla="*/ 61 w 85"/>
                  <a:gd name="T27" fmla="*/ 14 h 72"/>
                  <a:gd name="T28" fmla="*/ 57 w 85"/>
                  <a:gd name="T29" fmla="*/ 22 h 72"/>
                  <a:gd name="T30" fmla="*/ 50 w 85"/>
                  <a:gd name="T31" fmla="*/ 31 h 72"/>
                  <a:gd name="T32" fmla="*/ 28 w 85"/>
                  <a:gd name="T33" fmla="*/ 13 h 72"/>
                  <a:gd name="T34" fmla="*/ 11 w 85"/>
                  <a:gd name="T35" fmla="*/ 4 h 72"/>
                  <a:gd name="T36" fmla="*/ 18 w 85"/>
                  <a:gd name="T37" fmla="*/ 68 h 72"/>
                  <a:gd name="T38" fmla="*/ 24 w 85"/>
                  <a:gd name="T39"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72">
                    <a:moveTo>
                      <a:pt x="24" y="71"/>
                    </a:moveTo>
                    <a:cubicBezTo>
                      <a:pt x="26" y="70"/>
                      <a:pt x="28" y="68"/>
                      <a:pt x="27" y="65"/>
                    </a:cubicBezTo>
                    <a:cubicBezTo>
                      <a:pt x="18" y="34"/>
                      <a:pt x="16" y="19"/>
                      <a:pt x="16" y="14"/>
                    </a:cubicBezTo>
                    <a:cubicBezTo>
                      <a:pt x="17" y="15"/>
                      <a:pt x="19" y="16"/>
                      <a:pt x="21" y="19"/>
                    </a:cubicBezTo>
                    <a:cubicBezTo>
                      <a:pt x="35" y="35"/>
                      <a:pt x="44" y="42"/>
                      <a:pt x="51" y="41"/>
                    </a:cubicBezTo>
                    <a:cubicBezTo>
                      <a:pt x="59" y="40"/>
                      <a:pt x="62" y="33"/>
                      <a:pt x="66" y="26"/>
                    </a:cubicBezTo>
                    <a:cubicBezTo>
                      <a:pt x="67" y="24"/>
                      <a:pt x="68" y="21"/>
                      <a:pt x="69" y="19"/>
                    </a:cubicBezTo>
                    <a:cubicBezTo>
                      <a:pt x="70" y="18"/>
                      <a:pt x="70" y="18"/>
                      <a:pt x="71" y="17"/>
                    </a:cubicBezTo>
                    <a:cubicBezTo>
                      <a:pt x="72" y="22"/>
                      <a:pt x="72" y="36"/>
                      <a:pt x="59" y="65"/>
                    </a:cubicBezTo>
                    <a:cubicBezTo>
                      <a:pt x="58" y="67"/>
                      <a:pt x="59" y="70"/>
                      <a:pt x="61" y="71"/>
                    </a:cubicBezTo>
                    <a:cubicBezTo>
                      <a:pt x="62" y="72"/>
                      <a:pt x="62" y="72"/>
                      <a:pt x="63" y="72"/>
                    </a:cubicBezTo>
                    <a:cubicBezTo>
                      <a:pt x="65" y="72"/>
                      <a:pt x="67" y="71"/>
                      <a:pt x="67" y="69"/>
                    </a:cubicBezTo>
                    <a:cubicBezTo>
                      <a:pt x="82" y="37"/>
                      <a:pt x="85" y="13"/>
                      <a:pt x="75" y="8"/>
                    </a:cubicBezTo>
                    <a:cubicBezTo>
                      <a:pt x="72" y="6"/>
                      <a:pt x="66" y="7"/>
                      <a:pt x="61" y="14"/>
                    </a:cubicBezTo>
                    <a:cubicBezTo>
                      <a:pt x="60" y="16"/>
                      <a:pt x="58" y="19"/>
                      <a:pt x="57" y="22"/>
                    </a:cubicBezTo>
                    <a:cubicBezTo>
                      <a:pt x="55" y="26"/>
                      <a:pt x="53" y="31"/>
                      <a:pt x="50" y="31"/>
                    </a:cubicBezTo>
                    <a:cubicBezTo>
                      <a:pt x="49" y="31"/>
                      <a:pt x="43" y="30"/>
                      <a:pt x="28" y="13"/>
                    </a:cubicBezTo>
                    <a:cubicBezTo>
                      <a:pt x="23" y="6"/>
                      <a:pt x="17" y="0"/>
                      <a:pt x="11" y="4"/>
                    </a:cubicBezTo>
                    <a:cubicBezTo>
                      <a:pt x="7" y="6"/>
                      <a:pt x="0" y="9"/>
                      <a:pt x="18" y="68"/>
                    </a:cubicBezTo>
                    <a:cubicBezTo>
                      <a:pt x="19" y="70"/>
                      <a:pt x="21" y="72"/>
                      <a:pt x="24" y="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84" name="Freeform 478">
                <a:extLst>
                  <a:ext uri="{FF2B5EF4-FFF2-40B4-BE49-F238E27FC236}">
                    <a16:creationId xmlns:a16="http://schemas.microsoft.com/office/drawing/2014/main" id="{82D1C520-DC19-47C3-8B13-B3E6082E9ECD}"/>
                  </a:ext>
                </a:extLst>
              </p:cNvPr>
              <p:cNvSpPr>
                <a:spLocks noEditPoints="1"/>
              </p:cNvSpPr>
              <p:nvPr/>
            </p:nvSpPr>
            <p:spPr bwMode="auto">
              <a:xfrm>
                <a:off x="9785350" y="5475288"/>
                <a:ext cx="352425" cy="390525"/>
              </a:xfrm>
              <a:custGeom>
                <a:avLst/>
                <a:gdLst>
                  <a:gd name="T0" fmla="*/ 128 w 149"/>
                  <a:gd name="T1" fmla="*/ 36 h 165"/>
                  <a:gd name="T2" fmla="*/ 74 w 149"/>
                  <a:gd name="T3" fmla="*/ 0 h 165"/>
                  <a:gd name="T4" fmla="*/ 20 w 149"/>
                  <a:gd name="T5" fmla="*/ 36 h 165"/>
                  <a:gd name="T6" fmla="*/ 0 w 149"/>
                  <a:gd name="T7" fmla="*/ 102 h 165"/>
                  <a:gd name="T8" fmla="*/ 74 w 149"/>
                  <a:gd name="T9" fmla="*/ 165 h 165"/>
                  <a:gd name="T10" fmla="*/ 149 w 149"/>
                  <a:gd name="T11" fmla="*/ 102 h 165"/>
                  <a:gd name="T12" fmla="*/ 128 w 149"/>
                  <a:gd name="T13" fmla="*/ 36 h 165"/>
                  <a:gd name="T14" fmla="*/ 74 w 149"/>
                  <a:gd name="T15" fmla="*/ 155 h 165"/>
                  <a:gd name="T16" fmla="*/ 9 w 149"/>
                  <a:gd name="T17" fmla="*/ 102 h 165"/>
                  <a:gd name="T18" fmla="*/ 74 w 149"/>
                  <a:gd name="T19" fmla="*/ 10 h 165"/>
                  <a:gd name="T20" fmla="*/ 139 w 149"/>
                  <a:gd name="T21" fmla="*/ 102 h 165"/>
                  <a:gd name="T22" fmla="*/ 74 w 149"/>
                  <a:gd name="T23" fmla="*/ 15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65">
                    <a:moveTo>
                      <a:pt x="128" y="36"/>
                    </a:moveTo>
                    <a:cubicBezTo>
                      <a:pt x="113" y="13"/>
                      <a:pt x="94" y="0"/>
                      <a:pt x="74" y="0"/>
                    </a:cubicBezTo>
                    <a:cubicBezTo>
                      <a:pt x="54" y="0"/>
                      <a:pt x="35" y="13"/>
                      <a:pt x="20" y="36"/>
                    </a:cubicBezTo>
                    <a:cubicBezTo>
                      <a:pt x="7" y="56"/>
                      <a:pt x="0" y="81"/>
                      <a:pt x="0" y="102"/>
                    </a:cubicBezTo>
                    <a:cubicBezTo>
                      <a:pt x="0" y="142"/>
                      <a:pt x="27" y="165"/>
                      <a:pt x="74" y="165"/>
                    </a:cubicBezTo>
                    <a:cubicBezTo>
                      <a:pt x="121" y="165"/>
                      <a:pt x="149" y="142"/>
                      <a:pt x="149" y="102"/>
                    </a:cubicBezTo>
                    <a:cubicBezTo>
                      <a:pt x="149" y="81"/>
                      <a:pt x="141" y="56"/>
                      <a:pt x="128" y="36"/>
                    </a:cubicBezTo>
                    <a:close/>
                    <a:moveTo>
                      <a:pt x="74" y="155"/>
                    </a:moveTo>
                    <a:cubicBezTo>
                      <a:pt x="38" y="155"/>
                      <a:pt x="9" y="141"/>
                      <a:pt x="9" y="102"/>
                    </a:cubicBezTo>
                    <a:cubicBezTo>
                      <a:pt x="9" y="63"/>
                      <a:pt x="38" y="10"/>
                      <a:pt x="74" y="10"/>
                    </a:cubicBezTo>
                    <a:cubicBezTo>
                      <a:pt x="110" y="10"/>
                      <a:pt x="139" y="63"/>
                      <a:pt x="139" y="102"/>
                    </a:cubicBezTo>
                    <a:cubicBezTo>
                      <a:pt x="139" y="141"/>
                      <a:pt x="110" y="155"/>
                      <a:pt x="74" y="1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grpSp>
      <p:grpSp>
        <p:nvGrpSpPr>
          <p:cNvPr id="33" name="Group 32">
            <a:extLst>
              <a:ext uri="{FF2B5EF4-FFF2-40B4-BE49-F238E27FC236}">
                <a16:creationId xmlns:a16="http://schemas.microsoft.com/office/drawing/2014/main" id="{4E90624B-F0EF-4FB5-A442-16916B9A01AA}"/>
              </a:ext>
            </a:extLst>
          </p:cNvPr>
          <p:cNvGrpSpPr/>
          <p:nvPr/>
        </p:nvGrpSpPr>
        <p:grpSpPr>
          <a:xfrm>
            <a:off x="6717599" y="3065443"/>
            <a:ext cx="238882" cy="237798"/>
            <a:chOff x="7273372" y="3050337"/>
            <a:chExt cx="238882" cy="237798"/>
          </a:xfrm>
        </p:grpSpPr>
        <p:grpSp>
          <p:nvGrpSpPr>
            <p:cNvPr id="519" name="Group 518">
              <a:extLst>
                <a:ext uri="{FF2B5EF4-FFF2-40B4-BE49-F238E27FC236}">
                  <a16:creationId xmlns:a16="http://schemas.microsoft.com/office/drawing/2014/main" id="{B6B5B3EF-339F-4928-98BD-804ADE9D57BC}"/>
                </a:ext>
              </a:extLst>
            </p:cNvPr>
            <p:cNvGrpSpPr/>
            <p:nvPr/>
          </p:nvGrpSpPr>
          <p:grpSpPr>
            <a:xfrm>
              <a:off x="7273372" y="3050337"/>
              <a:ext cx="238882" cy="237798"/>
              <a:chOff x="158791" y="3672871"/>
              <a:chExt cx="238882" cy="237798"/>
            </a:xfrm>
          </p:grpSpPr>
          <p:sp>
            <p:nvSpPr>
              <p:cNvPr id="521" name="Oval 520">
                <a:extLst>
                  <a:ext uri="{FF2B5EF4-FFF2-40B4-BE49-F238E27FC236}">
                    <a16:creationId xmlns:a16="http://schemas.microsoft.com/office/drawing/2014/main" id="{910136C5-09DD-4E2C-B257-CC9E0F2A1B7C}"/>
                  </a:ext>
                </a:extLst>
              </p:cNvPr>
              <p:cNvSpPr/>
              <p:nvPr/>
            </p:nvSpPr>
            <p:spPr bwMode="gray">
              <a:xfrm>
                <a:off x="158791" y="3672871"/>
                <a:ext cx="238882" cy="237798"/>
              </a:xfrm>
              <a:prstGeom prst="ellipse">
                <a:avLst/>
              </a:prstGeom>
              <a:solidFill>
                <a:srgbClr val="FFC000">
                  <a:alpha val="54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8035"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dirty="0">
                  <a:ln>
                    <a:noFill/>
                  </a:ln>
                  <a:solidFill>
                    <a:srgbClr val="FFFFFF"/>
                  </a:solidFill>
                  <a:effectLst/>
                  <a:uLnTx/>
                  <a:uFillTx/>
                  <a:latin typeface="Frutiger Next Pro Light"/>
                  <a:ea typeface="+mn-ea"/>
                  <a:cs typeface="+mn-cs"/>
                </a:endParaRPr>
              </a:p>
            </p:txBody>
          </p:sp>
          <p:sp>
            <p:nvSpPr>
              <p:cNvPr id="523" name="Oval 522">
                <a:extLst>
                  <a:ext uri="{FF2B5EF4-FFF2-40B4-BE49-F238E27FC236}">
                    <a16:creationId xmlns:a16="http://schemas.microsoft.com/office/drawing/2014/main" id="{47EF8289-54E8-412C-997E-B13D5AD958FA}"/>
                  </a:ext>
                </a:extLst>
              </p:cNvPr>
              <p:cNvSpPr/>
              <p:nvPr/>
            </p:nvSpPr>
            <p:spPr>
              <a:xfrm>
                <a:off x="195105" y="3708643"/>
                <a:ext cx="166255" cy="166255"/>
              </a:xfrm>
              <a:prstGeom prst="ellipse">
                <a:avLst/>
              </a:prstGeom>
              <a:solidFill>
                <a:srgbClr val="00A1DE"/>
              </a:solid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sp>
          <p:nvSpPr>
            <p:cNvPr id="524" name="Freeform 6">
              <a:extLst>
                <a:ext uri="{FF2B5EF4-FFF2-40B4-BE49-F238E27FC236}">
                  <a16:creationId xmlns:a16="http://schemas.microsoft.com/office/drawing/2014/main" id="{945048B0-3BE4-4B2E-BA59-C0E9D8DB808F}"/>
                </a:ext>
              </a:extLst>
            </p:cNvPr>
            <p:cNvSpPr>
              <a:spLocks noEditPoints="1"/>
            </p:cNvSpPr>
            <p:nvPr/>
          </p:nvSpPr>
          <p:spPr bwMode="auto">
            <a:xfrm>
              <a:off x="7322051" y="3101021"/>
              <a:ext cx="141524" cy="125414"/>
            </a:xfrm>
            <a:custGeom>
              <a:avLst/>
              <a:gdLst>
                <a:gd name="T0" fmla="*/ 232 w 232"/>
                <a:gd name="T1" fmla="*/ 88 h 226"/>
                <a:gd name="T2" fmla="*/ 227 w 232"/>
                <a:gd name="T3" fmla="*/ 78 h 226"/>
                <a:gd name="T4" fmla="*/ 123 w 232"/>
                <a:gd name="T5" fmla="*/ 3 h 226"/>
                <a:gd name="T6" fmla="*/ 109 w 232"/>
                <a:gd name="T7" fmla="*/ 3 h 226"/>
                <a:gd name="T8" fmla="*/ 6 w 232"/>
                <a:gd name="T9" fmla="*/ 78 h 226"/>
                <a:gd name="T10" fmla="*/ 2 w 232"/>
                <a:gd name="T11" fmla="*/ 82 h 226"/>
                <a:gd name="T12" fmla="*/ 1 w 232"/>
                <a:gd name="T13" fmla="*/ 83 h 226"/>
                <a:gd name="T14" fmla="*/ 1 w 232"/>
                <a:gd name="T15" fmla="*/ 87 h 226"/>
                <a:gd name="T16" fmla="*/ 1 w 232"/>
                <a:gd name="T17" fmla="*/ 88 h 226"/>
                <a:gd name="T18" fmla="*/ 1 w 232"/>
                <a:gd name="T19" fmla="*/ 213 h 226"/>
                <a:gd name="T20" fmla="*/ 13 w 232"/>
                <a:gd name="T21" fmla="*/ 226 h 226"/>
                <a:gd name="T22" fmla="*/ 219 w 232"/>
                <a:gd name="T23" fmla="*/ 226 h 226"/>
                <a:gd name="T24" fmla="*/ 228 w 232"/>
                <a:gd name="T25" fmla="*/ 222 h 226"/>
                <a:gd name="T26" fmla="*/ 232 w 232"/>
                <a:gd name="T27" fmla="*/ 213 h 226"/>
                <a:gd name="T28" fmla="*/ 232 w 232"/>
                <a:gd name="T29" fmla="*/ 88 h 226"/>
                <a:gd name="T30" fmla="*/ 114 w 232"/>
                <a:gd name="T31" fmla="*/ 10 h 226"/>
                <a:gd name="T32" fmla="*/ 116 w 232"/>
                <a:gd name="T33" fmla="*/ 10 h 226"/>
                <a:gd name="T34" fmla="*/ 118 w 232"/>
                <a:gd name="T35" fmla="*/ 10 h 226"/>
                <a:gd name="T36" fmla="*/ 219 w 232"/>
                <a:gd name="T37" fmla="*/ 84 h 226"/>
                <a:gd name="T38" fmla="*/ 116 w 232"/>
                <a:gd name="T39" fmla="*/ 143 h 226"/>
                <a:gd name="T40" fmla="*/ 13 w 232"/>
                <a:gd name="T41" fmla="*/ 84 h 226"/>
                <a:gd name="T42" fmla="*/ 114 w 232"/>
                <a:gd name="T43" fmla="*/ 10 h 226"/>
                <a:gd name="T44" fmla="*/ 221 w 232"/>
                <a:gd name="T45" fmla="*/ 216 h 226"/>
                <a:gd name="T46" fmla="*/ 219 w 232"/>
                <a:gd name="T47" fmla="*/ 217 h 226"/>
                <a:gd name="T48" fmla="*/ 13 w 232"/>
                <a:gd name="T49" fmla="*/ 217 h 226"/>
                <a:gd name="T50" fmla="*/ 10 w 232"/>
                <a:gd name="T51" fmla="*/ 213 h 226"/>
                <a:gd name="T52" fmla="*/ 10 w 232"/>
                <a:gd name="T53" fmla="*/ 94 h 226"/>
                <a:gd name="T54" fmla="*/ 114 w 232"/>
                <a:gd name="T55" fmla="*/ 153 h 226"/>
                <a:gd name="T56" fmla="*/ 116 w 232"/>
                <a:gd name="T57" fmla="*/ 153 h 226"/>
                <a:gd name="T58" fmla="*/ 118 w 232"/>
                <a:gd name="T59" fmla="*/ 153 h 226"/>
                <a:gd name="T60" fmla="*/ 222 w 232"/>
                <a:gd name="T61" fmla="*/ 93 h 226"/>
                <a:gd name="T62" fmla="*/ 222 w 232"/>
                <a:gd name="T63" fmla="*/ 213 h 226"/>
                <a:gd name="T64" fmla="*/ 221 w 232"/>
                <a:gd name="T65" fmla="*/ 21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26">
                  <a:moveTo>
                    <a:pt x="232" y="88"/>
                  </a:moveTo>
                  <a:cubicBezTo>
                    <a:pt x="232" y="84"/>
                    <a:pt x="230" y="80"/>
                    <a:pt x="227" y="78"/>
                  </a:cubicBezTo>
                  <a:cubicBezTo>
                    <a:pt x="123" y="3"/>
                    <a:pt x="123" y="3"/>
                    <a:pt x="123" y="3"/>
                  </a:cubicBezTo>
                  <a:cubicBezTo>
                    <a:pt x="119" y="0"/>
                    <a:pt x="113" y="0"/>
                    <a:pt x="109" y="3"/>
                  </a:cubicBezTo>
                  <a:cubicBezTo>
                    <a:pt x="6" y="78"/>
                    <a:pt x="6" y="78"/>
                    <a:pt x="6" y="78"/>
                  </a:cubicBezTo>
                  <a:cubicBezTo>
                    <a:pt x="4" y="79"/>
                    <a:pt x="3" y="81"/>
                    <a:pt x="2" y="82"/>
                  </a:cubicBezTo>
                  <a:cubicBezTo>
                    <a:pt x="2" y="82"/>
                    <a:pt x="1" y="83"/>
                    <a:pt x="1" y="83"/>
                  </a:cubicBezTo>
                  <a:cubicBezTo>
                    <a:pt x="1" y="84"/>
                    <a:pt x="0" y="86"/>
                    <a:pt x="1" y="87"/>
                  </a:cubicBezTo>
                  <a:cubicBezTo>
                    <a:pt x="1" y="87"/>
                    <a:pt x="1" y="88"/>
                    <a:pt x="1" y="88"/>
                  </a:cubicBezTo>
                  <a:cubicBezTo>
                    <a:pt x="1" y="213"/>
                    <a:pt x="1" y="213"/>
                    <a:pt x="1" y="213"/>
                  </a:cubicBezTo>
                  <a:cubicBezTo>
                    <a:pt x="1" y="220"/>
                    <a:pt x="6" y="226"/>
                    <a:pt x="13" y="226"/>
                  </a:cubicBezTo>
                  <a:cubicBezTo>
                    <a:pt x="219" y="226"/>
                    <a:pt x="219" y="226"/>
                    <a:pt x="219" y="226"/>
                  </a:cubicBezTo>
                  <a:cubicBezTo>
                    <a:pt x="223" y="226"/>
                    <a:pt x="226" y="225"/>
                    <a:pt x="228" y="222"/>
                  </a:cubicBezTo>
                  <a:cubicBezTo>
                    <a:pt x="230" y="220"/>
                    <a:pt x="232" y="217"/>
                    <a:pt x="232" y="213"/>
                  </a:cubicBezTo>
                  <a:lnTo>
                    <a:pt x="232" y="88"/>
                  </a:lnTo>
                  <a:close/>
                  <a:moveTo>
                    <a:pt x="114" y="10"/>
                  </a:moveTo>
                  <a:cubicBezTo>
                    <a:pt x="115" y="10"/>
                    <a:pt x="115" y="10"/>
                    <a:pt x="116" y="10"/>
                  </a:cubicBezTo>
                  <a:cubicBezTo>
                    <a:pt x="117" y="10"/>
                    <a:pt x="117" y="10"/>
                    <a:pt x="118" y="10"/>
                  </a:cubicBezTo>
                  <a:cubicBezTo>
                    <a:pt x="219" y="84"/>
                    <a:pt x="219" y="84"/>
                    <a:pt x="219" y="84"/>
                  </a:cubicBezTo>
                  <a:cubicBezTo>
                    <a:pt x="116" y="143"/>
                    <a:pt x="116" y="143"/>
                    <a:pt x="116" y="143"/>
                  </a:cubicBezTo>
                  <a:cubicBezTo>
                    <a:pt x="13" y="84"/>
                    <a:pt x="13" y="84"/>
                    <a:pt x="13" y="84"/>
                  </a:cubicBezTo>
                  <a:lnTo>
                    <a:pt x="114" y="10"/>
                  </a:lnTo>
                  <a:close/>
                  <a:moveTo>
                    <a:pt x="221" y="216"/>
                  </a:moveTo>
                  <a:cubicBezTo>
                    <a:pt x="221" y="216"/>
                    <a:pt x="220" y="217"/>
                    <a:pt x="219" y="217"/>
                  </a:cubicBezTo>
                  <a:cubicBezTo>
                    <a:pt x="13" y="217"/>
                    <a:pt x="13" y="217"/>
                    <a:pt x="13" y="217"/>
                  </a:cubicBezTo>
                  <a:cubicBezTo>
                    <a:pt x="11" y="217"/>
                    <a:pt x="10" y="215"/>
                    <a:pt x="10" y="213"/>
                  </a:cubicBezTo>
                  <a:cubicBezTo>
                    <a:pt x="10" y="94"/>
                    <a:pt x="10" y="94"/>
                    <a:pt x="10" y="94"/>
                  </a:cubicBezTo>
                  <a:cubicBezTo>
                    <a:pt x="114" y="153"/>
                    <a:pt x="114" y="153"/>
                    <a:pt x="114" y="153"/>
                  </a:cubicBezTo>
                  <a:cubicBezTo>
                    <a:pt x="115" y="153"/>
                    <a:pt x="115" y="153"/>
                    <a:pt x="116" y="153"/>
                  </a:cubicBezTo>
                  <a:cubicBezTo>
                    <a:pt x="117" y="153"/>
                    <a:pt x="118" y="153"/>
                    <a:pt x="118" y="153"/>
                  </a:cubicBezTo>
                  <a:cubicBezTo>
                    <a:pt x="222" y="93"/>
                    <a:pt x="222" y="93"/>
                    <a:pt x="222" y="93"/>
                  </a:cubicBezTo>
                  <a:cubicBezTo>
                    <a:pt x="222" y="213"/>
                    <a:pt x="222" y="213"/>
                    <a:pt x="222" y="213"/>
                  </a:cubicBezTo>
                  <a:cubicBezTo>
                    <a:pt x="222" y="214"/>
                    <a:pt x="222" y="215"/>
                    <a:pt x="221" y="216"/>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sp>
        <p:nvSpPr>
          <p:cNvPr id="525" name="TextBox 524">
            <a:extLst>
              <a:ext uri="{FF2B5EF4-FFF2-40B4-BE49-F238E27FC236}">
                <a16:creationId xmlns:a16="http://schemas.microsoft.com/office/drawing/2014/main" id="{A8081ABD-2E62-42D6-BF9B-740A23E8AA80}"/>
              </a:ext>
            </a:extLst>
          </p:cNvPr>
          <p:cNvSpPr txBox="1"/>
          <p:nvPr/>
        </p:nvSpPr>
        <p:spPr>
          <a:xfrm>
            <a:off x="6415560" y="3289411"/>
            <a:ext cx="8429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Delinquent debt tracked, and monitored internally</a:t>
            </a:r>
          </a:p>
        </p:txBody>
      </p:sp>
      <p:grpSp>
        <p:nvGrpSpPr>
          <p:cNvPr id="526" name="Group 525">
            <a:extLst>
              <a:ext uri="{FF2B5EF4-FFF2-40B4-BE49-F238E27FC236}">
                <a16:creationId xmlns:a16="http://schemas.microsoft.com/office/drawing/2014/main" id="{FCAE2343-3B68-44FF-A0DC-60A7DF27792C}"/>
              </a:ext>
            </a:extLst>
          </p:cNvPr>
          <p:cNvGrpSpPr/>
          <p:nvPr/>
        </p:nvGrpSpPr>
        <p:grpSpPr>
          <a:xfrm>
            <a:off x="9926019" y="3070042"/>
            <a:ext cx="231277" cy="228600"/>
            <a:chOff x="1706668" y="3050337"/>
            <a:chExt cx="231277" cy="228600"/>
          </a:xfrm>
        </p:grpSpPr>
        <p:sp>
          <p:nvSpPr>
            <p:cNvPr id="530" name="Oval 529">
              <a:extLst>
                <a:ext uri="{FF2B5EF4-FFF2-40B4-BE49-F238E27FC236}">
                  <a16:creationId xmlns:a16="http://schemas.microsoft.com/office/drawing/2014/main" id="{14D6DD3D-1D24-4F78-A81C-4B381BA00AE5}"/>
                </a:ext>
              </a:extLst>
            </p:cNvPr>
            <p:cNvSpPr/>
            <p:nvPr/>
          </p:nvSpPr>
          <p:spPr>
            <a:xfrm>
              <a:off x="1706668" y="3050337"/>
              <a:ext cx="231277" cy="228600"/>
            </a:xfrm>
            <a:prstGeom prst="ellipse">
              <a:avLst/>
            </a:prstGeom>
            <a:solidFill>
              <a:srgbClr val="00A1DE"/>
            </a:solid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sp>
          <p:nvSpPr>
            <p:cNvPr id="531" name="Freeform 255">
              <a:extLst>
                <a:ext uri="{FF2B5EF4-FFF2-40B4-BE49-F238E27FC236}">
                  <a16:creationId xmlns:a16="http://schemas.microsoft.com/office/drawing/2014/main" id="{11F958EE-6552-42CD-BD72-7FADB743F16A}"/>
                </a:ext>
              </a:extLst>
            </p:cNvPr>
            <p:cNvSpPr>
              <a:spLocks noEditPoints="1"/>
            </p:cNvSpPr>
            <p:nvPr/>
          </p:nvSpPr>
          <p:spPr bwMode="auto">
            <a:xfrm>
              <a:off x="1758354" y="3066894"/>
              <a:ext cx="136573" cy="195487"/>
            </a:xfrm>
            <a:custGeom>
              <a:avLst/>
              <a:gdLst>
                <a:gd name="T0" fmla="*/ 165 w 169"/>
                <a:gd name="T1" fmla="*/ 63 h 241"/>
                <a:gd name="T2" fmla="*/ 136 w 169"/>
                <a:gd name="T3" fmla="*/ 35 h 241"/>
                <a:gd name="T4" fmla="*/ 128 w 169"/>
                <a:gd name="T5" fmla="*/ 31 h 241"/>
                <a:gd name="T6" fmla="*/ 128 w 169"/>
                <a:gd name="T7" fmla="*/ 31 h 241"/>
                <a:gd name="T8" fmla="*/ 86 w 169"/>
                <a:gd name="T9" fmla="*/ 31 h 241"/>
                <a:gd name="T10" fmla="*/ 86 w 169"/>
                <a:gd name="T11" fmla="*/ 21 h 241"/>
                <a:gd name="T12" fmla="*/ 65 w 169"/>
                <a:gd name="T13" fmla="*/ 0 h 241"/>
                <a:gd name="T14" fmla="*/ 50 w 169"/>
                <a:gd name="T15" fmla="*/ 6 h 241"/>
                <a:gd name="T16" fmla="*/ 44 w 169"/>
                <a:gd name="T17" fmla="*/ 21 h 241"/>
                <a:gd name="T18" fmla="*/ 44 w 169"/>
                <a:gd name="T19" fmla="*/ 31 h 241"/>
                <a:gd name="T20" fmla="*/ 12 w 169"/>
                <a:gd name="T21" fmla="*/ 31 h 241"/>
                <a:gd name="T22" fmla="*/ 0 w 169"/>
                <a:gd name="T23" fmla="*/ 43 h 241"/>
                <a:gd name="T24" fmla="*/ 0 w 169"/>
                <a:gd name="T25" fmla="*/ 230 h 241"/>
                <a:gd name="T26" fmla="*/ 12 w 169"/>
                <a:gd name="T27" fmla="*/ 241 h 241"/>
                <a:gd name="T28" fmla="*/ 157 w 169"/>
                <a:gd name="T29" fmla="*/ 241 h 241"/>
                <a:gd name="T30" fmla="*/ 169 w 169"/>
                <a:gd name="T31" fmla="*/ 230 h 241"/>
                <a:gd name="T32" fmla="*/ 169 w 169"/>
                <a:gd name="T33" fmla="*/ 72 h 241"/>
                <a:gd name="T34" fmla="*/ 165 w 169"/>
                <a:gd name="T35" fmla="*/ 63 h 241"/>
                <a:gd name="T36" fmla="*/ 155 w 169"/>
                <a:gd name="T37" fmla="*/ 67 h 241"/>
                <a:gd name="T38" fmla="*/ 133 w 169"/>
                <a:gd name="T39" fmla="*/ 67 h 241"/>
                <a:gd name="T40" fmla="*/ 133 w 169"/>
                <a:gd name="T41" fmla="*/ 45 h 241"/>
                <a:gd name="T42" fmla="*/ 155 w 169"/>
                <a:gd name="T43" fmla="*/ 67 h 241"/>
                <a:gd name="T44" fmla="*/ 54 w 169"/>
                <a:gd name="T45" fmla="*/ 21 h 241"/>
                <a:gd name="T46" fmla="*/ 57 w 169"/>
                <a:gd name="T47" fmla="*/ 13 h 241"/>
                <a:gd name="T48" fmla="*/ 65 w 169"/>
                <a:gd name="T49" fmla="*/ 10 h 241"/>
                <a:gd name="T50" fmla="*/ 77 w 169"/>
                <a:gd name="T51" fmla="*/ 21 h 241"/>
                <a:gd name="T52" fmla="*/ 77 w 169"/>
                <a:gd name="T53" fmla="*/ 31 h 241"/>
                <a:gd name="T54" fmla="*/ 54 w 169"/>
                <a:gd name="T55" fmla="*/ 31 h 241"/>
                <a:gd name="T56" fmla="*/ 54 w 169"/>
                <a:gd name="T57" fmla="*/ 21 h 241"/>
                <a:gd name="T58" fmla="*/ 157 w 169"/>
                <a:gd name="T59" fmla="*/ 232 h 241"/>
                <a:gd name="T60" fmla="*/ 12 w 169"/>
                <a:gd name="T61" fmla="*/ 232 h 241"/>
                <a:gd name="T62" fmla="*/ 10 w 169"/>
                <a:gd name="T63" fmla="*/ 230 h 241"/>
                <a:gd name="T64" fmla="*/ 10 w 169"/>
                <a:gd name="T65" fmla="*/ 43 h 241"/>
                <a:gd name="T66" fmla="*/ 12 w 169"/>
                <a:gd name="T67" fmla="*/ 41 h 241"/>
                <a:gd name="T68" fmla="*/ 77 w 169"/>
                <a:gd name="T69" fmla="*/ 41 h 241"/>
                <a:gd name="T70" fmla="*/ 76 w 169"/>
                <a:gd name="T71" fmla="*/ 108 h 241"/>
                <a:gd name="T72" fmla="*/ 60 w 169"/>
                <a:gd name="T73" fmla="*/ 124 h 241"/>
                <a:gd name="T74" fmla="*/ 60 w 169"/>
                <a:gd name="T75" fmla="*/ 124 h 241"/>
                <a:gd name="T76" fmla="*/ 48 w 169"/>
                <a:gd name="T77" fmla="*/ 120 h 241"/>
                <a:gd name="T78" fmla="*/ 43 w 169"/>
                <a:gd name="T79" fmla="*/ 108 h 241"/>
                <a:gd name="T80" fmla="*/ 43 w 169"/>
                <a:gd name="T81" fmla="*/ 63 h 241"/>
                <a:gd name="T82" fmla="*/ 39 w 169"/>
                <a:gd name="T83" fmla="*/ 58 h 241"/>
                <a:gd name="T84" fmla="*/ 34 w 169"/>
                <a:gd name="T85" fmla="*/ 63 h 241"/>
                <a:gd name="T86" fmla="*/ 34 w 169"/>
                <a:gd name="T87" fmla="*/ 108 h 241"/>
                <a:gd name="T88" fmla="*/ 41 w 169"/>
                <a:gd name="T89" fmla="*/ 126 h 241"/>
                <a:gd name="T90" fmla="*/ 60 w 169"/>
                <a:gd name="T91" fmla="*/ 134 h 241"/>
                <a:gd name="T92" fmla="*/ 60 w 169"/>
                <a:gd name="T93" fmla="*/ 134 h 241"/>
                <a:gd name="T94" fmla="*/ 86 w 169"/>
                <a:gd name="T95" fmla="*/ 108 h 241"/>
                <a:gd name="T96" fmla="*/ 86 w 169"/>
                <a:gd name="T97" fmla="*/ 41 h 241"/>
                <a:gd name="T98" fmla="*/ 123 w 169"/>
                <a:gd name="T99" fmla="*/ 41 h 241"/>
                <a:gd name="T100" fmla="*/ 123 w 169"/>
                <a:gd name="T101" fmla="*/ 72 h 241"/>
                <a:gd name="T102" fmla="*/ 128 w 169"/>
                <a:gd name="T103" fmla="*/ 77 h 241"/>
                <a:gd name="T104" fmla="*/ 159 w 169"/>
                <a:gd name="T105" fmla="*/ 77 h 241"/>
                <a:gd name="T106" fmla="*/ 159 w 169"/>
                <a:gd name="T107" fmla="*/ 230 h 241"/>
                <a:gd name="T108" fmla="*/ 157 w 169"/>
                <a:gd name="T109" fmla="*/ 23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241">
                  <a:moveTo>
                    <a:pt x="165" y="63"/>
                  </a:moveTo>
                  <a:cubicBezTo>
                    <a:pt x="136" y="35"/>
                    <a:pt x="136" y="35"/>
                    <a:pt x="136" y="35"/>
                  </a:cubicBezTo>
                  <a:cubicBezTo>
                    <a:pt x="134" y="32"/>
                    <a:pt x="131" y="31"/>
                    <a:pt x="128" y="31"/>
                  </a:cubicBezTo>
                  <a:cubicBezTo>
                    <a:pt x="128" y="31"/>
                    <a:pt x="128" y="31"/>
                    <a:pt x="128" y="31"/>
                  </a:cubicBezTo>
                  <a:cubicBezTo>
                    <a:pt x="86" y="31"/>
                    <a:pt x="86" y="31"/>
                    <a:pt x="86" y="31"/>
                  </a:cubicBezTo>
                  <a:cubicBezTo>
                    <a:pt x="86" y="21"/>
                    <a:pt x="86" y="21"/>
                    <a:pt x="86" y="21"/>
                  </a:cubicBezTo>
                  <a:cubicBezTo>
                    <a:pt x="86" y="9"/>
                    <a:pt x="77" y="0"/>
                    <a:pt x="65" y="0"/>
                  </a:cubicBezTo>
                  <a:cubicBezTo>
                    <a:pt x="60" y="0"/>
                    <a:pt x="54" y="2"/>
                    <a:pt x="50" y="6"/>
                  </a:cubicBezTo>
                  <a:cubicBezTo>
                    <a:pt x="47" y="10"/>
                    <a:pt x="44" y="15"/>
                    <a:pt x="44" y="21"/>
                  </a:cubicBezTo>
                  <a:cubicBezTo>
                    <a:pt x="44" y="31"/>
                    <a:pt x="44" y="31"/>
                    <a:pt x="44" y="31"/>
                  </a:cubicBezTo>
                  <a:cubicBezTo>
                    <a:pt x="12" y="31"/>
                    <a:pt x="12" y="31"/>
                    <a:pt x="12" y="31"/>
                  </a:cubicBezTo>
                  <a:cubicBezTo>
                    <a:pt x="6" y="31"/>
                    <a:pt x="0" y="36"/>
                    <a:pt x="0" y="43"/>
                  </a:cubicBezTo>
                  <a:cubicBezTo>
                    <a:pt x="0" y="230"/>
                    <a:pt x="0" y="230"/>
                    <a:pt x="0" y="230"/>
                  </a:cubicBezTo>
                  <a:cubicBezTo>
                    <a:pt x="0" y="236"/>
                    <a:pt x="6" y="241"/>
                    <a:pt x="12" y="241"/>
                  </a:cubicBezTo>
                  <a:cubicBezTo>
                    <a:pt x="157" y="241"/>
                    <a:pt x="157" y="241"/>
                    <a:pt x="157" y="241"/>
                  </a:cubicBezTo>
                  <a:cubicBezTo>
                    <a:pt x="164" y="241"/>
                    <a:pt x="169" y="236"/>
                    <a:pt x="169" y="230"/>
                  </a:cubicBezTo>
                  <a:cubicBezTo>
                    <a:pt x="169" y="72"/>
                    <a:pt x="169" y="72"/>
                    <a:pt x="169" y="72"/>
                  </a:cubicBezTo>
                  <a:cubicBezTo>
                    <a:pt x="169" y="69"/>
                    <a:pt x="168" y="66"/>
                    <a:pt x="165" y="63"/>
                  </a:cubicBezTo>
                  <a:close/>
                  <a:moveTo>
                    <a:pt x="155" y="67"/>
                  </a:moveTo>
                  <a:cubicBezTo>
                    <a:pt x="133" y="67"/>
                    <a:pt x="133" y="67"/>
                    <a:pt x="133" y="67"/>
                  </a:cubicBezTo>
                  <a:cubicBezTo>
                    <a:pt x="133" y="45"/>
                    <a:pt x="133" y="45"/>
                    <a:pt x="133" y="45"/>
                  </a:cubicBezTo>
                  <a:lnTo>
                    <a:pt x="155" y="67"/>
                  </a:lnTo>
                  <a:close/>
                  <a:moveTo>
                    <a:pt x="54" y="21"/>
                  </a:moveTo>
                  <a:cubicBezTo>
                    <a:pt x="54" y="18"/>
                    <a:pt x="55" y="15"/>
                    <a:pt x="57" y="13"/>
                  </a:cubicBezTo>
                  <a:cubicBezTo>
                    <a:pt x="59" y="11"/>
                    <a:pt x="62" y="10"/>
                    <a:pt x="65" y="10"/>
                  </a:cubicBezTo>
                  <a:cubicBezTo>
                    <a:pt x="71" y="10"/>
                    <a:pt x="77" y="15"/>
                    <a:pt x="77" y="21"/>
                  </a:cubicBezTo>
                  <a:cubicBezTo>
                    <a:pt x="77" y="31"/>
                    <a:pt x="77" y="31"/>
                    <a:pt x="77" y="31"/>
                  </a:cubicBezTo>
                  <a:cubicBezTo>
                    <a:pt x="54" y="31"/>
                    <a:pt x="54" y="31"/>
                    <a:pt x="54" y="31"/>
                  </a:cubicBezTo>
                  <a:lnTo>
                    <a:pt x="54" y="21"/>
                  </a:lnTo>
                  <a:close/>
                  <a:moveTo>
                    <a:pt x="157" y="232"/>
                  </a:moveTo>
                  <a:cubicBezTo>
                    <a:pt x="12" y="232"/>
                    <a:pt x="12" y="232"/>
                    <a:pt x="12" y="232"/>
                  </a:cubicBezTo>
                  <a:cubicBezTo>
                    <a:pt x="11" y="232"/>
                    <a:pt x="10" y="231"/>
                    <a:pt x="10" y="230"/>
                  </a:cubicBezTo>
                  <a:cubicBezTo>
                    <a:pt x="10" y="43"/>
                    <a:pt x="10" y="43"/>
                    <a:pt x="10" y="43"/>
                  </a:cubicBezTo>
                  <a:cubicBezTo>
                    <a:pt x="10" y="42"/>
                    <a:pt x="11" y="41"/>
                    <a:pt x="12" y="41"/>
                  </a:cubicBezTo>
                  <a:cubicBezTo>
                    <a:pt x="77" y="41"/>
                    <a:pt x="77" y="41"/>
                    <a:pt x="77" y="41"/>
                  </a:cubicBezTo>
                  <a:cubicBezTo>
                    <a:pt x="76" y="108"/>
                    <a:pt x="76" y="108"/>
                    <a:pt x="76" y="108"/>
                  </a:cubicBezTo>
                  <a:cubicBezTo>
                    <a:pt x="76" y="117"/>
                    <a:pt x="69" y="124"/>
                    <a:pt x="60" y="124"/>
                  </a:cubicBezTo>
                  <a:cubicBezTo>
                    <a:pt x="60" y="124"/>
                    <a:pt x="60" y="124"/>
                    <a:pt x="60" y="124"/>
                  </a:cubicBezTo>
                  <a:cubicBezTo>
                    <a:pt x="55" y="124"/>
                    <a:pt x="51" y="123"/>
                    <a:pt x="48" y="120"/>
                  </a:cubicBezTo>
                  <a:cubicBezTo>
                    <a:pt x="45" y="116"/>
                    <a:pt x="43" y="112"/>
                    <a:pt x="43" y="108"/>
                  </a:cubicBezTo>
                  <a:cubicBezTo>
                    <a:pt x="43" y="63"/>
                    <a:pt x="43" y="63"/>
                    <a:pt x="43" y="63"/>
                  </a:cubicBezTo>
                  <a:cubicBezTo>
                    <a:pt x="43" y="60"/>
                    <a:pt x="41" y="58"/>
                    <a:pt x="39" y="58"/>
                  </a:cubicBezTo>
                  <a:cubicBezTo>
                    <a:pt x="36" y="58"/>
                    <a:pt x="34" y="60"/>
                    <a:pt x="34" y="63"/>
                  </a:cubicBezTo>
                  <a:cubicBezTo>
                    <a:pt x="34" y="108"/>
                    <a:pt x="34" y="108"/>
                    <a:pt x="34" y="108"/>
                  </a:cubicBezTo>
                  <a:cubicBezTo>
                    <a:pt x="34" y="115"/>
                    <a:pt x="36" y="121"/>
                    <a:pt x="41" y="126"/>
                  </a:cubicBezTo>
                  <a:cubicBezTo>
                    <a:pt x="46" y="131"/>
                    <a:pt x="53" y="134"/>
                    <a:pt x="60" y="134"/>
                  </a:cubicBezTo>
                  <a:cubicBezTo>
                    <a:pt x="60" y="134"/>
                    <a:pt x="60" y="134"/>
                    <a:pt x="60" y="134"/>
                  </a:cubicBezTo>
                  <a:cubicBezTo>
                    <a:pt x="74" y="134"/>
                    <a:pt x="86" y="122"/>
                    <a:pt x="86" y="108"/>
                  </a:cubicBezTo>
                  <a:cubicBezTo>
                    <a:pt x="86" y="41"/>
                    <a:pt x="86" y="41"/>
                    <a:pt x="86" y="41"/>
                  </a:cubicBezTo>
                  <a:cubicBezTo>
                    <a:pt x="123" y="41"/>
                    <a:pt x="123" y="41"/>
                    <a:pt x="123" y="41"/>
                  </a:cubicBezTo>
                  <a:cubicBezTo>
                    <a:pt x="123" y="72"/>
                    <a:pt x="123" y="72"/>
                    <a:pt x="123" y="72"/>
                  </a:cubicBezTo>
                  <a:cubicBezTo>
                    <a:pt x="123" y="75"/>
                    <a:pt x="125" y="77"/>
                    <a:pt x="128" y="77"/>
                  </a:cubicBezTo>
                  <a:cubicBezTo>
                    <a:pt x="159" y="77"/>
                    <a:pt x="159" y="77"/>
                    <a:pt x="159" y="77"/>
                  </a:cubicBezTo>
                  <a:cubicBezTo>
                    <a:pt x="159" y="230"/>
                    <a:pt x="159" y="230"/>
                    <a:pt x="159" y="230"/>
                  </a:cubicBezTo>
                  <a:cubicBezTo>
                    <a:pt x="159" y="231"/>
                    <a:pt x="158" y="232"/>
                    <a:pt x="157" y="23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sp>
        <p:nvSpPr>
          <p:cNvPr id="532" name="TextBox 531">
            <a:extLst>
              <a:ext uri="{FF2B5EF4-FFF2-40B4-BE49-F238E27FC236}">
                <a16:creationId xmlns:a16="http://schemas.microsoft.com/office/drawing/2014/main" id="{D0B819D3-FE50-44C4-B593-0A9537D94C32}"/>
              </a:ext>
            </a:extLst>
          </p:cNvPr>
          <p:cNvSpPr txBox="1"/>
          <p:nvPr/>
        </p:nvSpPr>
        <p:spPr>
          <a:xfrm>
            <a:off x="9672178" y="3273241"/>
            <a:ext cx="738958"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Check and cash receipt template sent to Provider for processing</a:t>
            </a:r>
          </a:p>
        </p:txBody>
      </p:sp>
      <p:grpSp>
        <p:nvGrpSpPr>
          <p:cNvPr id="34" name="Group 33">
            <a:extLst>
              <a:ext uri="{FF2B5EF4-FFF2-40B4-BE49-F238E27FC236}">
                <a16:creationId xmlns:a16="http://schemas.microsoft.com/office/drawing/2014/main" id="{7997228D-36C8-4286-A7EE-75CFC95EB80E}"/>
              </a:ext>
            </a:extLst>
          </p:cNvPr>
          <p:cNvGrpSpPr/>
          <p:nvPr/>
        </p:nvGrpSpPr>
        <p:grpSpPr>
          <a:xfrm>
            <a:off x="3603387" y="3067816"/>
            <a:ext cx="238882" cy="237798"/>
            <a:chOff x="5177095" y="3049308"/>
            <a:chExt cx="238882" cy="237798"/>
          </a:xfrm>
        </p:grpSpPr>
        <p:grpSp>
          <p:nvGrpSpPr>
            <p:cNvPr id="541" name="Group 540">
              <a:extLst>
                <a:ext uri="{FF2B5EF4-FFF2-40B4-BE49-F238E27FC236}">
                  <a16:creationId xmlns:a16="http://schemas.microsoft.com/office/drawing/2014/main" id="{E69E9337-3CF8-4A87-BD3B-6CEE382D26FC}"/>
                </a:ext>
              </a:extLst>
            </p:cNvPr>
            <p:cNvGrpSpPr/>
            <p:nvPr/>
          </p:nvGrpSpPr>
          <p:grpSpPr>
            <a:xfrm>
              <a:off x="5177095" y="3049308"/>
              <a:ext cx="238882" cy="237798"/>
              <a:chOff x="159186" y="3665795"/>
              <a:chExt cx="238882" cy="237798"/>
            </a:xfrm>
          </p:grpSpPr>
          <p:sp>
            <p:nvSpPr>
              <p:cNvPr id="549" name="Oval 548">
                <a:extLst>
                  <a:ext uri="{FF2B5EF4-FFF2-40B4-BE49-F238E27FC236}">
                    <a16:creationId xmlns:a16="http://schemas.microsoft.com/office/drawing/2014/main" id="{C2EECAC6-4AFA-44F1-AF8C-0FB7F8DD13B3}"/>
                  </a:ext>
                </a:extLst>
              </p:cNvPr>
              <p:cNvSpPr/>
              <p:nvPr/>
            </p:nvSpPr>
            <p:spPr bwMode="gray">
              <a:xfrm>
                <a:off x="159186" y="3665795"/>
                <a:ext cx="238882" cy="237798"/>
              </a:xfrm>
              <a:prstGeom prst="ellipse">
                <a:avLst/>
              </a:prstGeom>
              <a:solidFill>
                <a:srgbClr val="FFC000">
                  <a:alpha val="54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8035"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dirty="0">
                  <a:ln>
                    <a:noFill/>
                  </a:ln>
                  <a:solidFill>
                    <a:srgbClr val="FFFFFF"/>
                  </a:solidFill>
                  <a:effectLst/>
                  <a:uLnTx/>
                  <a:uFillTx/>
                  <a:latin typeface="Frutiger Next Pro Light"/>
                  <a:ea typeface="+mn-ea"/>
                  <a:cs typeface="+mn-cs"/>
                </a:endParaRPr>
              </a:p>
            </p:txBody>
          </p:sp>
          <p:sp>
            <p:nvSpPr>
              <p:cNvPr id="550" name="Oval 549">
                <a:extLst>
                  <a:ext uri="{FF2B5EF4-FFF2-40B4-BE49-F238E27FC236}">
                    <a16:creationId xmlns:a16="http://schemas.microsoft.com/office/drawing/2014/main" id="{6956C84C-86F7-46C4-9C03-FB0FDAEF1261}"/>
                  </a:ext>
                </a:extLst>
              </p:cNvPr>
              <p:cNvSpPr/>
              <p:nvPr/>
            </p:nvSpPr>
            <p:spPr>
              <a:xfrm>
                <a:off x="195500" y="3701567"/>
                <a:ext cx="166255" cy="166255"/>
              </a:xfrm>
              <a:prstGeom prst="ellipse">
                <a:avLst/>
              </a:prstGeom>
              <a:solidFill>
                <a:srgbClr val="00A1DE"/>
              </a:solid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grpSp>
          <p:nvGrpSpPr>
            <p:cNvPr id="543" name="Group 542">
              <a:extLst>
                <a:ext uri="{FF2B5EF4-FFF2-40B4-BE49-F238E27FC236}">
                  <a16:creationId xmlns:a16="http://schemas.microsoft.com/office/drawing/2014/main" id="{87B0BD12-5AAD-47B9-9D9D-134E4861CEB3}"/>
                </a:ext>
              </a:extLst>
            </p:cNvPr>
            <p:cNvGrpSpPr/>
            <p:nvPr/>
          </p:nvGrpSpPr>
          <p:grpSpPr>
            <a:xfrm>
              <a:off x="5248707" y="3096988"/>
              <a:ext cx="95679" cy="142352"/>
              <a:chOff x="3040063" y="2546350"/>
              <a:chExt cx="300038" cy="374650"/>
            </a:xfrm>
            <a:solidFill>
              <a:schemeClr val="bg1"/>
            </a:solidFill>
          </p:grpSpPr>
          <p:sp>
            <p:nvSpPr>
              <p:cNvPr id="544" name="Freeform 64">
                <a:extLst>
                  <a:ext uri="{FF2B5EF4-FFF2-40B4-BE49-F238E27FC236}">
                    <a16:creationId xmlns:a16="http://schemas.microsoft.com/office/drawing/2014/main" id="{1609F543-8CDF-4A3A-8D3F-D5DD40F679A0}"/>
                  </a:ext>
                </a:extLst>
              </p:cNvPr>
              <p:cNvSpPr>
                <a:spLocks/>
              </p:cNvSpPr>
              <p:nvPr/>
            </p:nvSpPr>
            <p:spPr bwMode="auto">
              <a:xfrm>
                <a:off x="3100388" y="2822575"/>
                <a:ext cx="174625" cy="15875"/>
              </a:xfrm>
              <a:custGeom>
                <a:avLst/>
                <a:gdLst>
                  <a:gd name="T0" fmla="*/ 211 w 221"/>
                  <a:gd name="T1" fmla="*/ 0 h 19"/>
                  <a:gd name="T2" fmla="*/ 10 w 221"/>
                  <a:gd name="T3" fmla="*/ 0 h 19"/>
                  <a:gd name="T4" fmla="*/ 10 w 221"/>
                  <a:gd name="T5" fmla="*/ 0 h 19"/>
                  <a:gd name="T6" fmla="*/ 5 w 221"/>
                  <a:gd name="T7" fmla="*/ 2 h 19"/>
                  <a:gd name="T8" fmla="*/ 2 w 221"/>
                  <a:gd name="T9" fmla="*/ 3 h 19"/>
                  <a:gd name="T10" fmla="*/ 0 w 221"/>
                  <a:gd name="T11" fmla="*/ 6 h 19"/>
                  <a:gd name="T12" fmla="*/ 0 w 221"/>
                  <a:gd name="T13" fmla="*/ 10 h 19"/>
                  <a:gd name="T14" fmla="*/ 0 w 221"/>
                  <a:gd name="T15" fmla="*/ 10 h 19"/>
                  <a:gd name="T16" fmla="*/ 0 w 221"/>
                  <a:gd name="T17" fmla="*/ 13 h 19"/>
                  <a:gd name="T18" fmla="*/ 2 w 221"/>
                  <a:gd name="T19" fmla="*/ 16 h 19"/>
                  <a:gd name="T20" fmla="*/ 5 w 221"/>
                  <a:gd name="T21" fmla="*/ 18 h 19"/>
                  <a:gd name="T22" fmla="*/ 10 w 221"/>
                  <a:gd name="T23" fmla="*/ 19 h 19"/>
                  <a:gd name="T24" fmla="*/ 211 w 221"/>
                  <a:gd name="T25" fmla="*/ 19 h 19"/>
                  <a:gd name="T26" fmla="*/ 211 w 221"/>
                  <a:gd name="T27" fmla="*/ 19 h 19"/>
                  <a:gd name="T28" fmla="*/ 216 w 221"/>
                  <a:gd name="T29" fmla="*/ 18 h 19"/>
                  <a:gd name="T30" fmla="*/ 219 w 221"/>
                  <a:gd name="T31" fmla="*/ 16 h 19"/>
                  <a:gd name="T32" fmla="*/ 221 w 221"/>
                  <a:gd name="T33" fmla="*/ 13 h 19"/>
                  <a:gd name="T34" fmla="*/ 221 w 221"/>
                  <a:gd name="T35" fmla="*/ 10 h 19"/>
                  <a:gd name="T36" fmla="*/ 221 w 221"/>
                  <a:gd name="T37" fmla="*/ 10 h 19"/>
                  <a:gd name="T38" fmla="*/ 221 w 221"/>
                  <a:gd name="T39" fmla="*/ 6 h 19"/>
                  <a:gd name="T40" fmla="*/ 219 w 221"/>
                  <a:gd name="T41" fmla="*/ 3 h 19"/>
                  <a:gd name="T42" fmla="*/ 216 w 221"/>
                  <a:gd name="T43" fmla="*/ 2 h 19"/>
                  <a:gd name="T44" fmla="*/ 211 w 221"/>
                  <a:gd name="T45" fmla="*/ 0 h 19"/>
                  <a:gd name="T46" fmla="*/ 211 w 221"/>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9">
                    <a:moveTo>
                      <a:pt x="211" y="0"/>
                    </a:moveTo>
                    <a:lnTo>
                      <a:pt x="10" y="0"/>
                    </a:lnTo>
                    <a:lnTo>
                      <a:pt x="10" y="0"/>
                    </a:lnTo>
                    <a:lnTo>
                      <a:pt x="5" y="2"/>
                    </a:lnTo>
                    <a:lnTo>
                      <a:pt x="2" y="3"/>
                    </a:lnTo>
                    <a:lnTo>
                      <a:pt x="0" y="6"/>
                    </a:lnTo>
                    <a:lnTo>
                      <a:pt x="0" y="10"/>
                    </a:lnTo>
                    <a:lnTo>
                      <a:pt x="0" y="10"/>
                    </a:lnTo>
                    <a:lnTo>
                      <a:pt x="0" y="13"/>
                    </a:lnTo>
                    <a:lnTo>
                      <a:pt x="2" y="16"/>
                    </a:lnTo>
                    <a:lnTo>
                      <a:pt x="5" y="18"/>
                    </a:lnTo>
                    <a:lnTo>
                      <a:pt x="10" y="19"/>
                    </a:lnTo>
                    <a:lnTo>
                      <a:pt x="211" y="19"/>
                    </a:lnTo>
                    <a:lnTo>
                      <a:pt x="211" y="19"/>
                    </a:lnTo>
                    <a:lnTo>
                      <a:pt x="216" y="18"/>
                    </a:lnTo>
                    <a:lnTo>
                      <a:pt x="219" y="16"/>
                    </a:lnTo>
                    <a:lnTo>
                      <a:pt x="221" y="13"/>
                    </a:lnTo>
                    <a:lnTo>
                      <a:pt x="221" y="10"/>
                    </a:lnTo>
                    <a:lnTo>
                      <a:pt x="221" y="10"/>
                    </a:lnTo>
                    <a:lnTo>
                      <a:pt x="221" y="6"/>
                    </a:lnTo>
                    <a:lnTo>
                      <a:pt x="219" y="3"/>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545" name="Freeform 65">
                <a:extLst>
                  <a:ext uri="{FF2B5EF4-FFF2-40B4-BE49-F238E27FC236}">
                    <a16:creationId xmlns:a16="http://schemas.microsoft.com/office/drawing/2014/main" id="{7CA59CFA-4C7E-4935-BBEF-5498EAF1900E}"/>
                  </a:ext>
                </a:extLst>
              </p:cNvPr>
              <p:cNvSpPr>
                <a:spLocks/>
              </p:cNvSpPr>
              <p:nvPr/>
            </p:nvSpPr>
            <p:spPr bwMode="auto">
              <a:xfrm>
                <a:off x="3100388" y="2771775"/>
                <a:ext cx="174625" cy="14288"/>
              </a:xfrm>
              <a:custGeom>
                <a:avLst/>
                <a:gdLst>
                  <a:gd name="T0" fmla="*/ 211 w 221"/>
                  <a:gd name="T1" fmla="*/ 0 h 17"/>
                  <a:gd name="T2" fmla="*/ 10 w 221"/>
                  <a:gd name="T3" fmla="*/ 0 h 17"/>
                  <a:gd name="T4" fmla="*/ 10 w 221"/>
                  <a:gd name="T5" fmla="*/ 0 h 17"/>
                  <a:gd name="T6" fmla="*/ 5 w 221"/>
                  <a:gd name="T7" fmla="*/ 0 h 17"/>
                  <a:gd name="T8" fmla="*/ 2 w 221"/>
                  <a:gd name="T9" fmla="*/ 1 h 17"/>
                  <a:gd name="T10" fmla="*/ 0 w 221"/>
                  <a:gd name="T11" fmla="*/ 4 h 17"/>
                  <a:gd name="T12" fmla="*/ 0 w 221"/>
                  <a:gd name="T13" fmla="*/ 9 h 17"/>
                  <a:gd name="T14" fmla="*/ 0 w 221"/>
                  <a:gd name="T15" fmla="*/ 9 h 17"/>
                  <a:gd name="T16" fmla="*/ 0 w 221"/>
                  <a:gd name="T17" fmla="*/ 12 h 17"/>
                  <a:gd name="T18" fmla="*/ 2 w 221"/>
                  <a:gd name="T19" fmla="*/ 15 h 17"/>
                  <a:gd name="T20" fmla="*/ 5 w 221"/>
                  <a:gd name="T21" fmla="*/ 17 h 17"/>
                  <a:gd name="T22" fmla="*/ 10 w 221"/>
                  <a:gd name="T23" fmla="*/ 17 h 17"/>
                  <a:gd name="T24" fmla="*/ 211 w 221"/>
                  <a:gd name="T25" fmla="*/ 17 h 17"/>
                  <a:gd name="T26" fmla="*/ 211 w 221"/>
                  <a:gd name="T27" fmla="*/ 17 h 17"/>
                  <a:gd name="T28" fmla="*/ 216 w 221"/>
                  <a:gd name="T29" fmla="*/ 17 h 17"/>
                  <a:gd name="T30" fmla="*/ 219 w 221"/>
                  <a:gd name="T31" fmla="*/ 15 h 17"/>
                  <a:gd name="T32" fmla="*/ 221 w 221"/>
                  <a:gd name="T33" fmla="*/ 12 h 17"/>
                  <a:gd name="T34" fmla="*/ 221 w 221"/>
                  <a:gd name="T35" fmla="*/ 9 h 17"/>
                  <a:gd name="T36" fmla="*/ 221 w 221"/>
                  <a:gd name="T37" fmla="*/ 9 h 17"/>
                  <a:gd name="T38" fmla="*/ 221 w 221"/>
                  <a:gd name="T39" fmla="*/ 4 h 17"/>
                  <a:gd name="T40" fmla="*/ 219 w 221"/>
                  <a:gd name="T41" fmla="*/ 1 h 17"/>
                  <a:gd name="T42" fmla="*/ 216 w 221"/>
                  <a:gd name="T43" fmla="*/ 0 h 17"/>
                  <a:gd name="T44" fmla="*/ 211 w 221"/>
                  <a:gd name="T45" fmla="*/ 0 h 17"/>
                  <a:gd name="T46" fmla="*/ 211 w 22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7">
                    <a:moveTo>
                      <a:pt x="211" y="0"/>
                    </a:moveTo>
                    <a:lnTo>
                      <a:pt x="10" y="0"/>
                    </a:lnTo>
                    <a:lnTo>
                      <a:pt x="10" y="0"/>
                    </a:lnTo>
                    <a:lnTo>
                      <a:pt x="5" y="0"/>
                    </a:lnTo>
                    <a:lnTo>
                      <a:pt x="2" y="1"/>
                    </a:lnTo>
                    <a:lnTo>
                      <a:pt x="0" y="4"/>
                    </a:lnTo>
                    <a:lnTo>
                      <a:pt x="0" y="9"/>
                    </a:lnTo>
                    <a:lnTo>
                      <a:pt x="0" y="9"/>
                    </a:lnTo>
                    <a:lnTo>
                      <a:pt x="0" y="12"/>
                    </a:lnTo>
                    <a:lnTo>
                      <a:pt x="2" y="15"/>
                    </a:lnTo>
                    <a:lnTo>
                      <a:pt x="5" y="17"/>
                    </a:lnTo>
                    <a:lnTo>
                      <a:pt x="10" y="17"/>
                    </a:lnTo>
                    <a:lnTo>
                      <a:pt x="211" y="17"/>
                    </a:lnTo>
                    <a:lnTo>
                      <a:pt x="211" y="17"/>
                    </a:lnTo>
                    <a:lnTo>
                      <a:pt x="216" y="17"/>
                    </a:lnTo>
                    <a:lnTo>
                      <a:pt x="219" y="15"/>
                    </a:lnTo>
                    <a:lnTo>
                      <a:pt x="221" y="12"/>
                    </a:lnTo>
                    <a:lnTo>
                      <a:pt x="221" y="9"/>
                    </a:lnTo>
                    <a:lnTo>
                      <a:pt x="221" y="9"/>
                    </a:lnTo>
                    <a:lnTo>
                      <a:pt x="221" y="4"/>
                    </a:lnTo>
                    <a:lnTo>
                      <a:pt x="219" y="1"/>
                    </a:lnTo>
                    <a:lnTo>
                      <a:pt x="216" y="0"/>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546" name="Freeform 66">
                <a:extLst>
                  <a:ext uri="{FF2B5EF4-FFF2-40B4-BE49-F238E27FC236}">
                    <a16:creationId xmlns:a16="http://schemas.microsoft.com/office/drawing/2014/main" id="{2898BB4E-07F6-4035-B8FC-19B63DAB5C4F}"/>
                  </a:ext>
                </a:extLst>
              </p:cNvPr>
              <p:cNvSpPr>
                <a:spLocks/>
              </p:cNvSpPr>
              <p:nvPr/>
            </p:nvSpPr>
            <p:spPr bwMode="auto">
              <a:xfrm>
                <a:off x="3100388" y="2717800"/>
                <a:ext cx="174625" cy="15875"/>
              </a:xfrm>
              <a:custGeom>
                <a:avLst/>
                <a:gdLst>
                  <a:gd name="T0" fmla="*/ 211 w 221"/>
                  <a:gd name="T1" fmla="*/ 0 h 20"/>
                  <a:gd name="T2" fmla="*/ 10 w 221"/>
                  <a:gd name="T3" fmla="*/ 0 h 20"/>
                  <a:gd name="T4" fmla="*/ 10 w 221"/>
                  <a:gd name="T5" fmla="*/ 0 h 20"/>
                  <a:gd name="T6" fmla="*/ 5 w 221"/>
                  <a:gd name="T7" fmla="*/ 2 h 20"/>
                  <a:gd name="T8" fmla="*/ 2 w 221"/>
                  <a:gd name="T9" fmla="*/ 4 h 20"/>
                  <a:gd name="T10" fmla="*/ 0 w 221"/>
                  <a:gd name="T11" fmla="*/ 7 h 20"/>
                  <a:gd name="T12" fmla="*/ 0 w 221"/>
                  <a:gd name="T13" fmla="*/ 10 h 20"/>
                  <a:gd name="T14" fmla="*/ 0 w 221"/>
                  <a:gd name="T15" fmla="*/ 10 h 20"/>
                  <a:gd name="T16" fmla="*/ 0 w 221"/>
                  <a:gd name="T17" fmla="*/ 13 h 20"/>
                  <a:gd name="T18" fmla="*/ 2 w 221"/>
                  <a:gd name="T19" fmla="*/ 16 h 20"/>
                  <a:gd name="T20" fmla="*/ 5 w 221"/>
                  <a:gd name="T21" fmla="*/ 20 h 20"/>
                  <a:gd name="T22" fmla="*/ 10 w 221"/>
                  <a:gd name="T23" fmla="*/ 20 h 20"/>
                  <a:gd name="T24" fmla="*/ 211 w 221"/>
                  <a:gd name="T25" fmla="*/ 20 h 20"/>
                  <a:gd name="T26" fmla="*/ 211 w 221"/>
                  <a:gd name="T27" fmla="*/ 20 h 20"/>
                  <a:gd name="T28" fmla="*/ 216 w 221"/>
                  <a:gd name="T29" fmla="*/ 20 h 20"/>
                  <a:gd name="T30" fmla="*/ 219 w 221"/>
                  <a:gd name="T31" fmla="*/ 16 h 20"/>
                  <a:gd name="T32" fmla="*/ 221 w 221"/>
                  <a:gd name="T33" fmla="*/ 13 h 20"/>
                  <a:gd name="T34" fmla="*/ 221 w 221"/>
                  <a:gd name="T35" fmla="*/ 10 h 20"/>
                  <a:gd name="T36" fmla="*/ 221 w 221"/>
                  <a:gd name="T37" fmla="*/ 10 h 20"/>
                  <a:gd name="T38" fmla="*/ 221 w 221"/>
                  <a:gd name="T39" fmla="*/ 7 h 20"/>
                  <a:gd name="T40" fmla="*/ 219 w 221"/>
                  <a:gd name="T41" fmla="*/ 4 h 20"/>
                  <a:gd name="T42" fmla="*/ 216 w 221"/>
                  <a:gd name="T43" fmla="*/ 2 h 20"/>
                  <a:gd name="T44" fmla="*/ 211 w 221"/>
                  <a:gd name="T45" fmla="*/ 0 h 20"/>
                  <a:gd name="T46" fmla="*/ 211 w 221"/>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20">
                    <a:moveTo>
                      <a:pt x="211" y="0"/>
                    </a:moveTo>
                    <a:lnTo>
                      <a:pt x="10" y="0"/>
                    </a:lnTo>
                    <a:lnTo>
                      <a:pt x="10" y="0"/>
                    </a:lnTo>
                    <a:lnTo>
                      <a:pt x="5" y="2"/>
                    </a:lnTo>
                    <a:lnTo>
                      <a:pt x="2" y="4"/>
                    </a:lnTo>
                    <a:lnTo>
                      <a:pt x="0" y="7"/>
                    </a:lnTo>
                    <a:lnTo>
                      <a:pt x="0" y="10"/>
                    </a:lnTo>
                    <a:lnTo>
                      <a:pt x="0" y="10"/>
                    </a:lnTo>
                    <a:lnTo>
                      <a:pt x="0" y="13"/>
                    </a:lnTo>
                    <a:lnTo>
                      <a:pt x="2" y="16"/>
                    </a:lnTo>
                    <a:lnTo>
                      <a:pt x="5" y="20"/>
                    </a:lnTo>
                    <a:lnTo>
                      <a:pt x="10" y="20"/>
                    </a:lnTo>
                    <a:lnTo>
                      <a:pt x="211" y="20"/>
                    </a:lnTo>
                    <a:lnTo>
                      <a:pt x="211" y="20"/>
                    </a:lnTo>
                    <a:lnTo>
                      <a:pt x="216" y="20"/>
                    </a:lnTo>
                    <a:lnTo>
                      <a:pt x="219" y="16"/>
                    </a:lnTo>
                    <a:lnTo>
                      <a:pt x="221" y="13"/>
                    </a:lnTo>
                    <a:lnTo>
                      <a:pt x="221" y="10"/>
                    </a:lnTo>
                    <a:lnTo>
                      <a:pt x="221" y="10"/>
                    </a:lnTo>
                    <a:lnTo>
                      <a:pt x="221" y="7"/>
                    </a:lnTo>
                    <a:lnTo>
                      <a:pt x="219" y="4"/>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547" name="Freeform 67">
                <a:extLst>
                  <a:ext uri="{FF2B5EF4-FFF2-40B4-BE49-F238E27FC236}">
                    <a16:creationId xmlns:a16="http://schemas.microsoft.com/office/drawing/2014/main" id="{237E33CF-3146-4B2B-92A8-4F980616EF7C}"/>
                  </a:ext>
                </a:extLst>
              </p:cNvPr>
              <p:cNvSpPr>
                <a:spLocks/>
              </p:cNvSpPr>
              <p:nvPr/>
            </p:nvSpPr>
            <p:spPr bwMode="auto">
              <a:xfrm>
                <a:off x="3100388" y="2665413"/>
                <a:ext cx="87313" cy="14288"/>
              </a:xfrm>
              <a:custGeom>
                <a:avLst/>
                <a:gdLst>
                  <a:gd name="T0" fmla="*/ 10 w 110"/>
                  <a:gd name="T1" fmla="*/ 18 h 18"/>
                  <a:gd name="T2" fmla="*/ 101 w 110"/>
                  <a:gd name="T3" fmla="*/ 18 h 18"/>
                  <a:gd name="T4" fmla="*/ 101 w 110"/>
                  <a:gd name="T5" fmla="*/ 18 h 18"/>
                  <a:gd name="T6" fmla="*/ 104 w 110"/>
                  <a:gd name="T7" fmla="*/ 18 h 18"/>
                  <a:gd name="T8" fmla="*/ 107 w 110"/>
                  <a:gd name="T9" fmla="*/ 16 h 18"/>
                  <a:gd name="T10" fmla="*/ 109 w 110"/>
                  <a:gd name="T11" fmla="*/ 13 h 18"/>
                  <a:gd name="T12" fmla="*/ 110 w 110"/>
                  <a:gd name="T13" fmla="*/ 10 h 18"/>
                  <a:gd name="T14" fmla="*/ 110 w 110"/>
                  <a:gd name="T15" fmla="*/ 10 h 18"/>
                  <a:gd name="T16" fmla="*/ 109 w 110"/>
                  <a:gd name="T17" fmla="*/ 5 h 18"/>
                  <a:gd name="T18" fmla="*/ 107 w 110"/>
                  <a:gd name="T19" fmla="*/ 2 h 18"/>
                  <a:gd name="T20" fmla="*/ 104 w 110"/>
                  <a:gd name="T21" fmla="*/ 0 h 18"/>
                  <a:gd name="T22" fmla="*/ 101 w 110"/>
                  <a:gd name="T23" fmla="*/ 0 h 18"/>
                  <a:gd name="T24" fmla="*/ 10 w 110"/>
                  <a:gd name="T25" fmla="*/ 0 h 18"/>
                  <a:gd name="T26" fmla="*/ 10 w 110"/>
                  <a:gd name="T27" fmla="*/ 0 h 18"/>
                  <a:gd name="T28" fmla="*/ 5 w 110"/>
                  <a:gd name="T29" fmla="*/ 0 h 18"/>
                  <a:gd name="T30" fmla="*/ 2 w 110"/>
                  <a:gd name="T31" fmla="*/ 2 h 18"/>
                  <a:gd name="T32" fmla="*/ 0 w 110"/>
                  <a:gd name="T33" fmla="*/ 5 h 18"/>
                  <a:gd name="T34" fmla="*/ 0 w 110"/>
                  <a:gd name="T35" fmla="*/ 10 h 18"/>
                  <a:gd name="T36" fmla="*/ 0 w 110"/>
                  <a:gd name="T37" fmla="*/ 10 h 18"/>
                  <a:gd name="T38" fmla="*/ 0 w 110"/>
                  <a:gd name="T39" fmla="*/ 13 h 18"/>
                  <a:gd name="T40" fmla="*/ 2 w 110"/>
                  <a:gd name="T41" fmla="*/ 16 h 18"/>
                  <a:gd name="T42" fmla="*/ 5 w 110"/>
                  <a:gd name="T43" fmla="*/ 18 h 18"/>
                  <a:gd name="T44" fmla="*/ 10 w 110"/>
                  <a:gd name="T45" fmla="*/ 18 h 18"/>
                  <a:gd name="T46" fmla="*/ 10 w 110"/>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8">
                    <a:moveTo>
                      <a:pt x="10" y="18"/>
                    </a:moveTo>
                    <a:lnTo>
                      <a:pt x="101" y="18"/>
                    </a:lnTo>
                    <a:lnTo>
                      <a:pt x="101" y="18"/>
                    </a:lnTo>
                    <a:lnTo>
                      <a:pt x="104" y="18"/>
                    </a:lnTo>
                    <a:lnTo>
                      <a:pt x="107" y="16"/>
                    </a:lnTo>
                    <a:lnTo>
                      <a:pt x="109" y="13"/>
                    </a:lnTo>
                    <a:lnTo>
                      <a:pt x="110" y="10"/>
                    </a:lnTo>
                    <a:lnTo>
                      <a:pt x="110" y="10"/>
                    </a:lnTo>
                    <a:lnTo>
                      <a:pt x="109" y="5"/>
                    </a:lnTo>
                    <a:lnTo>
                      <a:pt x="107" y="2"/>
                    </a:lnTo>
                    <a:lnTo>
                      <a:pt x="104" y="0"/>
                    </a:lnTo>
                    <a:lnTo>
                      <a:pt x="101" y="0"/>
                    </a:lnTo>
                    <a:lnTo>
                      <a:pt x="10" y="0"/>
                    </a:lnTo>
                    <a:lnTo>
                      <a:pt x="10" y="0"/>
                    </a:lnTo>
                    <a:lnTo>
                      <a:pt x="5" y="0"/>
                    </a:lnTo>
                    <a:lnTo>
                      <a:pt x="2" y="2"/>
                    </a:lnTo>
                    <a:lnTo>
                      <a:pt x="0" y="5"/>
                    </a:lnTo>
                    <a:lnTo>
                      <a:pt x="0" y="10"/>
                    </a:lnTo>
                    <a:lnTo>
                      <a:pt x="0" y="10"/>
                    </a:lnTo>
                    <a:lnTo>
                      <a:pt x="0" y="13"/>
                    </a:lnTo>
                    <a:lnTo>
                      <a:pt x="2" y="16"/>
                    </a:lnTo>
                    <a:lnTo>
                      <a:pt x="5" y="18"/>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548" name="Freeform 68">
                <a:extLst>
                  <a:ext uri="{FF2B5EF4-FFF2-40B4-BE49-F238E27FC236}">
                    <a16:creationId xmlns:a16="http://schemas.microsoft.com/office/drawing/2014/main" id="{4530E297-98B1-471D-B58F-2AFDB4ED85A4}"/>
                  </a:ext>
                </a:extLst>
              </p:cNvPr>
              <p:cNvSpPr>
                <a:spLocks noEditPoints="1"/>
              </p:cNvSpPr>
              <p:nvPr/>
            </p:nvSpPr>
            <p:spPr bwMode="auto">
              <a:xfrm>
                <a:off x="3040063" y="2546350"/>
                <a:ext cx="300038" cy="374650"/>
              </a:xfrm>
              <a:custGeom>
                <a:avLst/>
                <a:gdLst>
                  <a:gd name="T0" fmla="*/ 304 w 377"/>
                  <a:gd name="T1" fmla="*/ 8 h 471"/>
                  <a:gd name="T2" fmla="*/ 300 w 377"/>
                  <a:gd name="T3" fmla="*/ 5 h 471"/>
                  <a:gd name="T4" fmla="*/ 291 w 377"/>
                  <a:gd name="T5" fmla="*/ 0 h 471"/>
                  <a:gd name="T6" fmla="*/ 286 w 377"/>
                  <a:gd name="T7" fmla="*/ 0 h 471"/>
                  <a:gd name="T8" fmla="*/ 26 w 377"/>
                  <a:gd name="T9" fmla="*/ 0 h 471"/>
                  <a:gd name="T10" fmla="*/ 16 w 377"/>
                  <a:gd name="T11" fmla="*/ 1 h 471"/>
                  <a:gd name="T12" fmla="*/ 2 w 377"/>
                  <a:gd name="T13" fmla="*/ 16 h 471"/>
                  <a:gd name="T14" fmla="*/ 0 w 377"/>
                  <a:gd name="T15" fmla="*/ 25 h 471"/>
                  <a:gd name="T16" fmla="*/ 0 w 377"/>
                  <a:gd name="T17" fmla="*/ 445 h 471"/>
                  <a:gd name="T18" fmla="*/ 2 w 377"/>
                  <a:gd name="T19" fmla="*/ 455 h 471"/>
                  <a:gd name="T20" fmla="*/ 16 w 377"/>
                  <a:gd name="T21" fmla="*/ 469 h 471"/>
                  <a:gd name="T22" fmla="*/ 26 w 377"/>
                  <a:gd name="T23" fmla="*/ 471 h 471"/>
                  <a:gd name="T24" fmla="*/ 353 w 377"/>
                  <a:gd name="T25" fmla="*/ 471 h 471"/>
                  <a:gd name="T26" fmla="*/ 363 w 377"/>
                  <a:gd name="T27" fmla="*/ 469 h 471"/>
                  <a:gd name="T28" fmla="*/ 376 w 377"/>
                  <a:gd name="T29" fmla="*/ 455 h 471"/>
                  <a:gd name="T30" fmla="*/ 377 w 377"/>
                  <a:gd name="T31" fmla="*/ 445 h 471"/>
                  <a:gd name="T32" fmla="*/ 377 w 377"/>
                  <a:gd name="T33" fmla="*/ 91 h 471"/>
                  <a:gd name="T34" fmla="*/ 376 w 377"/>
                  <a:gd name="T35" fmla="*/ 80 h 471"/>
                  <a:gd name="T36" fmla="*/ 371 w 377"/>
                  <a:gd name="T37" fmla="*/ 72 h 471"/>
                  <a:gd name="T38" fmla="*/ 352 w 377"/>
                  <a:gd name="T39" fmla="*/ 81 h 471"/>
                  <a:gd name="T40" fmla="*/ 296 w 377"/>
                  <a:gd name="T41" fmla="*/ 25 h 471"/>
                  <a:gd name="T42" fmla="*/ 353 w 377"/>
                  <a:gd name="T43" fmla="*/ 452 h 471"/>
                  <a:gd name="T44" fmla="*/ 26 w 377"/>
                  <a:gd name="T45" fmla="*/ 452 h 471"/>
                  <a:gd name="T46" fmla="*/ 21 w 377"/>
                  <a:gd name="T47" fmla="*/ 450 h 471"/>
                  <a:gd name="T48" fmla="*/ 19 w 377"/>
                  <a:gd name="T49" fmla="*/ 445 h 471"/>
                  <a:gd name="T50" fmla="*/ 19 w 377"/>
                  <a:gd name="T51" fmla="*/ 25 h 471"/>
                  <a:gd name="T52" fmla="*/ 21 w 377"/>
                  <a:gd name="T53" fmla="*/ 21 h 471"/>
                  <a:gd name="T54" fmla="*/ 26 w 377"/>
                  <a:gd name="T55" fmla="*/ 19 h 471"/>
                  <a:gd name="T56" fmla="*/ 277 w 377"/>
                  <a:gd name="T57" fmla="*/ 91 h 471"/>
                  <a:gd name="T58" fmla="*/ 278 w 377"/>
                  <a:gd name="T59" fmla="*/ 94 h 471"/>
                  <a:gd name="T60" fmla="*/ 283 w 377"/>
                  <a:gd name="T61" fmla="*/ 99 h 471"/>
                  <a:gd name="T62" fmla="*/ 360 w 377"/>
                  <a:gd name="T63" fmla="*/ 99 h 471"/>
                  <a:gd name="T64" fmla="*/ 360 w 377"/>
                  <a:gd name="T65" fmla="*/ 445 h 471"/>
                  <a:gd name="T66" fmla="*/ 356 w 377"/>
                  <a:gd name="T67" fmla="*/ 450 h 471"/>
                  <a:gd name="T68" fmla="*/ 353 w 377"/>
                  <a:gd name="T69" fmla="*/ 45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7" h="471">
                    <a:moveTo>
                      <a:pt x="371" y="72"/>
                    </a:moveTo>
                    <a:lnTo>
                      <a:pt x="304" y="8"/>
                    </a:lnTo>
                    <a:lnTo>
                      <a:pt x="304" y="8"/>
                    </a:lnTo>
                    <a:lnTo>
                      <a:pt x="300" y="5"/>
                    </a:lnTo>
                    <a:lnTo>
                      <a:pt x="296" y="1"/>
                    </a:lnTo>
                    <a:lnTo>
                      <a:pt x="291" y="0"/>
                    </a:lnTo>
                    <a:lnTo>
                      <a:pt x="286" y="0"/>
                    </a:lnTo>
                    <a:lnTo>
                      <a:pt x="286" y="0"/>
                    </a:lnTo>
                    <a:lnTo>
                      <a:pt x="26" y="0"/>
                    </a:lnTo>
                    <a:lnTo>
                      <a:pt x="26" y="0"/>
                    </a:lnTo>
                    <a:lnTo>
                      <a:pt x="21" y="0"/>
                    </a:lnTo>
                    <a:lnTo>
                      <a:pt x="16" y="1"/>
                    </a:lnTo>
                    <a:lnTo>
                      <a:pt x="8" y="8"/>
                    </a:lnTo>
                    <a:lnTo>
                      <a:pt x="2" y="16"/>
                    </a:lnTo>
                    <a:lnTo>
                      <a:pt x="0" y="21"/>
                    </a:lnTo>
                    <a:lnTo>
                      <a:pt x="0" y="25"/>
                    </a:lnTo>
                    <a:lnTo>
                      <a:pt x="0" y="445"/>
                    </a:lnTo>
                    <a:lnTo>
                      <a:pt x="0" y="445"/>
                    </a:lnTo>
                    <a:lnTo>
                      <a:pt x="0" y="450"/>
                    </a:lnTo>
                    <a:lnTo>
                      <a:pt x="2" y="455"/>
                    </a:lnTo>
                    <a:lnTo>
                      <a:pt x="8" y="463"/>
                    </a:lnTo>
                    <a:lnTo>
                      <a:pt x="16" y="469"/>
                    </a:lnTo>
                    <a:lnTo>
                      <a:pt x="21" y="471"/>
                    </a:lnTo>
                    <a:lnTo>
                      <a:pt x="26" y="471"/>
                    </a:lnTo>
                    <a:lnTo>
                      <a:pt x="353" y="471"/>
                    </a:lnTo>
                    <a:lnTo>
                      <a:pt x="353" y="471"/>
                    </a:lnTo>
                    <a:lnTo>
                      <a:pt x="358" y="471"/>
                    </a:lnTo>
                    <a:lnTo>
                      <a:pt x="363" y="469"/>
                    </a:lnTo>
                    <a:lnTo>
                      <a:pt x="371" y="463"/>
                    </a:lnTo>
                    <a:lnTo>
                      <a:pt x="376" y="455"/>
                    </a:lnTo>
                    <a:lnTo>
                      <a:pt x="377" y="450"/>
                    </a:lnTo>
                    <a:lnTo>
                      <a:pt x="377" y="445"/>
                    </a:lnTo>
                    <a:lnTo>
                      <a:pt x="377" y="91"/>
                    </a:lnTo>
                    <a:lnTo>
                      <a:pt x="377" y="91"/>
                    </a:lnTo>
                    <a:lnTo>
                      <a:pt x="377" y="84"/>
                    </a:lnTo>
                    <a:lnTo>
                      <a:pt x="376" y="80"/>
                    </a:lnTo>
                    <a:lnTo>
                      <a:pt x="374" y="76"/>
                    </a:lnTo>
                    <a:lnTo>
                      <a:pt x="371" y="72"/>
                    </a:lnTo>
                    <a:lnTo>
                      <a:pt x="371" y="72"/>
                    </a:lnTo>
                    <a:close/>
                    <a:moveTo>
                      <a:pt x="352" y="81"/>
                    </a:moveTo>
                    <a:lnTo>
                      <a:pt x="296" y="81"/>
                    </a:lnTo>
                    <a:lnTo>
                      <a:pt x="296" y="25"/>
                    </a:lnTo>
                    <a:lnTo>
                      <a:pt x="352" y="81"/>
                    </a:lnTo>
                    <a:close/>
                    <a:moveTo>
                      <a:pt x="353" y="452"/>
                    </a:moveTo>
                    <a:lnTo>
                      <a:pt x="26" y="452"/>
                    </a:lnTo>
                    <a:lnTo>
                      <a:pt x="26" y="452"/>
                    </a:lnTo>
                    <a:lnTo>
                      <a:pt x="23" y="452"/>
                    </a:lnTo>
                    <a:lnTo>
                      <a:pt x="21" y="450"/>
                    </a:lnTo>
                    <a:lnTo>
                      <a:pt x="19" y="449"/>
                    </a:lnTo>
                    <a:lnTo>
                      <a:pt x="19" y="445"/>
                    </a:lnTo>
                    <a:lnTo>
                      <a:pt x="19" y="25"/>
                    </a:lnTo>
                    <a:lnTo>
                      <a:pt x="19" y="25"/>
                    </a:lnTo>
                    <a:lnTo>
                      <a:pt x="19" y="22"/>
                    </a:lnTo>
                    <a:lnTo>
                      <a:pt x="21" y="21"/>
                    </a:lnTo>
                    <a:lnTo>
                      <a:pt x="23" y="19"/>
                    </a:lnTo>
                    <a:lnTo>
                      <a:pt x="26" y="19"/>
                    </a:lnTo>
                    <a:lnTo>
                      <a:pt x="277" y="19"/>
                    </a:lnTo>
                    <a:lnTo>
                      <a:pt x="277" y="91"/>
                    </a:lnTo>
                    <a:lnTo>
                      <a:pt x="277" y="91"/>
                    </a:lnTo>
                    <a:lnTo>
                      <a:pt x="278" y="94"/>
                    </a:lnTo>
                    <a:lnTo>
                      <a:pt x="280" y="97"/>
                    </a:lnTo>
                    <a:lnTo>
                      <a:pt x="283" y="99"/>
                    </a:lnTo>
                    <a:lnTo>
                      <a:pt x="286" y="99"/>
                    </a:lnTo>
                    <a:lnTo>
                      <a:pt x="360" y="99"/>
                    </a:lnTo>
                    <a:lnTo>
                      <a:pt x="360" y="445"/>
                    </a:lnTo>
                    <a:lnTo>
                      <a:pt x="360" y="445"/>
                    </a:lnTo>
                    <a:lnTo>
                      <a:pt x="358" y="449"/>
                    </a:lnTo>
                    <a:lnTo>
                      <a:pt x="356" y="450"/>
                    </a:lnTo>
                    <a:lnTo>
                      <a:pt x="355" y="452"/>
                    </a:lnTo>
                    <a:lnTo>
                      <a:pt x="353" y="452"/>
                    </a:lnTo>
                    <a:lnTo>
                      <a:pt x="353"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sp>
        <p:nvSpPr>
          <p:cNvPr id="551" name="TextBox 550">
            <a:extLst>
              <a:ext uri="{FF2B5EF4-FFF2-40B4-BE49-F238E27FC236}">
                <a16:creationId xmlns:a16="http://schemas.microsoft.com/office/drawing/2014/main" id="{CA5A9E55-0D56-4F1E-A290-98E62FFE3D9D}"/>
              </a:ext>
            </a:extLst>
          </p:cNvPr>
          <p:cNvSpPr txBox="1"/>
          <p:nvPr/>
        </p:nvSpPr>
        <p:spPr>
          <a:xfrm>
            <a:off x="3257424" y="3289411"/>
            <a:ext cx="930807"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Receivable created and tracked internally, sent to Provider upon receipt of collection</a:t>
            </a:r>
          </a:p>
        </p:txBody>
      </p:sp>
      <p:sp>
        <p:nvSpPr>
          <p:cNvPr id="553" name="AutoShape 36">
            <a:extLst>
              <a:ext uri="{FF2B5EF4-FFF2-40B4-BE49-F238E27FC236}">
                <a16:creationId xmlns:a16="http://schemas.microsoft.com/office/drawing/2014/main" id="{5150719A-18D9-42A4-9A2C-726D7B4C63E5}"/>
              </a:ext>
            </a:extLst>
          </p:cNvPr>
          <p:cNvSpPr>
            <a:spLocks noChangeArrowheads="1"/>
          </p:cNvSpPr>
          <p:nvPr/>
        </p:nvSpPr>
        <p:spPr bwMode="gray">
          <a:xfrm>
            <a:off x="10818579" y="2018140"/>
            <a:ext cx="1219735" cy="407990"/>
          </a:xfrm>
          <a:prstGeom prst="chevron">
            <a:avLst>
              <a:gd name="adj" fmla="val 32337"/>
            </a:avLst>
          </a:prstGeom>
          <a:solidFill>
            <a:schemeClr val="accent1">
              <a:lumMod val="50000"/>
              <a:lumOff val="50000"/>
            </a:schemeClr>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Frutiger Next Pro Light"/>
                <a:ea typeface="+mn-ea"/>
                <a:cs typeface="Arial" pitchFamily="34" charset="0"/>
              </a:rPr>
              <a:t>Report</a:t>
            </a:r>
          </a:p>
        </p:txBody>
      </p:sp>
      <p:sp>
        <p:nvSpPr>
          <p:cNvPr id="555" name="Freeform 441">
            <a:extLst>
              <a:ext uri="{FF2B5EF4-FFF2-40B4-BE49-F238E27FC236}">
                <a16:creationId xmlns:a16="http://schemas.microsoft.com/office/drawing/2014/main" id="{980D7A6D-5C2A-4220-BA87-8023543FA249}"/>
              </a:ext>
            </a:extLst>
          </p:cNvPr>
          <p:cNvSpPr>
            <a:spLocks noEditPoints="1"/>
          </p:cNvSpPr>
          <p:nvPr/>
        </p:nvSpPr>
        <p:spPr bwMode="auto">
          <a:xfrm>
            <a:off x="11162557" y="3138208"/>
            <a:ext cx="36761" cy="50468"/>
          </a:xfrm>
          <a:custGeom>
            <a:avLst/>
            <a:gdLst>
              <a:gd name="T0" fmla="*/ 60 w 99"/>
              <a:gd name="T1" fmla="*/ 75 h 141"/>
              <a:gd name="T2" fmla="*/ 60 w 99"/>
              <a:gd name="T3" fmla="*/ 75 h 141"/>
              <a:gd name="T4" fmla="*/ 75 w 99"/>
              <a:gd name="T5" fmla="*/ 78 h 141"/>
              <a:gd name="T6" fmla="*/ 81 w 99"/>
              <a:gd name="T7" fmla="*/ 87 h 141"/>
              <a:gd name="T8" fmla="*/ 82 w 99"/>
              <a:gd name="T9" fmla="*/ 93 h 141"/>
              <a:gd name="T10" fmla="*/ 75 w 99"/>
              <a:gd name="T11" fmla="*/ 104 h 141"/>
              <a:gd name="T12" fmla="*/ 39 w 99"/>
              <a:gd name="T13" fmla="*/ 58 h 141"/>
              <a:gd name="T14" fmla="*/ 30 w 99"/>
              <a:gd name="T15" fmla="*/ 58 h 141"/>
              <a:gd name="T16" fmla="*/ 21 w 99"/>
              <a:gd name="T17" fmla="*/ 52 h 141"/>
              <a:gd name="T18" fmla="*/ 18 w 99"/>
              <a:gd name="T19" fmla="*/ 48 h 141"/>
              <a:gd name="T20" fmla="*/ 19 w 99"/>
              <a:gd name="T21" fmla="*/ 36 h 141"/>
              <a:gd name="T22" fmla="*/ 30 w 99"/>
              <a:gd name="T23" fmla="*/ 27 h 141"/>
              <a:gd name="T24" fmla="*/ 54 w 99"/>
              <a:gd name="T25" fmla="*/ 58 h 141"/>
              <a:gd name="T26" fmla="*/ 45 w 99"/>
              <a:gd name="T27" fmla="*/ 24 h 141"/>
              <a:gd name="T28" fmla="*/ 63 w 99"/>
              <a:gd name="T29" fmla="*/ 27 h 141"/>
              <a:gd name="T30" fmla="*/ 66 w 99"/>
              <a:gd name="T31" fmla="*/ 28 h 141"/>
              <a:gd name="T32" fmla="*/ 69 w 99"/>
              <a:gd name="T33" fmla="*/ 27 h 141"/>
              <a:gd name="T34" fmla="*/ 73 w 99"/>
              <a:gd name="T35" fmla="*/ 24 h 141"/>
              <a:gd name="T36" fmla="*/ 75 w 99"/>
              <a:gd name="T37" fmla="*/ 21 h 141"/>
              <a:gd name="T38" fmla="*/ 75 w 99"/>
              <a:gd name="T39" fmla="*/ 16 h 141"/>
              <a:gd name="T40" fmla="*/ 69 w 99"/>
              <a:gd name="T41" fmla="*/ 10 h 141"/>
              <a:gd name="T42" fmla="*/ 54 w 99"/>
              <a:gd name="T43" fmla="*/ 7 h 141"/>
              <a:gd name="T44" fmla="*/ 39 w 99"/>
              <a:gd name="T45" fmla="*/ 6 h 141"/>
              <a:gd name="T46" fmla="*/ 37 w 99"/>
              <a:gd name="T47" fmla="*/ 3 h 141"/>
              <a:gd name="T48" fmla="*/ 33 w 99"/>
              <a:gd name="T49" fmla="*/ 0 h 141"/>
              <a:gd name="T50" fmla="*/ 30 w 99"/>
              <a:gd name="T51" fmla="*/ 0 h 141"/>
              <a:gd name="T52" fmla="*/ 25 w 99"/>
              <a:gd name="T53" fmla="*/ 4 h 141"/>
              <a:gd name="T54" fmla="*/ 24 w 99"/>
              <a:gd name="T55" fmla="*/ 7 h 141"/>
              <a:gd name="T56" fmla="*/ 25 w 99"/>
              <a:gd name="T57" fmla="*/ 12 h 141"/>
              <a:gd name="T58" fmla="*/ 18 w 99"/>
              <a:gd name="T59" fmla="*/ 16 h 141"/>
              <a:gd name="T60" fmla="*/ 7 w 99"/>
              <a:gd name="T61" fmla="*/ 24 h 141"/>
              <a:gd name="T62" fmla="*/ 1 w 99"/>
              <a:gd name="T63" fmla="*/ 34 h 141"/>
              <a:gd name="T64" fmla="*/ 0 w 99"/>
              <a:gd name="T65" fmla="*/ 46 h 141"/>
              <a:gd name="T66" fmla="*/ 1 w 99"/>
              <a:gd name="T67" fmla="*/ 54 h 141"/>
              <a:gd name="T68" fmla="*/ 7 w 99"/>
              <a:gd name="T69" fmla="*/ 65 h 141"/>
              <a:gd name="T70" fmla="*/ 15 w 99"/>
              <a:gd name="T71" fmla="*/ 72 h 141"/>
              <a:gd name="T72" fmla="*/ 28 w 99"/>
              <a:gd name="T73" fmla="*/ 75 h 141"/>
              <a:gd name="T74" fmla="*/ 55 w 99"/>
              <a:gd name="T75" fmla="*/ 111 h 141"/>
              <a:gd name="T76" fmla="*/ 48 w 99"/>
              <a:gd name="T77" fmla="*/ 111 h 141"/>
              <a:gd name="T78" fmla="*/ 27 w 99"/>
              <a:gd name="T79" fmla="*/ 107 h 141"/>
              <a:gd name="T80" fmla="*/ 25 w 99"/>
              <a:gd name="T81" fmla="*/ 105 h 141"/>
              <a:gd name="T82" fmla="*/ 22 w 99"/>
              <a:gd name="T83" fmla="*/ 105 h 141"/>
              <a:gd name="T84" fmla="*/ 16 w 99"/>
              <a:gd name="T85" fmla="*/ 110 h 141"/>
              <a:gd name="T86" fmla="*/ 16 w 99"/>
              <a:gd name="T87" fmla="*/ 116 h 141"/>
              <a:gd name="T88" fmla="*/ 18 w 99"/>
              <a:gd name="T89" fmla="*/ 120 h 141"/>
              <a:gd name="T90" fmla="*/ 21 w 99"/>
              <a:gd name="T91" fmla="*/ 122 h 141"/>
              <a:gd name="T92" fmla="*/ 40 w 99"/>
              <a:gd name="T93" fmla="*/ 126 h 141"/>
              <a:gd name="T94" fmla="*/ 58 w 99"/>
              <a:gd name="T95" fmla="*/ 126 h 141"/>
              <a:gd name="T96" fmla="*/ 61 w 99"/>
              <a:gd name="T97" fmla="*/ 135 h 141"/>
              <a:gd name="T98" fmla="*/ 69 w 99"/>
              <a:gd name="T99" fmla="*/ 141 h 141"/>
              <a:gd name="T100" fmla="*/ 72 w 99"/>
              <a:gd name="T101" fmla="*/ 141 h 141"/>
              <a:gd name="T102" fmla="*/ 73 w 99"/>
              <a:gd name="T103" fmla="*/ 140 h 141"/>
              <a:gd name="T104" fmla="*/ 76 w 99"/>
              <a:gd name="T105" fmla="*/ 134 h 141"/>
              <a:gd name="T106" fmla="*/ 73 w 99"/>
              <a:gd name="T107" fmla="*/ 122 h 141"/>
              <a:gd name="T108" fmla="*/ 81 w 99"/>
              <a:gd name="T109" fmla="*/ 119 h 141"/>
              <a:gd name="T110" fmla="*/ 91 w 99"/>
              <a:gd name="T111" fmla="*/ 110 h 141"/>
              <a:gd name="T112" fmla="*/ 97 w 99"/>
              <a:gd name="T113" fmla="*/ 99 h 141"/>
              <a:gd name="T114" fmla="*/ 99 w 99"/>
              <a:gd name="T115" fmla="*/ 87 h 141"/>
              <a:gd name="T116" fmla="*/ 97 w 99"/>
              <a:gd name="T117" fmla="*/ 81 h 141"/>
              <a:gd name="T118" fmla="*/ 93 w 99"/>
              <a:gd name="T119" fmla="*/ 71 h 141"/>
              <a:gd name="T120" fmla="*/ 84 w 99"/>
              <a:gd name="T121" fmla="*/ 63 h 141"/>
              <a:gd name="T122" fmla="*/ 70 w 99"/>
              <a:gd name="T123" fmla="*/ 5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 h="141">
                <a:moveTo>
                  <a:pt x="69" y="107"/>
                </a:moveTo>
                <a:lnTo>
                  <a:pt x="60" y="75"/>
                </a:lnTo>
                <a:lnTo>
                  <a:pt x="60" y="75"/>
                </a:lnTo>
                <a:lnTo>
                  <a:pt x="60" y="75"/>
                </a:lnTo>
                <a:lnTo>
                  <a:pt x="69" y="77"/>
                </a:lnTo>
                <a:lnTo>
                  <a:pt x="75" y="78"/>
                </a:lnTo>
                <a:lnTo>
                  <a:pt x="79" y="81"/>
                </a:lnTo>
                <a:lnTo>
                  <a:pt x="81" y="87"/>
                </a:lnTo>
                <a:lnTo>
                  <a:pt x="81" y="87"/>
                </a:lnTo>
                <a:lnTo>
                  <a:pt x="82" y="93"/>
                </a:lnTo>
                <a:lnTo>
                  <a:pt x="79" y="99"/>
                </a:lnTo>
                <a:lnTo>
                  <a:pt x="75" y="104"/>
                </a:lnTo>
                <a:lnTo>
                  <a:pt x="69" y="107"/>
                </a:lnTo>
                <a:close/>
                <a:moveTo>
                  <a:pt x="39" y="58"/>
                </a:moveTo>
                <a:lnTo>
                  <a:pt x="39" y="58"/>
                </a:lnTo>
                <a:lnTo>
                  <a:pt x="30" y="58"/>
                </a:lnTo>
                <a:lnTo>
                  <a:pt x="24" y="55"/>
                </a:lnTo>
                <a:lnTo>
                  <a:pt x="21" y="52"/>
                </a:lnTo>
                <a:lnTo>
                  <a:pt x="18" y="48"/>
                </a:lnTo>
                <a:lnTo>
                  <a:pt x="18" y="48"/>
                </a:lnTo>
                <a:lnTo>
                  <a:pt x="18" y="42"/>
                </a:lnTo>
                <a:lnTo>
                  <a:pt x="19" y="36"/>
                </a:lnTo>
                <a:lnTo>
                  <a:pt x="24" y="31"/>
                </a:lnTo>
                <a:lnTo>
                  <a:pt x="30" y="27"/>
                </a:lnTo>
                <a:lnTo>
                  <a:pt x="39" y="58"/>
                </a:lnTo>
                <a:close/>
                <a:moveTo>
                  <a:pt x="54" y="58"/>
                </a:moveTo>
                <a:lnTo>
                  <a:pt x="45" y="24"/>
                </a:lnTo>
                <a:lnTo>
                  <a:pt x="45" y="24"/>
                </a:lnTo>
                <a:lnTo>
                  <a:pt x="54" y="25"/>
                </a:lnTo>
                <a:lnTo>
                  <a:pt x="63" y="27"/>
                </a:lnTo>
                <a:lnTo>
                  <a:pt x="63" y="27"/>
                </a:lnTo>
                <a:lnTo>
                  <a:pt x="66" y="28"/>
                </a:lnTo>
                <a:lnTo>
                  <a:pt x="69" y="27"/>
                </a:lnTo>
                <a:lnTo>
                  <a:pt x="69" y="27"/>
                </a:lnTo>
                <a:lnTo>
                  <a:pt x="72" y="25"/>
                </a:lnTo>
                <a:lnTo>
                  <a:pt x="73" y="24"/>
                </a:lnTo>
                <a:lnTo>
                  <a:pt x="73" y="24"/>
                </a:lnTo>
                <a:lnTo>
                  <a:pt x="75" y="21"/>
                </a:lnTo>
                <a:lnTo>
                  <a:pt x="75" y="16"/>
                </a:lnTo>
                <a:lnTo>
                  <a:pt x="75" y="16"/>
                </a:lnTo>
                <a:lnTo>
                  <a:pt x="72" y="13"/>
                </a:lnTo>
                <a:lnTo>
                  <a:pt x="69" y="10"/>
                </a:lnTo>
                <a:lnTo>
                  <a:pt x="69" y="10"/>
                </a:lnTo>
                <a:lnTo>
                  <a:pt x="54" y="7"/>
                </a:lnTo>
                <a:lnTo>
                  <a:pt x="40" y="9"/>
                </a:lnTo>
                <a:lnTo>
                  <a:pt x="39" y="6"/>
                </a:lnTo>
                <a:lnTo>
                  <a:pt x="39" y="6"/>
                </a:lnTo>
                <a:lnTo>
                  <a:pt x="37" y="3"/>
                </a:lnTo>
                <a:lnTo>
                  <a:pt x="36" y="1"/>
                </a:lnTo>
                <a:lnTo>
                  <a:pt x="33" y="0"/>
                </a:lnTo>
                <a:lnTo>
                  <a:pt x="30" y="0"/>
                </a:lnTo>
                <a:lnTo>
                  <a:pt x="30" y="0"/>
                </a:lnTo>
                <a:lnTo>
                  <a:pt x="27" y="1"/>
                </a:lnTo>
                <a:lnTo>
                  <a:pt x="25" y="4"/>
                </a:lnTo>
                <a:lnTo>
                  <a:pt x="25" y="4"/>
                </a:lnTo>
                <a:lnTo>
                  <a:pt x="24" y="7"/>
                </a:lnTo>
                <a:lnTo>
                  <a:pt x="24" y="10"/>
                </a:lnTo>
                <a:lnTo>
                  <a:pt x="25" y="12"/>
                </a:lnTo>
                <a:lnTo>
                  <a:pt x="25" y="12"/>
                </a:lnTo>
                <a:lnTo>
                  <a:pt x="18" y="16"/>
                </a:lnTo>
                <a:lnTo>
                  <a:pt x="13" y="19"/>
                </a:lnTo>
                <a:lnTo>
                  <a:pt x="7" y="24"/>
                </a:lnTo>
                <a:lnTo>
                  <a:pt x="4" y="30"/>
                </a:lnTo>
                <a:lnTo>
                  <a:pt x="1" y="34"/>
                </a:lnTo>
                <a:lnTo>
                  <a:pt x="0" y="40"/>
                </a:lnTo>
                <a:lnTo>
                  <a:pt x="0" y="46"/>
                </a:lnTo>
                <a:lnTo>
                  <a:pt x="1" y="54"/>
                </a:lnTo>
                <a:lnTo>
                  <a:pt x="1" y="54"/>
                </a:lnTo>
                <a:lnTo>
                  <a:pt x="4" y="60"/>
                </a:lnTo>
                <a:lnTo>
                  <a:pt x="7" y="65"/>
                </a:lnTo>
                <a:lnTo>
                  <a:pt x="10" y="69"/>
                </a:lnTo>
                <a:lnTo>
                  <a:pt x="15" y="72"/>
                </a:lnTo>
                <a:lnTo>
                  <a:pt x="21" y="74"/>
                </a:lnTo>
                <a:lnTo>
                  <a:pt x="28" y="75"/>
                </a:lnTo>
                <a:lnTo>
                  <a:pt x="45" y="77"/>
                </a:lnTo>
                <a:lnTo>
                  <a:pt x="55" y="111"/>
                </a:lnTo>
                <a:lnTo>
                  <a:pt x="55" y="111"/>
                </a:lnTo>
                <a:lnTo>
                  <a:pt x="48" y="111"/>
                </a:lnTo>
                <a:lnTo>
                  <a:pt x="42" y="111"/>
                </a:lnTo>
                <a:lnTo>
                  <a:pt x="27" y="107"/>
                </a:lnTo>
                <a:lnTo>
                  <a:pt x="27" y="107"/>
                </a:lnTo>
                <a:lnTo>
                  <a:pt x="25" y="105"/>
                </a:lnTo>
                <a:lnTo>
                  <a:pt x="22" y="105"/>
                </a:lnTo>
                <a:lnTo>
                  <a:pt x="22" y="105"/>
                </a:lnTo>
                <a:lnTo>
                  <a:pt x="19" y="107"/>
                </a:lnTo>
                <a:lnTo>
                  <a:pt x="16" y="110"/>
                </a:lnTo>
                <a:lnTo>
                  <a:pt x="16" y="113"/>
                </a:lnTo>
                <a:lnTo>
                  <a:pt x="16" y="116"/>
                </a:lnTo>
                <a:lnTo>
                  <a:pt x="16" y="116"/>
                </a:lnTo>
                <a:lnTo>
                  <a:pt x="18" y="120"/>
                </a:lnTo>
                <a:lnTo>
                  <a:pt x="21" y="122"/>
                </a:lnTo>
                <a:lnTo>
                  <a:pt x="21" y="122"/>
                </a:lnTo>
                <a:lnTo>
                  <a:pt x="31" y="125"/>
                </a:lnTo>
                <a:lnTo>
                  <a:pt x="40" y="126"/>
                </a:lnTo>
                <a:lnTo>
                  <a:pt x="49" y="128"/>
                </a:lnTo>
                <a:lnTo>
                  <a:pt x="58" y="126"/>
                </a:lnTo>
                <a:lnTo>
                  <a:pt x="61" y="135"/>
                </a:lnTo>
                <a:lnTo>
                  <a:pt x="61" y="135"/>
                </a:lnTo>
                <a:lnTo>
                  <a:pt x="64" y="140"/>
                </a:lnTo>
                <a:lnTo>
                  <a:pt x="69" y="141"/>
                </a:lnTo>
                <a:lnTo>
                  <a:pt x="69" y="141"/>
                </a:lnTo>
                <a:lnTo>
                  <a:pt x="72" y="141"/>
                </a:lnTo>
                <a:lnTo>
                  <a:pt x="72" y="141"/>
                </a:lnTo>
                <a:lnTo>
                  <a:pt x="73" y="140"/>
                </a:lnTo>
                <a:lnTo>
                  <a:pt x="76" y="137"/>
                </a:lnTo>
                <a:lnTo>
                  <a:pt x="76" y="134"/>
                </a:lnTo>
                <a:lnTo>
                  <a:pt x="76" y="131"/>
                </a:lnTo>
                <a:lnTo>
                  <a:pt x="73" y="122"/>
                </a:lnTo>
                <a:lnTo>
                  <a:pt x="73" y="122"/>
                </a:lnTo>
                <a:lnTo>
                  <a:pt x="81" y="119"/>
                </a:lnTo>
                <a:lnTo>
                  <a:pt x="87" y="114"/>
                </a:lnTo>
                <a:lnTo>
                  <a:pt x="91" y="110"/>
                </a:lnTo>
                <a:lnTo>
                  <a:pt x="94" y="105"/>
                </a:lnTo>
                <a:lnTo>
                  <a:pt x="97" y="99"/>
                </a:lnTo>
                <a:lnTo>
                  <a:pt x="99" y="93"/>
                </a:lnTo>
                <a:lnTo>
                  <a:pt x="99" y="87"/>
                </a:lnTo>
                <a:lnTo>
                  <a:pt x="97" y="81"/>
                </a:lnTo>
                <a:lnTo>
                  <a:pt x="97" y="81"/>
                </a:lnTo>
                <a:lnTo>
                  <a:pt x="96" y="75"/>
                </a:lnTo>
                <a:lnTo>
                  <a:pt x="93" y="71"/>
                </a:lnTo>
                <a:lnTo>
                  <a:pt x="88" y="66"/>
                </a:lnTo>
                <a:lnTo>
                  <a:pt x="84" y="63"/>
                </a:lnTo>
                <a:lnTo>
                  <a:pt x="78" y="60"/>
                </a:lnTo>
                <a:lnTo>
                  <a:pt x="70" y="58"/>
                </a:lnTo>
                <a:lnTo>
                  <a:pt x="54"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Frutiger Next Pro Light"/>
              <a:ea typeface="+mn-ea"/>
              <a:cs typeface="+mn-cs"/>
            </a:endParaRPr>
          </a:p>
        </p:txBody>
      </p:sp>
      <p:grpSp>
        <p:nvGrpSpPr>
          <p:cNvPr id="36" name="Group 35">
            <a:extLst>
              <a:ext uri="{FF2B5EF4-FFF2-40B4-BE49-F238E27FC236}">
                <a16:creationId xmlns:a16="http://schemas.microsoft.com/office/drawing/2014/main" id="{8FAA7744-584B-4C20-BD6F-19CF76BC2C6A}"/>
              </a:ext>
            </a:extLst>
          </p:cNvPr>
          <p:cNvGrpSpPr/>
          <p:nvPr/>
        </p:nvGrpSpPr>
        <p:grpSpPr>
          <a:xfrm>
            <a:off x="10982793" y="3070042"/>
            <a:ext cx="231277" cy="228601"/>
            <a:chOff x="10940517" y="3061256"/>
            <a:chExt cx="231277" cy="228601"/>
          </a:xfrm>
        </p:grpSpPr>
        <p:sp>
          <p:nvSpPr>
            <p:cNvPr id="558" name="Oval 557">
              <a:extLst>
                <a:ext uri="{FF2B5EF4-FFF2-40B4-BE49-F238E27FC236}">
                  <a16:creationId xmlns:a16="http://schemas.microsoft.com/office/drawing/2014/main" id="{49508639-235C-4F8C-821E-323C590AFEE5}"/>
                </a:ext>
              </a:extLst>
            </p:cNvPr>
            <p:cNvSpPr/>
            <p:nvPr/>
          </p:nvSpPr>
          <p:spPr>
            <a:xfrm>
              <a:off x="10940517" y="3061256"/>
              <a:ext cx="231277" cy="22860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560" name="Group 559">
              <a:extLst>
                <a:ext uri="{FF2B5EF4-FFF2-40B4-BE49-F238E27FC236}">
                  <a16:creationId xmlns:a16="http://schemas.microsoft.com/office/drawing/2014/main" id="{374DB20A-3742-444E-AE2F-3E072B1C34E3}"/>
                </a:ext>
              </a:extLst>
            </p:cNvPr>
            <p:cNvGrpSpPr/>
            <p:nvPr/>
          </p:nvGrpSpPr>
          <p:grpSpPr>
            <a:xfrm>
              <a:off x="10972453" y="3106713"/>
              <a:ext cx="167415" cy="137716"/>
              <a:chOff x="2754313" y="1320801"/>
              <a:chExt cx="492125" cy="404813"/>
            </a:xfrm>
            <a:solidFill>
              <a:schemeClr val="bg1"/>
            </a:solidFill>
          </p:grpSpPr>
          <p:sp>
            <p:nvSpPr>
              <p:cNvPr id="561" name="Freeform 98">
                <a:extLst>
                  <a:ext uri="{FF2B5EF4-FFF2-40B4-BE49-F238E27FC236}">
                    <a16:creationId xmlns:a16="http://schemas.microsoft.com/office/drawing/2014/main" id="{931A4E06-3207-4F5E-8F12-42477D8023CF}"/>
                  </a:ext>
                </a:extLst>
              </p:cNvPr>
              <p:cNvSpPr>
                <a:spLocks/>
              </p:cNvSpPr>
              <p:nvPr/>
            </p:nvSpPr>
            <p:spPr bwMode="auto">
              <a:xfrm>
                <a:off x="2895600" y="1525588"/>
                <a:ext cx="192088" cy="20638"/>
              </a:xfrm>
              <a:custGeom>
                <a:avLst/>
                <a:gdLst>
                  <a:gd name="T0" fmla="*/ 89 w 94"/>
                  <a:gd name="T1" fmla="*/ 0 h 10"/>
                  <a:gd name="T2" fmla="*/ 5 w 94"/>
                  <a:gd name="T3" fmla="*/ 0 h 10"/>
                  <a:gd name="T4" fmla="*/ 0 w 94"/>
                  <a:gd name="T5" fmla="*/ 5 h 10"/>
                  <a:gd name="T6" fmla="*/ 5 w 94"/>
                  <a:gd name="T7" fmla="*/ 10 h 10"/>
                  <a:gd name="T8" fmla="*/ 89 w 94"/>
                  <a:gd name="T9" fmla="*/ 10 h 10"/>
                  <a:gd name="T10" fmla="*/ 94 w 94"/>
                  <a:gd name="T11" fmla="*/ 5 h 10"/>
                  <a:gd name="T12" fmla="*/ 89 w 9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4" h="10">
                    <a:moveTo>
                      <a:pt x="89" y="0"/>
                    </a:moveTo>
                    <a:cubicBezTo>
                      <a:pt x="5" y="0"/>
                      <a:pt x="5" y="0"/>
                      <a:pt x="5" y="0"/>
                    </a:cubicBezTo>
                    <a:cubicBezTo>
                      <a:pt x="2" y="0"/>
                      <a:pt x="0" y="2"/>
                      <a:pt x="0" y="5"/>
                    </a:cubicBezTo>
                    <a:cubicBezTo>
                      <a:pt x="0" y="8"/>
                      <a:pt x="2" y="10"/>
                      <a:pt x="5" y="10"/>
                    </a:cubicBezTo>
                    <a:cubicBezTo>
                      <a:pt x="89" y="10"/>
                      <a:pt x="89" y="10"/>
                      <a:pt x="89" y="10"/>
                    </a:cubicBezTo>
                    <a:cubicBezTo>
                      <a:pt x="92" y="10"/>
                      <a:pt x="94" y="8"/>
                      <a:pt x="94" y="5"/>
                    </a:cubicBezTo>
                    <a:cubicBezTo>
                      <a:pt x="94" y="2"/>
                      <a:pt x="92" y="0"/>
                      <a:pt x="8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sp>
            <p:nvSpPr>
              <p:cNvPr id="562" name="Freeform 99">
                <a:extLst>
                  <a:ext uri="{FF2B5EF4-FFF2-40B4-BE49-F238E27FC236}">
                    <a16:creationId xmlns:a16="http://schemas.microsoft.com/office/drawing/2014/main" id="{504E24CC-7EE8-4A26-9DF2-1AFAC7F4EAAB}"/>
                  </a:ext>
                </a:extLst>
              </p:cNvPr>
              <p:cNvSpPr>
                <a:spLocks noEditPoints="1"/>
              </p:cNvSpPr>
              <p:nvPr/>
            </p:nvSpPr>
            <p:spPr bwMode="auto">
              <a:xfrm>
                <a:off x="2754313" y="1320801"/>
                <a:ext cx="492125" cy="404813"/>
              </a:xfrm>
              <a:custGeom>
                <a:avLst/>
                <a:gdLst>
                  <a:gd name="T0" fmla="*/ 239 w 241"/>
                  <a:gd name="T1" fmla="*/ 64 h 198"/>
                  <a:gd name="T2" fmla="*/ 236 w 241"/>
                  <a:gd name="T3" fmla="*/ 62 h 198"/>
                  <a:gd name="T4" fmla="*/ 229 w 241"/>
                  <a:gd name="T5" fmla="*/ 62 h 198"/>
                  <a:gd name="T6" fmla="*/ 217 w 241"/>
                  <a:gd name="T7" fmla="*/ 4 h 198"/>
                  <a:gd name="T8" fmla="*/ 215 w 241"/>
                  <a:gd name="T9" fmla="*/ 1 h 198"/>
                  <a:gd name="T10" fmla="*/ 212 w 241"/>
                  <a:gd name="T11" fmla="*/ 0 h 198"/>
                  <a:gd name="T12" fmla="*/ 76 w 241"/>
                  <a:gd name="T13" fmla="*/ 28 h 198"/>
                  <a:gd name="T14" fmla="*/ 61 w 241"/>
                  <a:gd name="T15" fmla="*/ 11 h 198"/>
                  <a:gd name="T16" fmla="*/ 31 w 241"/>
                  <a:gd name="T17" fmla="*/ 11 h 198"/>
                  <a:gd name="T18" fmla="*/ 18 w 241"/>
                  <a:gd name="T19" fmla="*/ 24 h 198"/>
                  <a:gd name="T20" fmla="*/ 18 w 241"/>
                  <a:gd name="T21" fmla="*/ 62 h 198"/>
                  <a:gd name="T22" fmla="*/ 5 w 241"/>
                  <a:gd name="T23" fmla="*/ 62 h 198"/>
                  <a:gd name="T24" fmla="*/ 2 w 241"/>
                  <a:gd name="T25" fmla="*/ 64 h 198"/>
                  <a:gd name="T26" fmla="*/ 0 w 241"/>
                  <a:gd name="T27" fmla="*/ 68 h 198"/>
                  <a:gd name="T28" fmla="*/ 18 w 241"/>
                  <a:gd name="T29" fmla="*/ 194 h 198"/>
                  <a:gd name="T30" fmla="*/ 23 w 241"/>
                  <a:gd name="T31" fmla="*/ 198 h 198"/>
                  <a:gd name="T32" fmla="*/ 218 w 241"/>
                  <a:gd name="T33" fmla="*/ 198 h 198"/>
                  <a:gd name="T34" fmla="*/ 223 w 241"/>
                  <a:gd name="T35" fmla="*/ 194 h 198"/>
                  <a:gd name="T36" fmla="*/ 240 w 241"/>
                  <a:gd name="T37" fmla="*/ 68 h 198"/>
                  <a:gd name="T38" fmla="*/ 239 w 241"/>
                  <a:gd name="T39" fmla="*/ 64 h 198"/>
                  <a:gd name="T40" fmla="*/ 209 w 241"/>
                  <a:gd name="T41" fmla="*/ 11 h 198"/>
                  <a:gd name="T42" fmla="*/ 219 w 241"/>
                  <a:gd name="T43" fmla="*/ 62 h 198"/>
                  <a:gd name="T44" fmla="*/ 49 w 241"/>
                  <a:gd name="T45" fmla="*/ 62 h 198"/>
                  <a:gd name="T46" fmla="*/ 45 w 241"/>
                  <a:gd name="T47" fmla="*/ 44 h 198"/>
                  <a:gd name="T48" fmla="*/ 209 w 241"/>
                  <a:gd name="T49" fmla="*/ 11 h 198"/>
                  <a:gd name="T50" fmla="*/ 28 w 241"/>
                  <a:gd name="T51" fmla="*/ 24 h 198"/>
                  <a:gd name="T52" fmla="*/ 31 w 241"/>
                  <a:gd name="T53" fmla="*/ 20 h 198"/>
                  <a:gd name="T54" fmla="*/ 60 w 241"/>
                  <a:gd name="T55" fmla="*/ 20 h 198"/>
                  <a:gd name="T56" fmla="*/ 66 w 241"/>
                  <a:gd name="T57" fmla="*/ 30 h 198"/>
                  <a:gd name="T58" fmla="*/ 39 w 241"/>
                  <a:gd name="T59" fmla="*/ 35 h 198"/>
                  <a:gd name="T60" fmla="*/ 35 w 241"/>
                  <a:gd name="T61" fmla="*/ 38 h 198"/>
                  <a:gd name="T62" fmla="*/ 35 w 241"/>
                  <a:gd name="T63" fmla="*/ 41 h 198"/>
                  <a:gd name="T64" fmla="*/ 39 w 241"/>
                  <a:gd name="T65" fmla="*/ 62 h 198"/>
                  <a:gd name="T66" fmla="*/ 28 w 241"/>
                  <a:gd name="T67" fmla="*/ 62 h 198"/>
                  <a:gd name="T68" fmla="*/ 28 w 241"/>
                  <a:gd name="T69" fmla="*/ 24 h 198"/>
                  <a:gd name="T70" fmla="*/ 214 w 241"/>
                  <a:gd name="T71" fmla="*/ 188 h 198"/>
                  <a:gd name="T72" fmla="*/ 27 w 241"/>
                  <a:gd name="T73" fmla="*/ 188 h 198"/>
                  <a:gd name="T74" fmla="*/ 11 w 241"/>
                  <a:gd name="T75" fmla="*/ 72 h 198"/>
                  <a:gd name="T76" fmla="*/ 230 w 241"/>
                  <a:gd name="T77" fmla="*/ 72 h 198"/>
                  <a:gd name="T78" fmla="*/ 214 w 241"/>
                  <a:gd name="T79" fmla="*/ 18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 h="198">
                    <a:moveTo>
                      <a:pt x="239" y="64"/>
                    </a:moveTo>
                    <a:cubicBezTo>
                      <a:pt x="238" y="63"/>
                      <a:pt x="237" y="62"/>
                      <a:pt x="236" y="62"/>
                    </a:cubicBezTo>
                    <a:cubicBezTo>
                      <a:pt x="229" y="62"/>
                      <a:pt x="229" y="62"/>
                      <a:pt x="229" y="62"/>
                    </a:cubicBezTo>
                    <a:cubicBezTo>
                      <a:pt x="217" y="4"/>
                      <a:pt x="217" y="4"/>
                      <a:pt x="217" y="4"/>
                    </a:cubicBezTo>
                    <a:cubicBezTo>
                      <a:pt x="217" y="3"/>
                      <a:pt x="216" y="2"/>
                      <a:pt x="215" y="1"/>
                    </a:cubicBezTo>
                    <a:cubicBezTo>
                      <a:pt x="214" y="0"/>
                      <a:pt x="213" y="0"/>
                      <a:pt x="212" y="0"/>
                    </a:cubicBezTo>
                    <a:cubicBezTo>
                      <a:pt x="76" y="28"/>
                      <a:pt x="76" y="28"/>
                      <a:pt x="76" y="28"/>
                    </a:cubicBezTo>
                    <a:cubicBezTo>
                      <a:pt x="68" y="11"/>
                      <a:pt x="63" y="11"/>
                      <a:pt x="61" y="11"/>
                    </a:cubicBezTo>
                    <a:cubicBezTo>
                      <a:pt x="31" y="11"/>
                      <a:pt x="31" y="11"/>
                      <a:pt x="31" y="11"/>
                    </a:cubicBezTo>
                    <a:cubicBezTo>
                      <a:pt x="24" y="11"/>
                      <a:pt x="18" y="16"/>
                      <a:pt x="18" y="24"/>
                    </a:cubicBezTo>
                    <a:cubicBezTo>
                      <a:pt x="18" y="62"/>
                      <a:pt x="18" y="62"/>
                      <a:pt x="18" y="62"/>
                    </a:cubicBezTo>
                    <a:cubicBezTo>
                      <a:pt x="5" y="62"/>
                      <a:pt x="5" y="62"/>
                      <a:pt x="5" y="62"/>
                    </a:cubicBezTo>
                    <a:cubicBezTo>
                      <a:pt x="4" y="62"/>
                      <a:pt x="2" y="63"/>
                      <a:pt x="2" y="64"/>
                    </a:cubicBezTo>
                    <a:cubicBezTo>
                      <a:pt x="1" y="65"/>
                      <a:pt x="0" y="66"/>
                      <a:pt x="0" y="68"/>
                    </a:cubicBezTo>
                    <a:cubicBezTo>
                      <a:pt x="18" y="194"/>
                      <a:pt x="18" y="194"/>
                      <a:pt x="18" y="194"/>
                    </a:cubicBezTo>
                    <a:cubicBezTo>
                      <a:pt x="18" y="196"/>
                      <a:pt x="20" y="198"/>
                      <a:pt x="23" y="198"/>
                    </a:cubicBezTo>
                    <a:cubicBezTo>
                      <a:pt x="218" y="198"/>
                      <a:pt x="218" y="198"/>
                      <a:pt x="218" y="198"/>
                    </a:cubicBezTo>
                    <a:cubicBezTo>
                      <a:pt x="220" y="198"/>
                      <a:pt x="222" y="196"/>
                      <a:pt x="223" y="194"/>
                    </a:cubicBezTo>
                    <a:cubicBezTo>
                      <a:pt x="240" y="68"/>
                      <a:pt x="240" y="68"/>
                      <a:pt x="240" y="68"/>
                    </a:cubicBezTo>
                    <a:cubicBezTo>
                      <a:pt x="241" y="66"/>
                      <a:pt x="240" y="65"/>
                      <a:pt x="239" y="64"/>
                    </a:cubicBezTo>
                    <a:close/>
                    <a:moveTo>
                      <a:pt x="209" y="11"/>
                    </a:moveTo>
                    <a:cubicBezTo>
                      <a:pt x="219" y="62"/>
                      <a:pt x="219" y="62"/>
                      <a:pt x="219" y="62"/>
                    </a:cubicBezTo>
                    <a:cubicBezTo>
                      <a:pt x="49" y="62"/>
                      <a:pt x="49" y="62"/>
                      <a:pt x="49" y="62"/>
                    </a:cubicBezTo>
                    <a:cubicBezTo>
                      <a:pt x="45" y="44"/>
                      <a:pt x="45" y="44"/>
                      <a:pt x="45" y="44"/>
                    </a:cubicBezTo>
                    <a:lnTo>
                      <a:pt x="209" y="11"/>
                    </a:lnTo>
                    <a:close/>
                    <a:moveTo>
                      <a:pt x="28" y="24"/>
                    </a:moveTo>
                    <a:cubicBezTo>
                      <a:pt x="28" y="22"/>
                      <a:pt x="29" y="20"/>
                      <a:pt x="31" y="20"/>
                    </a:cubicBezTo>
                    <a:cubicBezTo>
                      <a:pt x="60" y="20"/>
                      <a:pt x="60" y="20"/>
                      <a:pt x="60" y="20"/>
                    </a:cubicBezTo>
                    <a:cubicBezTo>
                      <a:pt x="61" y="22"/>
                      <a:pt x="64" y="25"/>
                      <a:pt x="66" y="30"/>
                    </a:cubicBezTo>
                    <a:cubicBezTo>
                      <a:pt x="39" y="35"/>
                      <a:pt x="39" y="35"/>
                      <a:pt x="39" y="35"/>
                    </a:cubicBezTo>
                    <a:cubicBezTo>
                      <a:pt x="37" y="36"/>
                      <a:pt x="36" y="36"/>
                      <a:pt x="35" y="38"/>
                    </a:cubicBezTo>
                    <a:cubicBezTo>
                      <a:pt x="35" y="39"/>
                      <a:pt x="35" y="40"/>
                      <a:pt x="35" y="41"/>
                    </a:cubicBezTo>
                    <a:cubicBezTo>
                      <a:pt x="39" y="62"/>
                      <a:pt x="39" y="62"/>
                      <a:pt x="39" y="62"/>
                    </a:cubicBezTo>
                    <a:cubicBezTo>
                      <a:pt x="28" y="62"/>
                      <a:pt x="28" y="62"/>
                      <a:pt x="28" y="62"/>
                    </a:cubicBezTo>
                    <a:lnTo>
                      <a:pt x="28" y="24"/>
                    </a:lnTo>
                    <a:close/>
                    <a:moveTo>
                      <a:pt x="214" y="188"/>
                    </a:moveTo>
                    <a:cubicBezTo>
                      <a:pt x="27" y="188"/>
                      <a:pt x="27" y="188"/>
                      <a:pt x="27" y="188"/>
                    </a:cubicBezTo>
                    <a:cubicBezTo>
                      <a:pt x="11" y="72"/>
                      <a:pt x="11" y="72"/>
                      <a:pt x="11" y="72"/>
                    </a:cubicBezTo>
                    <a:cubicBezTo>
                      <a:pt x="230" y="72"/>
                      <a:pt x="230" y="72"/>
                      <a:pt x="230" y="72"/>
                    </a:cubicBezTo>
                    <a:lnTo>
                      <a:pt x="214" y="18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grpSp>
      <p:sp>
        <p:nvSpPr>
          <p:cNvPr id="563" name="TextBox 562">
            <a:extLst>
              <a:ext uri="{FF2B5EF4-FFF2-40B4-BE49-F238E27FC236}">
                <a16:creationId xmlns:a16="http://schemas.microsoft.com/office/drawing/2014/main" id="{F09BCC77-0BE8-403E-9650-5BDB976DE885}"/>
              </a:ext>
            </a:extLst>
          </p:cNvPr>
          <p:cNvSpPr txBox="1"/>
          <p:nvPr/>
        </p:nvSpPr>
        <p:spPr>
          <a:xfrm>
            <a:off x="10647750" y="2500141"/>
            <a:ext cx="9013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Quarterly TROR prepared, and sent to Agency for Approval</a:t>
            </a:r>
          </a:p>
        </p:txBody>
      </p:sp>
      <p:sp>
        <p:nvSpPr>
          <p:cNvPr id="564" name="TextBox 563">
            <a:extLst>
              <a:ext uri="{FF2B5EF4-FFF2-40B4-BE49-F238E27FC236}">
                <a16:creationId xmlns:a16="http://schemas.microsoft.com/office/drawing/2014/main" id="{B442F428-9714-446A-B9BF-5922AA9AEFC1}"/>
              </a:ext>
            </a:extLst>
          </p:cNvPr>
          <p:cNvSpPr txBox="1"/>
          <p:nvPr/>
        </p:nvSpPr>
        <p:spPr>
          <a:xfrm>
            <a:off x="11148027" y="3321019"/>
            <a:ext cx="61317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Final TROR approval</a:t>
            </a:r>
          </a:p>
        </p:txBody>
      </p:sp>
      <p:grpSp>
        <p:nvGrpSpPr>
          <p:cNvPr id="565" name="Group 564">
            <a:extLst>
              <a:ext uri="{FF2B5EF4-FFF2-40B4-BE49-F238E27FC236}">
                <a16:creationId xmlns:a16="http://schemas.microsoft.com/office/drawing/2014/main" id="{41BACF3B-5E60-41E4-862F-DAE9F411E2B5}"/>
              </a:ext>
            </a:extLst>
          </p:cNvPr>
          <p:cNvGrpSpPr/>
          <p:nvPr/>
        </p:nvGrpSpPr>
        <p:grpSpPr>
          <a:xfrm>
            <a:off x="11338979" y="3070046"/>
            <a:ext cx="231275" cy="228593"/>
            <a:chOff x="10527174" y="3060203"/>
            <a:chExt cx="231275" cy="228593"/>
          </a:xfrm>
        </p:grpSpPr>
        <p:sp>
          <p:nvSpPr>
            <p:cNvPr id="566" name="Oval 565">
              <a:extLst>
                <a:ext uri="{FF2B5EF4-FFF2-40B4-BE49-F238E27FC236}">
                  <a16:creationId xmlns:a16="http://schemas.microsoft.com/office/drawing/2014/main" id="{DF11A105-BE8F-4C67-9628-136E5FAC830C}"/>
                </a:ext>
              </a:extLst>
            </p:cNvPr>
            <p:cNvSpPr/>
            <p:nvPr/>
          </p:nvSpPr>
          <p:spPr>
            <a:xfrm>
              <a:off x="10527174" y="3060203"/>
              <a:ext cx="231275" cy="2285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567" name="Group 566">
              <a:extLst>
                <a:ext uri="{FF2B5EF4-FFF2-40B4-BE49-F238E27FC236}">
                  <a16:creationId xmlns:a16="http://schemas.microsoft.com/office/drawing/2014/main" id="{2425FDC3-D909-4C4F-AAFD-502C4FA1B633}"/>
                </a:ext>
              </a:extLst>
            </p:cNvPr>
            <p:cNvGrpSpPr/>
            <p:nvPr/>
          </p:nvGrpSpPr>
          <p:grpSpPr>
            <a:xfrm>
              <a:off x="10555913" y="3095456"/>
              <a:ext cx="173796" cy="158086"/>
              <a:chOff x="5975350" y="6502400"/>
              <a:chExt cx="561975" cy="511175"/>
            </a:xfrm>
            <a:solidFill>
              <a:schemeClr val="bg1"/>
            </a:solidFill>
          </p:grpSpPr>
          <p:sp>
            <p:nvSpPr>
              <p:cNvPr id="568" name="Freeform 277">
                <a:extLst>
                  <a:ext uri="{FF2B5EF4-FFF2-40B4-BE49-F238E27FC236}">
                    <a16:creationId xmlns:a16="http://schemas.microsoft.com/office/drawing/2014/main" id="{DDBD6FAA-48CE-40C1-AD5B-29EC9077C94A}"/>
                  </a:ext>
                </a:extLst>
              </p:cNvPr>
              <p:cNvSpPr>
                <a:spLocks noEditPoints="1"/>
              </p:cNvSpPr>
              <p:nvPr/>
            </p:nvSpPr>
            <p:spPr bwMode="auto">
              <a:xfrm>
                <a:off x="5975350" y="6502400"/>
                <a:ext cx="561975" cy="511175"/>
              </a:xfrm>
              <a:custGeom>
                <a:avLst/>
                <a:gdLst>
                  <a:gd name="T0" fmla="*/ 222 w 269"/>
                  <a:gd name="T1" fmla="*/ 36 h 245"/>
                  <a:gd name="T2" fmla="*/ 135 w 269"/>
                  <a:gd name="T3" fmla="*/ 0 h 245"/>
                  <a:gd name="T4" fmla="*/ 48 w 269"/>
                  <a:gd name="T5" fmla="*/ 36 h 245"/>
                  <a:gd name="T6" fmla="*/ 48 w 269"/>
                  <a:gd name="T7" fmla="*/ 209 h 245"/>
                  <a:gd name="T8" fmla="*/ 135 w 269"/>
                  <a:gd name="T9" fmla="*/ 245 h 245"/>
                  <a:gd name="T10" fmla="*/ 135 w 269"/>
                  <a:gd name="T11" fmla="*/ 245 h 245"/>
                  <a:gd name="T12" fmla="*/ 222 w 269"/>
                  <a:gd name="T13" fmla="*/ 209 h 245"/>
                  <a:gd name="T14" fmla="*/ 222 w 269"/>
                  <a:gd name="T15" fmla="*/ 36 h 245"/>
                  <a:gd name="T16" fmla="*/ 215 w 269"/>
                  <a:gd name="T17" fmla="*/ 202 h 245"/>
                  <a:gd name="T18" fmla="*/ 135 w 269"/>
                  <a:gd name="T19" fmla="*/ 235 h 245"/>
                  <a:gd name="T20" fmla="*/ 135 w 269"/>
                  <a:gd name="T21" fmla="*/ 235 h 245"/>
                  <a:gd name="T22" fmla="*/ 55 w 269"/>
                  <a:gd name="T23" fmla="*/ 202 h 245"/>
                  <a:gd name="T24" fmla="*/ 55 w 269"/>
                  <a:gd name="T25" fmla="*/ 43 h 245"/>
                  <a:gd name="T26" fmla="*/ 135 w 269"/>
                  <a:gd name="T27" fmla="*/ 10 h 245"/>
                  <a:gd name="T28" fmla="*/ 215 w 269"/>
                  <a:gd name="T29" fmla="*/ 43 h 245"/>
                  <a:gd name="T30" fmla="*/ 215 w 269"/>
                  <a:gd name="T31" fmla="*/ 20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245">
                    <a:moveTo>
                      <a:pt x="222" y="36"/>
                    </a:moveTo>
                    <a:cubicBezTo>
                      <a:pt x="198" y="13"/>
                      <a:pt x="168" y="0"/>
                      <a:pt x="135" y="0"/>
                    </a:cubicBezTo>
                    <a:cubicBezTo>
                      <a:pt x="102" y="0"/>
                      <a:pt x="71" y="13"/>
                      <a:pt x="48" y="36"/>
                    </a:cubicBezTo>
                    <a:cubicBezTo>
                      <a:pt x="0" y="84"/>
                      <a:pt x="0" y="161"/>
                      <a:pt x="48" y="209"/>
                    </a:cubicBezTo>
                    <a:cubicBezTo>
                      <a:pt x="71" y="232"/>
                      <a:pt x="102" y="245"/>
                      <a:pt x="135" y="245"/>
                    </a:cubicBezTo>
                    <a:cubicBezTo>
                      <a:pt x="135" y="245"/>
                      <a:pt x="135" y="245"/>
                      <a:pt x="135" y="245"/>
                    </a:cubicBezTo>
                    <a:cubicBezTo>
                      <a:pt x="168" y="245"/>
                      <a:pt x="198" y="232"/>
                      <a:pt x="222" y="209"/>
                    </a:cubicBezTo>
                    <a:cubicBezTo>
                      <a:pt x="269" y="161"/>
                      <a:pt x="269" y="84"/>
                      <a:pt x="222" y="36"/>
                    </a:cubicBezTo>
                    <a:close/>
                    <a:moveTo>
                      <a:pt x="215" y="202"/>
                    </a:moveTo>
                    <a:cubicBezTo>
                      <a:pt x="193" y="223"/>
                      <a:pt x="165" y="235"/>
                      <a:pt x="135" y="235"/>
                    </a:cubicBezTo>
                    <a:cubicBezTo>
                      <a:pt x="135" y="235"/>
                      <a:pt x="135" y="235"/>
                      <a:pt x="135" y="235"/>
                    </a:cubicBezTo>
                    <a:cubicBezTo>
                      <a:pt x="105" y="235"/>
                      <a:pt x="76" y="223"/>
                      <a:pt x="55" y="202"/>
                    </a:cubicBezTo>
                    <a:cubicBezTo>
                      <a:pt x="11" y="158"/>
                      <a:pt x="11" y="87"/>
                      <a:pt x="55" y="43"/>
                    </a:cubicBezTo>
                    <a:cubicBezTo>
                      <a:pt x="76" y="21"/>
                      <a:pt x="105" y="10"/>
                      <a:pt x="135" y="10"/>
                    </a:cubicBezTo>
                    <a:cubicBezTo>
                      <a:pt x="165" y="10"/>
                      <a:pt x="193" y="21"/>
                      <a:pt x="215" y="43"/>
                    </a:cubicBezTo>
                    <a:cubicBezTo>
                      <a:pt x="258" y="87"/>
                      <a:pt x="258" y="158"/>
                      <a:pt x="215" y="2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sp>
            <p:nvSpPr>
              <p:cNvPr id="569" name="Freeform 278">
                <a:extLst>
                  <a:ext uri="{FF2B5EF4-FFF2-40B4-BE49-F238E27FC236}">
                    <a16:creationId xmlns:a16="http://schemas.microsoft.com/office/drawing/2014/main" id="{B4370685-3D41-4B53-AB9B-9A1D4E673BCC}"/>
                  </a:ext>
                </a:extLst>
              </p:cNvPr>
              <p:cNvSpPr>
                <a:spLocks/>
              </p:cNvSpPr>
              <p:nvPr/>
            </p:nvSpPr>
            <p:spPr bwMode="auto">
              <a:xfrm>
                <a:off x="6130925" y="6677025"/>
                <a:ext cx="254000" cy="190500"/>
              </a:xfrm>
              <a:custGeom>
                <a:avLst/>
                <a:gdLst>
                  <a:gd name="T0" fmla="*/ 112 w 122"/>
                  <a:gd name="T1" fmla="*/ 2 h 91"/>
                  <a:gd name="T2" fmla="*/ 41 w 122"/>
                  <a:gd name="T3" fmla="*/ 79 h 91"/>
                  <a:gd name="T4" fmla="*/ 9 w 122"/>
                  <a:gd name="T5" fmla="*/ 45 h 91"/>
                  <a:gd name="T6" fmla="*/ 2 w 122"/>
                  <a:gd name="T7" fmla="*/ 45 h 91"/>
                  <a:gd name="T8" fmla="*/ 2 w 122"/>
                  <a:gd name="T9" fmla="*/ 52 h 91"/>
                  <a:gd name="T10" fmla="*/ 37 w 122"/>
                  <a:gd name="T11" fmla="*/ 89 h 91"/>
                  <a:gd name="T12" fmla="*/ 37 w 122"/>
                  <a:gd name="T13" fmla="*/ 89 h 91"/>
                  <a:gd name="T14" fmla="*/ 37 w 122"/>
                  <a:gd name="T15" fmla="*/ 90 h 91"/>
                  <a:gd name="T16" fmla="*/ 38 w 122"/>
                  <a:gd name="T17" fmla="*/ 90 h 91"/>
                  <a:gd name="T18" fmla="*/ 39 w 122"/>
                  <a:gd name="T19" fmla="*/ 91 h 91"/>
                  <a:gd name="T20" fmla="*/ 41 w 122"/>
                  <a:gd name="T21" fmla="*/ 91 h 91"/>
                  <a:gd name="T22" fmla="*/ 43 w 122"/>
                  <a:gd name="T23" fmla="*/ 91 h 91"/>
                  <a:gd name="T24" fmla="*/ 43 w 122"/>
                  <a:gd name="T25" fmla="*/ 90 h 91"/>
                  <a:gd name="T26" fmla="*/ 44 w 122"/>
                  <a:gd name="T27" fmla="*/ 90 h 91"/>
                  <a:gd name="T28" fmla="*/ 44 w 122"/>
                  <a:gd name="T29" fmla="*/ 89 h 91"/>
                  <a:gd name="T30" fmla="*/ 44 w 122"/>
                  <a:gd name="T31" fmla="*/ 89 h 91"/>
                  <a:gd name="T32" fmla="*/ 120 w 122"/>
                  <a:gd name="T33" fmla="*/ 9 h 91"/>
                  <a:gd name="T34" fmla="*/ 120 w 122"/>
                  <a:gd name="T35" fmla="*/ 2 h 91"/>
                  <a:gd name="T36" fmla="*/ 112 w 122"/>
                  <a:gd name="T37"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91">
                    <a:moveTo>
                      <a:pt x="112" y="2"/>
                    </a:moveTo>
                    <a:cubicBezTo>
                      <a:pt x="41" y="79"/>
                      <a:pt x="41" y="79"/>
                      <a:pt x="41" y="79"/>
                    </a:cubicBezTo>
                    <a:cubicBezTo>
                      <a:pt x="9" y="45"/>
                      <a:pt x="9" y="45"/>
                      <a:pt x="9" y="45"/>
                    </a:cubicBezTo>
                    <a:cubicBezTo>
                      <a:pt x="7" y="43"/>
                      <a:pt x="4" y="43"/>
                      <a:pt x="2" y="45"/>
                    </a:cubicBezTo>
                    <a:cubicBezTo>
                      <a:pt x="0" y="47"/>
                      <a:pt x="0" y="50"/>
                      <a:pt x="2" y="52"/>
                    </a:cubicBezTo>
                    <a:cubicBezTo>
                      <a:pt x="37" y="89"/>
                      <a:pt x="37" y="89"/>
                      <a:pt x="37" y="89"/>
                    </a:cubicBezTo>
                    <a:cubicBezTo>
                      <a:pt x="37" y="89"/>
                      <a:pt x="37" y="89"/>
                      <a:pt x="37" y="89"/>
                    </a:cubicBezTo>
                    <a:cubicBezTo>
                      <a:pt x="37" y="90"/>
                      <a:pt x="37" y="90"/>
                      <a:pt x="37" y="90"/>
                    </a:cubicBezTo>
                    <a:cubicBezTo>
                      <a:pt x="38" y="90"/>
                      <a:pt x="38" y="90"/>
                      <a:pt x="38" y="90"/>
                    </a:cubicBezTo>
                    <a:cubicBezTo>
                      <a:pt x="38" y="90"/>
                      <a:pt x="39" y="91"/>
                      <a:pt x="39" y="91"/>
                    </a:cubicBezTo>
                    <a:cubicBezTo>
                      <a:pt x="39" y="91"/>
                      <a:pt x="40" y="91"/>
                      <a:pt x="41" y="91"/>
                    </a:cubicBezTo>
                    <a:cubicBezTo>
                      <a:pt x="41" y="91"/>
                      <a:pt x="42" y="91"/>
                      <a:pt x="43" y="91"/>
                    </a:cubicBezTo>
                    <a:cubicBezTo>
                      <a:pt x="43" y="91"/>
                      <a:pt x="43" y="90"/>
                      <a:pt x="43" y="90"/>
                    </a:cubicBezTo>
                    <a:cubicBezTo>
                      <a:pt x="43" y="90"/>
                      <a:pt x="44" y="90"/>
                      <a:pt x="44" y="90"/>
                    </a:cubicBezTo>
                    <a:cubicBezTo>
                      <a:pt x="44" y="90"/>
                      <a:pt x="44" y="90"/>
                      <a:pt x="44" y="89"/>
                    </a:cubicBezTo>
                    <a:cubicBezTo>
                      <a:pt x="44" y="89"/>
                      <a:pt x="44" y="89"/>
                      <a:pt x="44" y="89"/>
                    </a:cubicBezTo>
                    <a:cubicBezTo>
                      <a:pt x="120" y="9"/>
                      <a:pt x="120" y="9"/>
                      <a:pt x="120" y="9"/>
                    </a:cubicBezTo>
                    <a:cubicBezTo>
                      <a:pt x="122" y="7"/>
                      <a:pt x="122" y="4"/>
                      <a:pt x="120" y="2"/>
                    </a:cubicBezTo>
                    <a:cubicBezTo>
                      <a:pt x="118" y="0"/>
                      <a:pt x="114" y="0"/>
                      <a:pt x="11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grpSp>
      <p:sp>
        <p:nvSpPr>
          <p:cNvPr id="580" name="TextBox 579">
            <a:extLst>
              <a:ext uri="{FF2B5EF4-FFF2-40B4-BE49-F238E27FC236}">
                <a16:creationId xmlns:a16="http://schemas.microsoft.com/office/drawing/2014/main" id="{36CA5592-BF22-4AC7-BC3A-0FA20680E375}"/>
              </a:ext>
            </a:extLst>
          </p:cNvPr>
          <p:cNvSpPr txBox="1"/>
          <p:nvPr/>
        </p:nvSpPr>
        <p:spPr>
          <a:xfrm>
            <a:off x="10818580" y="5135474"/>
            <a:ext cx="129919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C5C5C"/>
                </a:solidFill>
                <a:effectLst/>
                <a:uLnTx/>
                <a:uFillTx/>
                <a:latin typeface="Frutiger Next Pro Light"/>
                <a:ea typeface="+mn-ea"/>
                <a:cs typeface="+mn-cs"/>
              </a:rPr>
              <a:t>Provider Accountants compile agency receivables data quarterly to develop TROR report and send to Agency for Approval. Agency Accountants submit final approval, and Provider submits TROR to Treasury Debt Management Information System DMIS. </a:t>
            </a:r>
          </a:p>
        </p:txBody>
      </p:sp>
      <p:cxnSp>
        <p:nvCxnSpPr>
          <p:cNvPr id="582" name="Straight Connector 581">
            <a:extLst>
              <a:ext uri="{FF2B5EF4-FFF2-40B4-BE49-F238E27FC236}">
                <a16:creationId xmlns:a16="http://schemas.microsoft.com/office/drawing/2014/main" id="{A895944A-AB65-433D-AC95-3474562357E1}"/>
              </a:ext>
            </a:extLst>
          </p:cNvPr>
          <p:cNvCxnSpPr>
            <a:cxnSpLocks/>
          </p:cNvCxnSpPr>
          <p:nvPr/>
        </p:nvCxnSpPr>
        <p:spPr>
          <a:xfrm>
            <a:off x="10882032" y="5147421"/>
            <a:ext cx="1138962" cy="0"/>
          </a:xfrm>
          <a:prstGeom prst="line">
            <a:avLst/>
          </a:prstGeom>
        </p:spPr>
        <p:style>
          <a:lnRef idx="1">
            <a:schemeClr val="accent1"/>
          </a:lnRef>
          <a:fillRef idx="0">
            <a:schemeClr val="accent1"/>
          </a:fillRef>
          <a:effectRef idx="0">
            <a:schemeClr val="accent1"/>
          </a:effectRef>
          <a:fontRef idx="minor">
            <a:schemeClr val="tx1"/>
          </a:fontRef>
        </p:style>
      </p:cxnSp>
      <p:sp>
        <p:nvSpPr>
          <p:cNvPr id="292" name="Title 2">
            <a:extLst>
              <a:ext uri="{FF2B5EF4-FFF2-40B4-BE49-F238E27FC236}">
                <a16:creationId xmlns:a16="http://schemas.microsoft.com/office/drawing/2014/main" id="{7DA96F42-C587-4871-8DEE-4573A76F8731}"/>
              </a:ext>
            </a:extLst>
          </p:cNvPr>
          <p:cNvSpPr txBox="1">
            <a:spLocks/>
          </p:cNvSpPr>
          <p:nvPr/>
        </p:nvSpPr>
        <p:spPr>
          <a:xfrm>
            <a:off x="1191050" y="749587"/>
            <a:ext cx="6546346" cy="1033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cap="all" spc="5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50" normalizeH="0" baseline="0" noProof="0" dirty="0">
                <a:ln>
                  <a:noFill/>
                </a:ln>
                <a:solidFill>
                  <a:srgbClr val="000000"/>
                </a:solidFill>
                <a:effectLst/>
                <a:uLnTx/>
                <a:uFillTx/>
                <a:latin typeface="Frutiger Next Pro Light"/>
                <a:ea typeface="+mj-ea"/>
                <a:cs typeface="+mj-cs"/>
              </a:rPr>
              <a:t>The </a:t>
            </a:r>
            <a:r>
              <a:rPr lang="en-US" sz="1200" cap="none" dirty="0">
                <a:solidFill>
                  <a:srgbClr val="000000"/>
                </a:solidFill>
                <a:latin typeface="Frutiger Next Pro Light"/>
              </a:rPr>
              <a:t>B</a:t>
            </a:r>
            <a:r>
              <a:rPr kumimoji="0" lang="en-US" sz="1200" b="0" i="0" u="none" strike="noStrike" kern="1200" cap="none" spc="50" normalizeH="0" baseline="0" noProof="0" dirty="0">
                <a:ln>
                  <a:noFill/>
                </a:ln>
                <a:solidFill>
                  <a:srgbClr val="000000"/>
                </a:solidFill>
                <a:effectLst/>
                <a:uLnTx/>
                <a:uFillTx/>
                <a:latin typeface="Frutiger Next Pro Light"/>
                <a:ea typeface="+mj-ea"/>
                <a:cs typeface="+mj-cs"/>
              </a:rPr>
              <a:t>ill to Collect (</a:t>
            </a:r>
            <a:r>
              <a:rPr lang="en-US" sz="1200" cap="none" dirty="0">
                <a:solidFill>
                  <a:srgbClr val="000000"/>
                </a:solidFill>
                <a:latin typeface="Frutiger Next Pro Light"/>
              </a:rPr>
              <a:t>B</a:t>
            </a:r>
            <a:r>
              <a:rPr kumimoji="0" lang="en-US" sz="1200" b="0" i="0" u="none" strike="noStrike" kern="1200" cap="none" spc="50" normalizeH="0" baseline="0" noProof="0" dirty="0">
                <a:ln>
                  <a:noFill/>
                </a:ln>
                <a:solidFill>
                  <a:srgbClr val="000000"/>
                </a:solidFill>
                <a:effectLst/>
                <a:uLnTx/>
                <a:uFillTx/>
                <a:latin typeface="Frutiger Next Pro Light"/>
                <a:ea typeface="+mj-ea"/>
                <a:cs typeface="+mj-cs"/>
              </a:rPr>
              <a:t>2C) journey of Agency Accountants, and Accounting Technicians</a:t>
            </a:r>
          </a:p>
        </p:txBody>
      </p:sp>
      <p:grpSp>
        <p:nvGrpSpPr>
          <p:cNvPr id="293" name="Group 292">
            <a:extLst>
              <a:ext uri="{FF2B5EF4-FFF2-40B4-BE49-F238E27FC236}">
                <a16:creationId xmlns:a16="http://schemas.microsoft.com/office/drawing/2014/main" id="{996D1DDC-945A-4F3D-B66A-4116666F75C1}"/>
              </a:ext>
            </a:extLst>
          </p:cNvPr>
          <p:cNvGrpSpPr/>
          <p:nvPr/>
        </p:nvGrpSpPr>
        <p:grpSpPr>
          <a:xfrm>
            <a:off x="5903435" y="3070042"/>
            <a:ext cx="231277" cy="228600"/>
            <a:chOff x="10616670" y="2845230"/>
            <a:chExt cx="182880" cy="182880"/>
          </a:xfrm>
        </p:grpSpPr>
        <p:sp>
          <p:nvSpPr>
            <p:cNvPr id="294" name="Oval 293">
              <a:extLst>
                <a:ext uri="{FF2B5EF4-FFF2-40B4-BE49-F238E27FC236}">
                  <a16:creationId xmlns:a16="http://schemas.microsoft.com/office/drawing/2014/main" id="{78CB63F1-4642-429E-A9A0-428EEE557E13}"/>
                </a:ext>
              </a:extLst>
            </p:cNvPr>
            <p:cNvSpPr/>
            <p:nvPr/>
          </p:nvSpPr>
          <p:spPr>
            <a:xfrm>
              <a:off x="10616670" y="2845230"/>
              <a:ext cx="182880" cy="182880"/>
            </a:xfrm>
            <a:prstGeom prst="ellipse">
              <a:avLst/>
            </a:prstGeom>
            <a:solidFill>
              <a:srgbClr val="81BC00"/>
            </a:solidFill>
            <a:ln>
              <a:solidFill>
                <a:srgbClr val="81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nvGrpSpPr>
            <p:cNvPr id="299" name="Group 298">
              <a:extLst>
                <a:ext uri="{FF2B5EF4-FFF2-40B4-BE49-F238E27FC236}">
                  <a16:creationId xmlns:a16="http://schemas.microsoft.com/office/drawing/2014/main" id="{814EEC68-98CA-4478-9897-E62DDE71FC1E}"/>
                </a:ext>
              </a:extLst>
            </p:cNvPr>
            <p:cNvGrpSpPr/>
            <p:nvPr/>
          </p:nvGrpSpPr>
          <p:grpSpPr>
            <a:xfrm>
              <a:off x="10666263" y="2860834"/>
              <a:ext cx="83693" cy="145354"/>
              <a:chOff x="3040063" y="2563378"/>
              <a:chExt cx="300038" cy="340591"/>
            </a:xfrm>
            <a:solidFill>
              <a:schemeClr val="bg1"/>
            </a:solidFill>
          </p:grpSpPr>
          <p:sp>
            <p:nvSpPr>
              <p:cNvPr id="308" name="Freeform 64">
                <a:extLst>
                  <a:ext uri="{FF2B5EF4-FFF2-40B4-BE49-F238E27FC236}">
                    <a16:creationId xmlns:a16="http://schemas.microsoft.com/office/drawing/2014/main" id="{1DD9CDFF-ABC8-42FF-A586-F9C56B90B28A}"/>
                  </a:ext>
                </a:extLst>
              </p:cNvPr>
              <p:cNvSpPr>
                <a:spLocks/>
              </p:cNvSpPr>
              <p:nvPr/>
            </p:nvSpPr>
            <p:spPr bwMode="auto">
              <a:xfrm>
                <a:off x="3100388" y="2822575"/>
                <a:ext cx="174625" cy="15875"/>
              </a:xfrm>
              <a:custGeom>
                <a:avLst/>
                <a:gdLst>
                  <a:gd name="T0" fmla="*/ 211 w 221"/>
                  <a:gd name="T1" fmla="*/ 0 h 19"/>
                  <a:gd name="T2" fmla="*/ 10 w 221"/>
                  <a:gd name="T3" fmla="*/ 0 h 19"/>
                  <a:gd name="T4" fmla="*/ 10 w 221"/>
                  <a:gd name="T5" fmla="*/ 0 h 19"/>
                  <a:gd name="T6" fmla="*/ 5 w 221"/>
                  <a:gd name="T7" fmla="*/ 2 h 19"/>
                  <a:gd name="T8" fmla="*/ 2 w 221"/>
                  <a:gd name="T9" fmla="*/ 3 h 19"/>
                  <a:gd name="T10" fmla="*/ 0 w 221"/>
                  <a:gd name="T11" fmla="*/ 6 h 19"/>
                  <a:gd name="T12" fmla="*/ 0 w 221"/>
                  <a:gd name="T13" fmla="*/ 10 h 19"/>
                  <a:gd name="T14" fmla="*/ 0 w 221"/>
                  <a:gd name="T15" fmla="*/ 10 h 19"/>
                  <a:gd name="T16" fmla="*/ 0 w 221"/>
                  <a:gd name="T17" fmla="*/ 13 h 19"/>
                  <a:gd name="T18" fmla="*/ 2 w 221"/>
                  <a:gd name="T19" fmla="*/ 16 h 19"/>
                  <a:gd name="T20" fmla="*/ 5 w 221"/>
                  <a:gd name="T21" fmla="*/ 18 h 19"/>
                  <a:gd name="T22" fmla="*/ 10 w 221"/>
                  <a:gd name="T23" fmla="*/ 19 h 19"/>
                  <a:gd name="T24" fmla="*/ 211 w 221"/>
                  <a:gd name="T25" fmla="*/ 19 h 19"/>
                  <a:gd name="T26" fmla="*/ 211 w 221"/>
                  <a:gd name="T27" fmla="*/ 19 h 19"/>
                  <a:gd name="T28" fmla="*/ 216 w 221"/>
                  <a:gd name="T29" fmla="*/ 18 h 19"/>
                  <a:gd name="T30" fmla="*/ 219 w 221"/>
                  <a:gd name="T31" fmla="*/ 16 h 19"/>
                  <a:gd name="T32" fmla="*/ 221 w 221"/>
                  <a:gd name="T33" fmla="*/ 13 h 19"/>
                  <a:gd name="T34" fmla="*/ 221 w 221"/>
                  <a:gd name="T35" fmla="*/ 10 h 19"/>
                  <a:gd name="T36" fmla="*/ 221 w 221"/>
                  <a:gd name="T37" fmla="*/ 10 h 19"/>
                  <a:gd name="T38" fmla="*/ 221 w 221"/>
                  <a:gd name="T39" fmla="*/ 6 h 19"/>
                  <a:gd name="T40" fmla="*/ 219 w 221"/>
                  <a:gd name="T41" fmla="*/ 3 h 19"/>
                  <a:gd name="T42" fmla="*/ 216 w 221"/>
                  <a:gd name="T43" fmla="*/ 2 h 19"/>
                  <a:gd name="T44" fmla="*/ 211 w 221"/>
                  <a:gd name="T45" fmla="*/ 0 h 19"/>
                  <a:gd name="T46" fmla="*/ 211 w 221"/>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9">
                    <a:moveTo>
                      <a:pt x="211" y="0"/>
                    </a:moveTo>
                    <a:lnTo>
                      <a:pt x="10" y="0"/>
                    </a:lnTo>
                    <a:lnTo>
                      <a:pt x="10" y="0"/>
                    </a:lnTo>
                    <a:lnTo>
                      <a:pt x="5" y="2"/>
                    </a:lnTo>
                    <a:lnTo>
                      <a:pt x="2" y="3"/>
                    </a:lnTo>
                    <a:lnTo>
                      <a:pt x="0" y="6"/>
                    </a:lnTo>
                    <a:lnTo>
                      <a:pt x="0" y="10"/>
                    </a:lnTo>
                    <a:lnTo>
                      <a:pt x="0" y="10"/>
                    </a:lnTo>
                    <a:lnTo>
                      <a:pt x="0" y="13"/>
                    </a:lnTo>
                    <a:lnTo>
                      <a:pt x="2" y="16"/>
                    </a:lnTo>
                    <a:lnTo>
                      <a:pt x="5" y="18"/>
                    </a:lnTo>
                    <a:lnTo>
                      <a:pt x="10" y="19"/>
                    </a:lnTo>
                    <a:lnTo>
                      <a:pt x="211" y="19"/>
                    </a:lnTo>
                    <a:lnTo>
                      <a:pt x="211" y="19"/>
                    </a:lnTo>
                    <a:lnTo>
                      <a:pt x="216" y="18"/>
                    </a:lnTo>
                    <a:lnTo>
                      <a:pt x="219" y="16"/>
                    </a:lnTo>
                    <a:lnTo>
                      <a:pt x="221" y="13"/>
                    </a:lnTo>
                    <a:lnTo>
                      <a:pt x="221" y="10"/>
                    </a:lnTo>
                    <a:lnTo>
                      <a:pt x="221" y="10"/>
                    </a:lnTo>
                    <a:lnTo>
                      <a:pt x="221" y="6"/>
                    </a:lnTo>
                    <a:lnTo>
                      <a:pt x="219" y="3"/>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14" name="Freeform 65">
                <a:extLst>
                  <a:ext uri="{FF2B5EF4-FFF2-40B4-BE49-F238E27FC236}">
                    <a16:creationId xmlns:a16="http://schemas.microsoft.com/office/drawing/2014/main" id="{1A929495-8A8F-4343-8F91-9B2E1B10BCCB}"/>
                  </a:ext>
                </a:extLst>
              </p:cNvPr>
              <p:cNvSpPr>
                <a:spLocks/>
              </p:cNvSpPr>
              <p:nvPr/>
            </p:nvSpPr>
            <p:spPr bwMode="auto">
              <a:xfrm>
                <a:off x="3100388" y="2771775"/>
                <a:ext cx="174625" cy="14288"/>
              </a:xfrm>
              <a:custGeom>
                <a:avLst/>
                <a:gdLst>
                  <a:gd name="T0" fmla="*/ 211 w 221"/>
                  <a:gd name="T1" fmla="*/ 0 h 17"/>
                  <a:gd name="T2" fmla="*/ 10 w 221"/>
                  <a:gd name="T3" fmla="*/ 0 h 17"/>
                  <a:gd name="T4" fmla="*/ 10 w 221"/>
                  <a:gd name="T5" fmla="*/ 0 h 17"/>
                  <a:gd name="T6" fmla="*/ 5 w 221"/>
                  <a:gd name="T7" fmla="*/ 0 h 17"/>
                  <a:gd name="T8" fmla="*/ 2 w 221"/>
                  <a:gd name="T9" fmla="*/ 1 h 17"/>
                  <a:gd name="T10" fmla="*/ 0 w 221"/>
                  <a:gd name="T11" fmla="*/ 4 h 17"/>
                  <a:gd name="T12" fmla="*/ 0 w 221"/>
                  <a:gd name="T13" fmla="*/ 9 h 17"/>
                  <a:gd name="T14" fmla="*/ 0 w 221"/>
                  <a:gd name="T15" fmla="*/ 9 h 17"/>
                  <a:gd name="T16" fmla="*/ 0 w 221"/>
                  <a:gd name="T17" fmla="*/ 12 h 17"/>
                  <a:gd name="T18" fmla="*/ 2 w 221"/>
                  <a:gd name="T19" fmla="*/ 15 h 17"/>
                  <a:gd name="T20" fmla="*/ 5 w 221"/>
                  <a:gd name="T21" fmla="*/ 17 h 17"/>
                  <a:gd name="T22" fmla="*/ 10 w 221"/>
                  <a:gd name="T23" fmla="*/ 17 h 17"/>
                  <a:gd name="T24" fmla="*/ 211 w 221"/>
                  <a:gd name="T25" fmla="*/ 17 h 17"/>
                  <a:gd name="T26" fmla="*/ 211 w 221"/>
                  <a:gd name="T27" fmla="*/ 17 h 17"/>
                  <a:gd name="T28" fmla="*/ 216 w 221"/>
                  <a:gd name="T29" fmla="*/ 17 h 17"/>
                  <a:gd name="T30" fmla="*/ 219 w 221"/>
                  <a:gd name="T31" fmla="*/ 15 h 17"/>
                  <a:gd name="T32" fmla="*/ 221 w 221"/>
                  <a:gd name="T33" fmla="*/ 12 h 17"/>
                  <a:gd name="T34" fmla="*/ 221 w 221"/>
                  <a:gd name="T35" fmla="*/ 9 h 17"/>
                  <a:gd name="T36" fmla="*/ 221 w 221"/>
                  <a:gd name="T37" fmla="*/ 9 h 17"/>
                  <a:gd name="T38" fmla="*/ 221 w 221"/>
                  <a:gd name="T39" fmla="*/ 4 h 17"/>
                  <a:gd name="T40" fmla="*/ 219 w 221"/>
                  <a:gd name="T41" fmla="*/ 1 h 17"/>
                  <a:gd name="T42" fmla="*/ 216 w 221"/>
                  <a:gd name="T43" fmla="*/ 0 h 17"/>
                  <a:gd name="T44" fmla="*/ 211 w 221"/>
                  <a:gd name="T45" fmla="*/ 0 h 17"/>
                  <a:gd name="T46" fmla="*/ 211 w 22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7">
                    <a:moveTo>
                      <a:pt x="211" y="0"/>
                    </a:moveTo>
                    <a:lnTo>
                      <a:pt x="10" y="0"/>
                    </a:lnTo>
                    <a:lnTo>
                      <a:pt x="10" y="0"/>
                    </a:lnTo>
                    <a:lnTo>
                      <a:pt x="5" y="0"/>
                    </a:lnTo>
                    <a:lnTo>
                      <a:pt x="2" y="1"/>
                    </a:lnTo>
                    <a:lnTo>
                      <a:pt x="0" y="4"/>
                    </a:lnTo>
                    <a:lnTo>
                      <a:pt x="0" y="9"/>
                    </a:lnTo>
                    <a:lnTo>
                      <a:pt x="0" y="9"/>
                    </a:lnTo>
                    <a:lnTo>
                      <a:pt x="0" y="12"/>
                    </a:lnTo>
                    <a:lnTo>
                      <a:pt x="2" y="15"/>
                    </a:lnTo>
                    <a:lnTo>
                      <a:pt x="5" y="17"/>
                    </a:lnTo>
                    <a:lnTo>
                      <a:pt x="10" y="17"/>
                    </a:lnTo>
                    <a:lnTo>
                      <a:pt x="211" y="17"/>
                    </a:lnTo>
                    <a:lnTo>
                      <a:pt x="211" y="17"/>
                    </a:lnTo>
                    <a:lnTo>
                      <a:pt x="216" y="17"/>
                    </a:lnTo>
                    <a:lnTo>
                      <a:pt x="219" y="15"/>
                    </a:lnTo>
                    <a:lnTo>
                      <a:pt x="221" y="12"/>
                    </a:lnTo>
                    <a:lnTo>
                      <a:pt x="221" y="9"/>
                    </a:lnTo>
                    <a:lnTo>
                      <a:pt x="221" y="9"/>
                    </a:lnTo>
                    <a:lnTo>
                      <a:pt x="221" y="4"/>
                    </a:lnTo>
                    <a:lnTo>
                      <a:pt x="219" y="1"/>
                    </a:lnTo>
                    <a:lnTo>
                      <a:pt x="216" y="0"/>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16" name="Freeform 66">
                <a:extLst>
                  <a:ext uri="{FF2B5EF4-FFF2-40B4-BE49-F238E27FC236}">
                    <a16:creationId xmlns:a16="http://schemas.microsoft.com/office/drawing/2014/main" id="{3734D3F3-5D50-42A3-AA95-748E866E9D88}"/>
                  </a:ext>
                </a:extLst>
              </p:cNvPr>
              <p:cNvSpPr>
                <a:spLocks/>
              </p:cNvSpPr>
              <p:nvPr/>
            </p:nvSpPr>
            <p:spPr bwMode="auto">
              <a:xfrm>
                <a:off x="3100388" y="2717800"/>
                <a:ext cx="174625" cy="15875"/>
              </a:xfrm>
              <a:custGeom>
                <a:avLst/>
                <a:gdLst>
                  <a:gd name="T0" fmla="*/ 211 w 221"/>
                  <a:gd name="T1" fmla="*/ 0 h 20"/>
                  <a:gd name="T2" fmla="*/ 10 w 221"/>
                  <a:gd name="T3" fmla="*/ 0 h 20"/>
                  <a:gd name="T4" fmla="*/ 10 w 221"/>
                  <a:gd name="T5" fmla="*/ 0 h 20"/>
                  <a:gd name="T6" fmla="*/ 5 w 221"/>
                  <a:gd name="T7" fmla="*/ 2 h 20"/>
                  <a:gd name="T8" fmla="*/ 2 w 221"/>
                  <a:gd name="T9" fmla="*/ 4 h 20"/>
                  <a:gd name="T10" fmla="*/ 0 w 221"/>
                  <a:gd name="T11" fmla="*/ 7 h 20"/>
                  <a:gd name="T12" fmla="*/ 0 w 221"/>
                  <a:gd name="T13" fmla="*/ 10 h 20"/>
                  <a:gd name="T14" fmla="*/ 0 w 221"/>
                  <a:gd name="T15" fmla="*/ 10 h 20"/>
                  <a:gd name="T16" fmla="*/ 0 w 221"/>
                  <a:gd name="T17" fmla="*/ 13 h 20"/>
                  <a:gd name="T18" fmla="*/ 2 w 221"/>
                  <a:gd name="T19" fmla="*/ 16 h 20"/>
                  <a:gd name="T20" fmla="*/ 5 w 221"/>
                  <a:gd name="T21" fmla="*/ 20 h 20"/>
                  <a:gd name="T22" fmla="*/ 10 w 221"/>
                  <a:gd name="T23" fmla="*/ 20 h 20"/>
                  <a:gd name="T24" fmla="*/ 211 w 221"/>
                  <a:gd name="T25" fmla="*/ 20 h 20"/>
                  <a:gd name="T26" fmla="*/ 211 w 221"/>
                  <a:gd name="T27" fmla="*/ 20 h 20"/>
                  <a:gd name="T28" fmla="*/ 216 w 221"/>
                  <a:gd name="T29" fmla="*/ 20 h 20"/>
                  <a:gd name="T30" fmla="*/ 219 w 221"/>
                  <a:gd name="T31" fmla="*/ 16 h 20"/>
                  <a:gd name="T32" fmla="*/ 221 w 221"/>
                  <a:gd name="T33" fmla="*/ 13 h 20"/>
                  <a:gd name="T34" fmla="*/ 221 w 221"/>
                  <a:gd name="T35" fmla="*/ 10 h 20"/>
                  <a:gd name="T36" fmla="*/ 221 w 221"/>
                  <a:gd name="T37" fmla="*/ 10 h 20"/>
                  <a:gd name="T38" fmla="*/ 221 w 221"/>
                  <a:gd name="T39" fmla="*/ 7 h 20"/>
                  <a:gd name="T40" fmla="*/ 219 w 221"/>
                  <a:gd name="T41" fmla="*/ 4 h 20"/>
                  <a:gd name="T42" fmla="*/ 216 w 221"/>
                  <a:gd name="T43" fmla="*/ 2 h 20"/>
                  <a:gd name="T44" fmla="*/ 211 w 221"/>
                  <a:gd name="T45" fmla="*/ 0 h 20"/>
                  <a:gd name="T46" fmla="*/ 211 w 221"/>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20">
                    <a:moveTo>
                      <a:pt x="211" y="0"/>
                    </a:moveTo>
                    <a:lnTo>
                      <a:pt x="10" y="0"/>
                    </a:lnTo>
                    <a:lnTo>
                      <a:pt x="10" y="0"/>
                    </a:lnTo>
                    <a:lnTo>
                      <a:pt x="5" y="2"/>
                    </a:lnTo>
                    <a:lnTo>
                      <a:pt x="2" y="4"/>
                    </a:lnTo>
                    <a:lnTo>
                      <a:pt x="0" y="7"/>
                    </a:lnTo>
                    <a:lnTo>
                      <a:pt x="0" y="10"/>
                    </a:lnTo>
                    <a:lnTo>
                      <a:pt x="0" y="10"/>
                    </a:lnTo>
                    <a:lnTo>
                      <a:pt x="0" y="13"/>
                    </a:lnTo>
                    <a:lnTo>
                      <a:pt x="2" y="16"/>
                    </a:lnTo>
                    <a:lnTo>
                      <a:pt x="5" y="20"/>
                    </a:lnTo>
                    <a:lnTo>
                      <a:pt x="10" y="20"/>
                    </a:lnTo>
                    <a:lnTo>
                      <a:pt x="211" y="20"/>
                    </a:lnTo>
                    <a:lnTo>
                      <a:pt x="211" y="20"/>
                    </a:lnTo>
                    <a:lnTo>
                      <a:pt x="216" y="20"/>
                    </a:lnTo>
                    <a:lnTo>
                      <a:pt x="219" y="16"/>
                    </a:lnTo>
                    <a:lnTo>
                      <a:pt x="221" y="13"/>
                    </a:lnTo>
                    <a:lnTo>
                      <a:pt x="221" y="10"/>
                    </a:lnTo>
                    <a:lnTo>
                      <a:pt x="221" y="10"/>
                    </a:lnTo>
                    <a:lnTo>
                      <a:pt x="221" y="7"/>
                    </a:lnTo>
                    <a:lnTo>
                      <a:pt x="219" y="4"/>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23" name="Freeform 67">
                <a:extLst>
                  <a:ext uri="{FF2B5EF4-FFF2-40B4-BE49-F238E27FC236}">
                    <a16:creationId xmlns:a16="http://schemas.microsoft.com/office/drawing/2014/main" id="{4D19DEA6-5EBF-4924-B573-262FE59D5A9E}"/>
                  </a:ext>
                </a:extLst>
              </p:cNvPr>
              <p:cNvSpPr>
                <a:spLocks/>
              </p:cNvSpPr>
              <p:nvPr/>
            </p:nvSpPr>
            <p:spPr bwMode="auto">
              <a:xfrm>
                <a:off x="3100388" y="2665413"/>
                <a:ext cx="87313" cy="14288"/>
              </a:xfrm>
              <a:custGeom>
                <a:avLst/>
                <a:gdLst>
                  <a:gd name="T0" fmla="*/ 10 w 110"/>
                  <a:gd name="T1" fmla="*/ 18 h 18"/>
                  <a:gd name="T2" fmla="*/ 101 w 110"/>
                  <a:gd name="T3" fmla="*/ 18 h 18"/>
                  <a:gd name="T4" fmla="*/ 101 w 110"/>
                  <a:gd name="T5" fmla="*/ 18 h 18"/>
                  <a:gd name="T6" fmla="*/ 104 w 110"/>
                  <a:gd name="T7" fmla="*/ 18 h 18"/>
                  <a:gd name="T8" fmla="*/ 107 w 110"/>
                  <a:gd name="T9" fmla="*/ 16 h 18"/>
                  <a:gd name="T10" fmla="*/ 109 w 110"/>
                  <a:gd name="T11" fmla="*/ 13 h 18"/>
                  <a:gd name="T12" fmla="*/ 110 w 110"/>
                  <a:gd name="T13" fmla="*/ 10 h 18"/>
                  <a:gd name="T14" fmla="*/ 110 w 110"/>
                  <a:gd name="T15" fmla="*/ 10 h 18"/>
                  <a:gd name="T16" fmla="*/ 109 w 110"/>
                  <a:gd name="T17" fmla="*/ 5 h 18"/>
                  <a:gd name="T18" fmla="*/ 107 w 110"/>
                  <a:gd name="T19" fmla="*/ 2 h 18"/>
                  <a:gd name="T20" fmla="*/ 104 w 110"/>
                  <a:gd name="T21" fmla="*/ 0 h 18"/>
                  <a:gd name="T22" fmla="*/ 101 w 110"/>
                  <a:gd name="T23" fmla="*/ 0 h 18"/>
                  <a:gd name="T24" fmla="*/ 10 w 110"/>
                  <a:gd name="T25" fmla="*/ 0 h 18"/>
                  <a:gd name="T26" fmla="*/ 10 w 110"/>
                  <a:gd name="T27" fmla="*/ 0 h 18"/>
                  <a:gd name="T28" fmla="*/ 5 w 110"/>
                  <a:gd name="T29" fmla="*/ 0 h 18"/>
                  <a:gd name="T30" fmla="*/ 2 w 110"/>
                  <a:gd name="T31" fmla="*/ 2 h 18"/>
                  <a:gd name="T32" fmla="*/ 0 w 110"/>
                  <a:gd name="T33" fmla="*/ 5 h 18"/>
                  <a:gd name="T34" fmla="*/ 0 w 110"/>
                  <a:gd name="T35" fmla="*/ 10 h 18"/>
                  <a:gd name="T36" fmla="*/ 0 w 110"/>
                  <a:gd name="T37" fmla="*/ 10 h 18"/>
                  <a:gd name="T38" fmla="*/ 0 w 110"/>
                  <a:gd name="T39" fmla="*/ 13 h 18"/>
                  <a:gd name="T40" fmla="*/ 2 w 110"/>
                  <a:gd name="T41" fmla="*/ 16 h 18"/>
                  <a:gd name="T42" fmla="*/ 5 w 110"/>
                  <a:gd name="T43" fmla="*/ 18 h 18"/>
                  <a:gd name="T44" fmla="*/ 10 w 110"/>
                  <a:gd name="T45" fmla="*/ 18 h 18"/>
                  <a:gd name="T46" fmla="*/ 10 w 110"/>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8">
                    <a:moveTo>
                      <a:pt x="10" y="18"/>
                    </a:moveTo>
                    <a:lnTo>
                      <a:pt x="101" y="18"/>
                    </a:lnTo>
                    <a:lnTo>
                      <a:pt x="101" y="18"/>
                    </a:lnTo>
                    <a:lnTo>
                      <a:pt x="104" y="18"/>
                    </a:lnTo>
                    <a:lnTo>
                      <a:pt x="107" y="16"/>
                    </a:lnTo>
                    <a:lnTo>
                      <a:pt x="109" y="13"/>
                    </a:lnTo>
                    <a:lnTo>
                      <a:pt x="110" y="10"/>
                    </a:lnTo>
                    <a:lnTo>
                      <a:pt x="110" y="10"/>
                    </a:lnTo>
                    <a:lnTo>
                      <a:pt x="109" y="5"/>
                    </a:lnTo>
                    <a:lnTo>
                      <a:pt x="107" y="2"/>
                    </a:lnTo>
                    <a:lnTo>
                      <a:pt x="104" y="0"/>
                    </a:lnTo>
                    <a:lnTo>
                      <a:pt x="101" y="0"/>
                    </a:lnTo>
                    <a:lnTo>
                      <a:pt x="10" y="0"/>
                    </a:lnTo>
                    <a:lnTo>
                      <a:pt x="10" y="0"/>
                    </a:lnTo>
                    <a:lnTo>
                      <a:pt x="5" y="0"/>
                    </a:lnTo>
                    <a:lnTo>
                      <a:pt x="2" y="2"/>
                    </a:lnTo>
                    <a:lnTo>
                      <a:pt x="0" y="5"/>
                    </a:lnTo>
                    <a:lnTo>
                      <a:pt x="0" y="10"/>
                    </a:lnTo>
                    <a:lnTo>
                      <a:pt x="0" y="10"/>
                    </a:lnTo>
                    <a:lnTo>
                      <a:pt x="0" y="13"/>
                    </a:lnTo>
                    <a:lnTo>
                      <a:pt x="2" y="16"/>
                    </a:lnTo>
                    <a:lnTo>
                      <a:pt x="5" y="18"/>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28" name="Freeform 68">
                <a:extLst>
                  <a:ext uri="{FF2B5EF4-FFF2-40B4-BE49-F238E27FC236}">
                    <a16:creationId xmlns:a16="http://schemas.microsoft.com/office/drawing/2014/main" id="{6477CEB5-3199-44DC-A9A1-3DB6C41E47E3}"/>
                  </a:ext>
                </a:extLst>
              </p:cNvPr>
              <p:cNvSpPr>
                <a:spLocks noEditPoints="1"/>
              </p:cNvSpPr>
              <p:nvPr/>
            </p:nvSpPr>
            <p:spPr bwMode="auto">
              <a:xfrm>
                <a:off x="3040063" y="2563378"/>
                <a:ext cx="300038" cy="340591"/>
              </a:xfrm>
              <a:custGeom>
                <a:avLst/>
                <a:gdLst>
                  <a:gd name="T0" fmla="*/ 304 w 377"/>
                  <a:gd name="T1" fmla="*/ 8 h 471"/>
                  <a:gd name="T2" fmla="*/ 300 w 377"/>
                  <a:gd name="T3" fmla="*/ 5 h 471"/>
                  <a:gd name="T4" fmla="*/ 291 w 377"/>
                  <a:gd name="T5" fmla="*/ 0 h 471"/>
                  <a:gd name="T6" fmla="*/ 286 w 377"/>
                  <a:gd name="T7" fmla="*/ 0 h 471"/>
                  <a:gd name="T8" fmla="*/ 26 w 377"/>
                  <a:gd name="T9" fmla="*/ 0 h 471"/>
                  <a:gd name="T10" fmla="*/ 16 w 377"/>
                  <a:gd name="T11" fmla="*/ 1 h 471"/>
                  <a:gd name="T12" fmla="*/ 2 w 377"/>
                  <a:gd name="T13" fmla="*/ 16 h 471"/>
                  <a:gd name="T14" fmla="*/ 0 w 377"/>
                  <a:gd name="T15" fmla="*/ 25 h 471"/>
                  <a:gd name="T16" fmla="*/ 0 w 377"/>
                  <a:gd name="T17" fmla="*/ 445 h 471"/>
                  <a:gd name="T18" fmla="*/ 2 w 377"/>
                  <a:gd name="T19" fmla="*/ 455 h 471"/>
                  <a:gd name="T20" fmla="*/ 16 w 377"/>
                  <a:gd name="T21" fmla="*/ 469 h 471"/>
                  <a:gd name="T22" fmla="*/ 26 w 377"/>
                  <a:gd name="T23" fmla="*/ 471 h 471"/>
                  <a:gd name="T24" fmla="*/ 353 w 377"/>
                  <a:gd name="T25" fmla="*/ 471 h 471"/>
                  <a:gd name="T26" fmla="*/ 363 w 377"/>
                  <a:gd name="T27" fmla="*/ 469 h 471"/>
                  <a:gd name="T28" fmla="*/ 376 w 377"/>
                  <a:gd name="T29" fmla="*/ 455 h 471"/>
                  <a:gd name="T30" fmla="*/ 377 w 377"/>
                  <a:gd name="T31" fmla="*/ 445 h 471"/>
                  <a:gd name="T32" fmla="*/ 377 w 377"/>
                  <a:gd name="T33" fmla="*/ 91 h 471"/>
                  <a:gd name="T34" fmla="*/ 376 w 377"/>
                  <a:gd name="T35" fmla="*/ 80 h 471"/>
                  <a:gd name="T36" fmla="*/ 371 w 377"/>
                  <a:gd name="T37" fmla="*/ 72 h 471"/>
                  <a:gd name="T38" fmla="*/ 352 w 377"/>
                  <a:gd name="T39" fmla="*/ 81 h 471"/>
                  <a:gd name="T40" fmla="*/ 296 w 377"/>
                  <a:gd name="T41" fmla="*/ 25 h 471"/>
                  <a:gd name="T42" fmla="*/ 353 w 377"/>
                  <a:gd name="T43" fmla="*/ 452 h 471"/>
                  <a:gd name="T44" fmla="*/ 26 w 377"/>
                  <a:gd name="T45" fmla="*/ 452 h 471"/>
                  <a:gd name="T46" fmla="*/ 21 w 377"/>
                  <a:gd name="T47" fmla="*/ 450 h 471"/>
                  <a:gd name="T48" fmla="*/ 19 w 377"/>
                  <a:gd name="T49" fmla="*/ 445 h 471"/>
                  <a:gd name="T50" fmla="*/ 19 w 377"/>
                  <a:gd name="T51" fmla="*/ 25 h 471"/>
                  <a:gd name="T52" fmla="*/ 21 w 377"/>
                  <a:gd name="T53" fmla="*/ 21 h 471"/>
                  <a:gd name="T54" fmla="*/ 26 w 377"/>
                  <a:gd name="T55" fmla="*/ 19 h 471"/>
                  <a:gd name="T56" fmla="*/ 277 w 377"/>
                  <a:gd name="T57" fmla="*/ 91 h 471"/>
                  <a:gd name="T58" fmla="*/ 278 w 377"/>
                  <a:gd name="T59" fmla="*/ 94 h 471"/>
                  <a:gd name="T60" fmla="*/ 283 w 377"/>
                  <a:gd name="T61" fmla="*/ 99 h 471"/>
                  <a:gd name="T62" fmla="*/ 360 w 377"/>
                  <a:gd name="T63" fmla="*/ 99 h 471"/>
                  <a:gd name="T64" fmla="*/ 360 w 377"/>
                  <a:gd name="T65" fmla="*/ 445 h 471"/>
                  <a:gd name="T66" fmla="*/ 356 w 377"/>
                  <a:gd name="T67" fmla="*/ 450 h 471"/>
                  <a:gd name="T68" fmla="*/ 353 w 377"/>
                  <a:gd name="T69" fmla="*/ 45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7" h="471">
                    <a:moveTo>
                      <a:pt x="371" y="72"/>
                    </a:moveTo>
                    <a:lnTo>
                      <a:pt x="304" y="8"/>
                    </a:lnTo>
                    <a:lnTo>
                      <a:pt x="304" y="8"/>
                    </a:lnTo>
                    <a:lnTo>
                      <a:pt x="300" y="5"/>
                    </a:lnTo>
                    <a:lnTo>
                      <a:pt x="296" y="1"/>
                    </a:lnTo>
                    <a:lnTo>
                      <a:pt x="291" y="0"/>
                    </a:lnTo>
                    <a:lnTo>
                      <a:pt x="286" y="0"/>
                    </a:lnTo>
                    <a:lnTo>
                      <a:pt x="286" y="0"/>
                    </a:lnTo>
                    <a:lnTo>
                      <a:pt x="26" y="0"/>
                    </a:lnTo>
                    <a:lnTo>
                      <a:pt x="26" y="0"/>
                    </a:lnTo>
                    <a:lnTo>
                      <a:pt x="21" y="0"/>
                    </a:lnTo>
                    <a:lnTo>
                      <a:pt x="16" y="1"/>
                    </a:lnTo>
                    <a:lnTo>
                      <a:pt x="8" y="8"/>
                    </a:lnTo>
                    <a:lnTo>
                      <a:pt x="2" y="16"/>
                    </a:lnTo>
                    <a:lnTo>
                      <a:pt x="0" y="21"/>
                    </a:lnTo>
                    <a:lnTo>
                      <a:pt x="0" y="25"/>
                    </a:lnTo>
                    <a:lnTo>
                      <a:pt x="0" y="445"/>
                    </a:lnTo>
                    <a:lnTo>
                      <a:pt x="0" y="445"/>
                    </a:lnTo>
                    <a:lnTo>
                      <a:pt x="0" y="450"/>
                    </a:lnTo>
                    <a:lnTo>
                      <a:pt x="2" y="455"/>
                    </a:lnTo>
                    <a:lnTo>
                      <a:pt x="8" y="463"/>
                    </a:lnTo>
                    <a:lnTo>
                      <a:pt x="16" y="469"/>
                    </a:lnTo>
                    <a:lnTo>
                      <a:pt x="21" y="471"/>
                    </a:lnTo>
                    <a:lnTo>
                      <a:pt x="26" y="471"/>
                    </a:lnTo>
                    <a:lnTo>
                      <a:pt x="353" y="471"/>
                    </a:lnTo>
                    <a:lnTo>
                      <a:pt x="353" y="471"/>
                    </a:lnTo>
                    <a:lnTo>
                      <a:pt x="358" y="471"/>
                    </a:lnTo>
                    <a:lnTo>
                      <a:pt x="363" y="469"/>
                    </a:lnTo>
                    <a:lnTo>
                      <a:pt x="371" y="463"/>
                    </a:lnTo>
                    <a:lnTo>
                      <a:pt x="376" y="455"/>
                    </a:lnTo>
                    <a:lnTo>
                      <a:pt x="377" y="450"/>
                    </a:lnTo>
                    <a:lnTo>
                      <a:pt x="377" y="445"/>
                    </a:lnTo>
                    <a:lnTo>
                      <a:pt x="377" y="91"/>
                    </a:lnTo>
                    <a:lnTo>
                      <a:pt x="377" y="91"/>
                    </a:lnTo>
                    <a:lnTo>
                      <a:pt x="377" y="84"/>
                    </a:lnTo>
                    <a:lnTo>
                      <a:pt x="376" y="80"/>
                    </a:lnTo>
                    <a:lnTo>
                      <a:pt x="374" y="76"/>
                    </a:lnTo>
                    <a:lnTo>
                      <a:pt x="371" y="72"/>
                    </a:lnTo>
                    <a:lnTo>
                      <a:pt x="371" y="72"/>
                    </a:lnTo>
                    <a:close/>
                    <a:moveTo>
                      <a:pt x="352" y="81"/>
                    </a:moveTo>
                    <a:lnTo>
                      <a:pt x="296" y="81"/>
                    </a:lnTo>
                    <a:lnTo>
                      <a:pt x="296" y="25"/>
                    </a:lnTo>
                    <a:lnTo>
                      <a:pt x="352" y="81"/>
                    </a:lnTo>
                    <a:close/>
                    <a:moveTo>
                      <a:pt x="353" y="452"/>
                    </a:moveTo>
                    <a:lnTo>
                      <a:pt x="26" y="452"/>
                    </a:lnTo>
                    <a:lnTo>
                      <a:pt x="26" y="452"/>
                    </a:lnTo>
                    <a:lnTo>
                      <a:pt x="23" y="452"/>
                    </a:lnTo>
                    <a:lnTo>
                      <a:pt x="21" y="450"/>
                    </a:lnTo>
                    <a:lnTo>
                      <a:pt x="19" y="449"/>
                    </a:lnTo>
                    <a:lnTo>
                      <a:pt x="19" y="445"/>
                    </a:lnTo>
                    <a:lnTo>
                      <a:pt x="19" y="25"/>
                    </a:lnTo>
                    <a:lnTo>
                      <a:pt x="19" y="25"/>
                    </a:lnTo>
                    <a:lnTo>
                      <a:pt x="19" y="22"/>
                    </a:lnTo>
                    <a:lnTo>
                      <a:pt x="21" y="21"/>
                    </a:lnTo>
                    <a:lnTo>
                      <a:pt x="23" y="19"/>
                    </a:lnTo>
                    <a:lnTo>
                      <a:pt x="26" y="19"/>
                    </a:lnTo>
                    <a:lnTo>
                      <a:pt x="277" y="19"/>
                    </a:lnTo>
                    <a:lnTo>
                      <a:pt x="277" y="91"/>
                    </a:lnTo>
                    <a:lnTo>
                      <a:pt x="277" y="91"/>
                    </a:lnTo>
                    <a:lnTo>
                      <a:pt x="278" y="94"/>
                    </a:lnTo>
                    <a:lnTo>
                      <a:pt x="280" y="97"/>
                    </a:lnTo>
                    <a:lnTo>
                      <a:pt x="283" y="99"/>
                    </a:lnTo>
                    <a:lnTo>
                      <a:pt x="286" y="99"/>
                    </a:lnTo>
                    <a:lnTo>
                      <a:pt x="360" y="99"/>
                    </a:lnTo>
                    <a:lnTo>
                      <a:pt x="360" y="445"/>
                    </a:lnTo>
                    <a:lnTo>
                      <a:pt x="360" y="445"/>
                    </a:lnTo>
                    <a:lnTo>
                      <a:pt x="358" y="449"/>
                    </a:lnTo>
                    <a:lnTo>
                      <a:pt x="356" y="450"/>
                    </a:lnTo>
                    <a:lnTo>
                      <a:pt x="355" y="452"/>
                    </a:lnTo>
                    <a:lnTo>
                      <a:pt x="353" y="452"/>
                    </a:lnTo>
                    <a:lnTo>
                      <a:pt x="353"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grpSp>
        <p:nvGrpSpPr>
          <p:cNvPr id="332" name="Group 331">
            <a:extLst>
              <a:ext uri="{FF2B5EF4-FFF2-40B4-BE49-F238E27FC236}">
                <a16:creationId xmlns:a16="http://schemas.microsoft.com/office/drawing/2014/main" id="{EC9CD3DD-8913-4DB1-89A9-EBDD488A8FAA}"/>
              </a:ext>
            </a:extLst>
          </p:cNvPr>
          <p:cNvGrpSpPr/>
          <p:nvPr/>
        </p:nvGrpSpPr>
        <p:grpSpPr>
          <a:xfrm>
            <a:off x="8793410" y="3065443"/>
            <a:ext cx="238882" cy="237798"/>
            <a:chOff x="5177095" y="3049308"/>
            <a:chExt cx="238882" cy="237798"/>
          </a:xfrm>
        </p:grpSpPr>
        <p:grpSp>
          <p:nvGrpSpPr>
            <p:cNvPr id="333" name="Group 332">
              <a:extLst>
                <a:ext uri="{FF2B5EF4-FFF2-40B4-BE49-F238E27FC236}">
                  <a16:creationId xmlns:a16="http://schemas.microsoft.com/office/drawing/2014/main" id="{CFADCEA1-0461-46D4-B5A3-7B0E5EB71ED7}"/>
                </a:ext>
              </a:extLst>
            </p:cNvPr>
            <p:cNvGrpSpPr/>
            <p:nvPr/>
          </p:nvGrpSpPr>
          <p:grpSpPr>
            <a:xfrm>
              <a:off x="5177095" y="3049308"/>
              <a:ext cx="238882" cy="237798"/>
              <a:chOff x="159186" y="3665795"/>
              <a:chExt cx="238882" cy="237798"/>
            </a:xfrm>
          </p:grpSpPr>
          <p:sp>
            <p:nvSpPr>
              <p:cNvPr id="350" name="Oval 349">
                <a:extLst>
                  <a:ext uri="{FF2B5EF4-FFF2-40B4-BE49-F238E27FC236}">
                    <a16:creationId xmlns:a16="http://schemas.microsoft.com/office/drawing/2014/main" id="{60DC8B3F-8A5F-4C10-9685-D25CE1488384}"/>
                  </a:ext>
                </a:extLst>
              </p:cNvPr>
              <p:cNvSpPr/>
              <p:nvPr/>
            </p:nvSpPr>
            <p:spPr bwMode="gray">
              <a:xfrm>
                <a:off x="159186" y="3665795"/>
                <a:ext cx="238882" cy="237798"/>
              </a:xfrm>
              <a:prstGeom prst="ellipse">
                <a:avLst/>
              </a:prstGeom>
              <a:solidFill>
                <a:srgbClr val="FFC000">
                  <a:alpha val="54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8035"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dirty="0">
                  <a:ln>
                    <a:noFill/>
                  </a:ln>
                  <a:solidFill>
                    <a:srgbClr val="FFFFFF"/>
                  </a:solidFill>
                  <a:effectLst/>
                  <a:uLnTx/>
                  <a:uFillTx/>
                  <a:latin typeface="Frutiger Next Pro Light"/>
                  <a:ea typeface="+mn-ea"/>
                  <a:cs typeface="+mn-cs"/>
                </a:endParaRPr>
              </a:p>
            </p:txBody>
          </p:sp>
          <p:sp>
            <p:nvSpPr>
              <p:cNvPr id="352" name="Oval 351">
                <a:extLst>
                  <a:ext uri="{FF2B5EF4-FFF2-40B4-BE49-F238E27FC236}">
                    <a16:creationId xmlns:a16="http://schemas.microsoft.com/office/drawing/2014/main" id="{3CD320F9-10BC-4314-9DF7-DAA7001DAACD}"/>
                  </a:ext>
                </a:extLst>
              </p:cNvPr>
              <p:cNvSpPr/>
              <p:nvPr/>
            </p:nvSpPr>
            <p:spPr>
              <a:xfrm>
                <a:off x="195500" y="3701567"/>
                <a:ext cx="166255" cy="166255"/>
              </a:xfrm>
              <a:prstGeom prst="ellipse">
                <a:avLst/>
              </a:prstGeom>
              <a:solidFill>
                <a:srgbClr val="00A1DE"/>
              </a:solid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grpSp>
          <p:nvGrpSpPr>
            <p:cNvPr id="334" name="Group 333">
              <a:extLst>
                <a:ext uri="{FF2B5EF4-FFF2-40B4-BE49-F238E27FC236}">
                  <a16:creationId xmlns:a16="http://schemas.microsoft.com/office/drawing/2014/main" id="{1937D58B-FFB7-4ECC-AAF7-DBE9AE27E468}"/>
                </a:ext>
              </a:extLst>
            </p:cNvPr>
            <p:cNvGrpSpPr/>
            <p:nvPr/>
          </p:nvGrpSpPr>
          <p:grpSpPr>
            <a:xfrm>
              <a:off x="5248707" y="3096989"/>
              <a:ext cx="95679" cy="142352"/>
              <a:chOff x="3040063" y="2546350"/>
              <a:chExt cx="300038" cy="374650"/>
            </a:xfrm>
            <a:solidFill>
              <a:schemeClr val="bg1"/>
            </a:solidFill>
          </p:grpSpPr>
          <p:sp>
            <p:nvSpPr>
              <p:cNvPr id="338" name="Freeform 64">
                <a:extLst>
                  <a:ext uri="{FF2B5EF4-FFF2-40B4-BE49-F238E27FC236}">
                    <a16:creationId xmlns:a16="http://schemas.microsoft.com/office/drawing/2014/main" id="{3A2EE9D0-46F2-49F0-A251-B1DDA00BB85D}"/>
                  </a:ext>
                </a:extLst>
              </p:cNvPr>
              <p:cNvSpPr>
                <a:spLocks/>
              </p:cNvSpPr>
              <p:nvPr/>
            </p:nvSpPr>
            <p:spPr bwMode="auto">
              <a:xfrm>
                <a:off x="3100388" y="2822575"/>
                <a:ext cx="174625" cy="15875"/>
              </a:xfrm>
              <a:custGeom>
                <a:avLst/>
                <a:gdLst>
                  <a:gd name="T0" fmla="*/ 211 w 221"/>
                  <a:gd name="T1" fmla="*/ 0 h 19"/>
                  <a:gd name="T2" fmla="*/ 10 w 221"/>
                  <a:gd name="T3" fmla="*/ 0 h 19"/>
                  <a:gd name="T4" fmla="*/ 10 w 221"/>
                  <a:gd name="T5" fmla="*/ 0 h 19"/>
                  <a:gd name="T6" fmla="*/ 5 w 221"/>
                  <a:gd name="T7" fmla="*/ 2 h 19"/>
                  <a:gd name="T8" fmla="*/ 2 w 221"/>
                  <a:gd name="T9" fmla="*/ 3 h 19"/>
                  <a:gd name="T10" fmla="*/ 0 w 221"/>
                  <a:gd name="T11" fmla="*/ 6 h 19"/>
                  <a:gd name="T12" fmla="*/ 0 w 221"/>
                  <a:gd name="T13" fmla="*/ 10 h 19"/>
                  <a:gd name="T14" fmla="*/ 0 w 221"/>
                  <a:gd name="T15" fmla="*/ 10 h 19"/>
                  <a:gd name="T16" fmla="*/ 0 w 221"/>
                  <a:gd name="T17" fmla="*/ 13 h 19"/>
                  <a:gd name="T18" fmla="*/ 2 w 221"/>
                  <a:gd name="T19" fmla="*/ 16 h 19"/>
                  <a:gd name="T20" fmla="*/ 5 w 221"/>
                  <a:gd name="T21" fmla="*/ 18 h 19"/>
                  <a:gd name="T22" fmla="*/ 10 w 221"/>
                  <a:gd name="T23" fmla="*/ 19 h 19"/>
                  <a:gd name="T24" fmla="*/ 211 w 221"/>
                  <a:gd name="T25" fmla="*/ 19 h 19"/>
                  <a:gd name="T26" fmla="*/ 211 w 221"/>
                  <a:gd name="T27" fmla="*/ 19 h 19"/>
                  <a:gd name="T28" fmla="*/ 216 w 221"/>
                  <a:gd name="T29" fmla="*/ 18 h 19"/>
                  <a:gd name="T30" fmla="*/ 219 w 221"/>
                  <a:gd name="T31" fmla="*/ 16 h 19"/>
                  <a:gd name="T32" fmla="*/ 221 w 221"/>
                  <a:gd name="T33" fmla="*/ 13 h 19"/>
                  <a:gd name="T34" fmla="*/ 221 w 221"/>
                  <a:gd name="T35" fmla="*/ 10 h 19"/>
                  <a:gd name="T36" fmla="*/ 221 w 221"/>
                  <a:gd name="T37" fmla="*/ 10 h 19"/>
                  <a:gd name="T38" fmla="*/ 221 w 221"/>
                  <a:gd name="T39" fmla="*/ 6 h 19"/>
                  <a:gd name="T40" fmla="*/ 219 w 221"/>
                  <a:gd name="T41" fmla="*/ 3 h 19"/>
                  <a:gd name="T42" fmla="*/ 216 w 221"/>
                  <a:gd name="T43" fmla="*/ 2 h 19"/>
                  <a:gd name="T44" fmla="*/ 211 w 221"/>
                  <a:gd name="T45" fmla="*/ 0 h 19"/>
                  <a:gd name="T46" fmla="*/ 211 w 221"/>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9">
                    <a:moveTo>
                      <a:pt x="211" y="0"/>
                    </a:moveTo>
                    <a:lnTo>
                      <a:pt x="10" y="0"/>
                    </a:lnTo>
                    <a:lnTo>
                      <a:pt x="10" y="0"/>
                    </a:lnTo>
                    <a:lnTo>
                      <a:pt x="5" y="2"/>
                    </a:lnTo>
                    <a:lnTo>
                      <a:pt x="2" y="3"/>
                    </a:lnTo>
                    <a:lnTo>
                      <a:pt x="0" y="6"/>
                    </a:lnTo>
                    <a:lnTo>
                      <a:pt x="0" y="10"/>
                    </a:lnTo>
                    <a:lnTo>
                      <a:pt x="0" y="10"/>
                    </a:lnTo>
                    <a:lnTo>
                      <a:pt x="0" y="13"/>
                    </a:lnTo>
                    <a:lnTo>
                      <a:pt x="2" y="16"/>
                    </a:lnTo>
                    <a:lnTo>
                      <a:pt x="5" y="18"/>
                    </a:lnTo>
                    <a:lnTo>
                      <a:pt x="10" y="19"/>
                    </a:lnTo>
                    <a:lnTo>
                      <a:pt x="211" y="19"/>
                    </a:lnTo>
                    <a:lnTo>
                      <a:pt x="211" y="19"/>
                    </a:lnTo>
                    <a:lnTo>
                      <a:pt x="216" y="18"/>
                    </a:lnTo>
                    <a:lnTo>
                      <a:pt x="219" y="16"/>
                    </a:lnTo>
                    <a:lnTo>
                      <a:pt x="221" y="13"/>
                    </a:lnTo>
                    <a:lnTo>
                      <a:pt x="221" y="10"/>
                    </a:lnTo>
                    <a:lnTo>
                      <a:pt x="221" y="10"/>
                    </a:lnTo>
                    <a:lnTo>
                      <a:pt x="221" y="6"/>
                    </a:lnTo>
                    <a:lnTo>
                      <a:pt x="219" y="3"/>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39" name="Freeform 65">
                <a:extLst>
                  <a:ext uri="{FF2B5EF4-FFF2-40B4-BE49-F238E27FC236}">
                    <a16:creationId xmlns:a16="http://schemas.microsoft.com/office/drawing/2014/main" id="{1C4B3EA9-6122-40E3-927C-B5AEDF267905}"/>
                  </a:ext>
                </a:extLst>
              </p:cNvPr>
              <p:cNvSpPr>
                <a:spLocks/>
              </p:cNvSpPr>
              <p:nvPr/>
            </p:nvSpPr>
            <p:spPr bwMode="auto">
              <a:xfrm>
                <a:off x="3100388" y="2771775"/>
                <a:ext cx="174625" cy="14288"/>
              </a:xfrm>
              <a:custGeom>
                <a:avLst/>
                <a:gdLst>
                  <a:gd name="T0" fmla="*/ 211 w 221"/>
                  <a:gd name="T1" fmla="*/ 0 h 17"/>
                  <a:gd name="T2" fmla="*/ 10 w 221"/>
                  <a:gd name="T3" fmla="*/ 0 h 17"/>
                  <a:gd name="T4" fmla="*/ 10 w 221"/>
                  <a:gd name="T5" fmla="*/ 0 h 17"/>
                  <a:gd name="T6" fmla="*/ 5 w 221"/>
                  <a:gd name="T7" fmla="*/ 0 h 17"/>
                  <a:gd name="T8" fmla="*/ 2 w 221"/>
                  <a:gd name="T9" fmla="*/ 1 h 17"/>
                  <a:gd name="T10" fmla="*/ 0 w 221"/>
                  <a:gd name="T11" fmla="*/ 4 h 17"/>
                  <a:gd name="T12" fmla="*/ 0 w 221"/>
                  <a:gd name="T13" fmla="*/ 9 h 17"/>
                  <a:gd name="T14" fmla="*/ 0 w 221"/>
                  <a:gd name="T15" fmla="*/ 9 h 17"/>
                  <a:gd name="T16" fmla="*/ 0 w 221"/>
                  <a:gd name="T17" fmla="*/ 12 h 17"/>
                  <a:gd name="T18" fmla="*/ 2 w 221"/>
                  <a:gd name="T19" fmla="*/ 15 h 17"/>
                  <a:gd name="T20" fmla="*/ 5 w 221"/>
                  <a:gd name="T21" fmla="*/ 17 h 17"/>
                  <a:gd name="T22" fmla="*/ 10 w 221"/>
                  <a:gd name="T23" fmla="*/ 17 h 17"/>
                  <a:gd name="T24" fmla="*/ 211 w 221"/>
                  <a:gd name="T25" fmla="*/ 17 h 17"/>
                  <a:gd name="T26" fmla="*/ 211 w 221"/>
                  <a:gd name="T27" fmla="*/ 17 h 17"/>
                  <a:gd name="T28" fmla="*/ 216 w 221"/>
                  <a:gd name="T29" fmla="*/ 17 h 17"/>
                  <a:gd name="T30" fmla="*/ 219 w 221"/>
                  <a:gd name="T31" fmla="*/ 15 h 17"/>
                  <a:gd name="T32" fmla="*/ 221 w 221"/>
                  <a:gd name="T33" fmla="*/ 12 h 17"/>
                  <a:gd name="T34" fmla="*/ 221 w 221"/>
                  <a:gd name="T35" fmla="*/ 9 h 17"/>
                  <a:gd name="T36" fmla="*/ 221 w 221"/>
                  <a:gd name="T37" fmla="*/ 9 h 17"/>
                  <a:gd name="T38" fmla="*/ 221 w 221"/>
                  <a:gd name="T39" fmla="*/ 4 h 17"/>
                  <a:gd name="T40" fmla="*/ 219 w 221"/>
                  <a:gd name="T41" fmla="*/ 1 h 17"/>
                  <a:gd name="T42" fmla="*/ 216 w 221"/>
                  <a:gd name="T43" fmla="*/ 0 h 17"/>
                  <a:gd name="T44" fmla="*/ 211 w 221"/>
                  <a:gd name="T45" fmla="*/ 0 h 17"/>
                  <a:gd name="T46" fmla="*/ 211 w 22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17">
                    <a:moveTo>
                      <a:pt x="211" y="0"/>
                    </a:moveTo>
                    <a:lnTo>
                      <a:pt x="10" y="0"/>
                    </a:lnTo>
                    <a:lnTo>
                      <a:pt x="10" y="0"/>
                    </a:lnTo>
                    <a:lnTo>
                      <a:pt x="5" y="0"/>
                    </a:lnTo>
                    <a:lnTo>
                      <a:pt x="2" y="1"/>
                    </a:lnTo>
                    <a:lnTo>
                      <a:pt x="0" y="4"/>
                    </a:lnTo>
                    <a:lnTo>
                      <a:pt x="0" y="9"/>
                    </a:lnTo>
                    <a:lnTo>
                      <a:pt x="0" y="9"/>
                    </a:lnTo>
                    <a:lnTo>
                      <a:pt x="0" y="12"/>
                    </a:lnTo>
                    <a:lnTo>
                      <a:pt x="2" y="15"/>
                    </a:lnTo>
                    <a:lnTo>
                      <a:pt x="5" y="17"/>
                    </a:lnTo>
                    <a:lnTo>
                      <a:pt x="10" y="17"/>
                    </a:lnTo>
                    <a:lnTo>
                      <a:pt x="211" y="17"/>
                    </a:lnTo>
                    <a:lnTo>
                      <a:pt x="211" y="17"/>
                    </a:lnTo>
                    <a:lnTo>
                      <a:pt x="216" y="17"/>
                    </a:lnTo>
                    <a:lnTo>
                      <a:pt x="219" y="15"/>
                    </a:lnTo>
                    <a:lnTo>
                      <a:pt x="221" y="12"/>
                    </a:lnTo>
                    <a:lnTo>
                      <a:pt x="221" y="9"/>
                    </a:lnTo>
                    <a:lnTo>
                      <a:pt x="221" y="9"/>
                    </a:lnTo>
                    <a:lnTo>
                      <a:pt x="221" y="4"/>
                    </a:lnTo>
                    <a:lnTo>
                      <a:pt x="219" y="1"/>
                    </a:lnTo>
                    <a:lnTo>
                      <a:pt x="216" y="0"/>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43" name="Freeform 66">
                <a:extLst>
                  <a:ext uri="{FF2B5EF4-FFF2-40B4-BE49-F238E27FC236}">
                    <a16:creationId xmlns:a16="http://schemas.microsoft.com/office/drawing/2014/main" id="{85832C6A-52C2-4461-8AB5-611EA6C73BB9}"/>
                  </a:ext>
                </a:extLst>
              </p:cNvPr>
              <p:cNvSpPr>
                <a:spLocks/>
              </p:cNvSpPr>
              <p:nvPr/>
            </p:nvSpPr>
            <p:spPr bwMode="auto">
              <a:xfrm>
                <a:off x="3100388" y="2717800"/>
                <a:ext cx="174625" cy="15875"/>
              </a:xfrm>
              <a:custGeom>
                <a:avLst/>
                <a:gdLst>
                  <a:gd name="T0" fmla="*/ 211 w 221"/>
                  <a:gd name="T1" fmla="*/ 0 h 20"/>
                  <a:gd name="T2" fmla="*/ 10 w 221"/>
                  <a:gd name="T3" fmla="*/ 0 h 20"/>
                  <a:gd name="T4" fmla="*/ 10 w 221"/>
                  <a:gd name="T5" fmla="*/ 0 h 20"/>
                  <a:gd name="T6" fmla="*/ 5 w 221"/>
                  <a:gd name="T7" fmla="*/ 2 h 20"/>
                  <a:gd name="T8" fmla="*/ 2 w 221"/>
                  <a:gd name="T9" fmla="*/ 4 h 20"/>
                  <a:gd name="T10" fmla="*/ 0 w 221"/>
                  <a:gd name="T11" fmla="*/ 7 h 20"/>
                  <a:gd name="T12" fmla="*/ 0 w 221"/>
                  <a:gd name="T13" fmla="*/ 10 h 20"/>
                  <a:gd name="T14" fmla="*/ 0 w 221"/>
                  <a:gd name="T15" fmla="*/ 10 h 20"/>
                  <a:gd name="T16" fmla="*/ 0 w 221"/>
                  <a:gd name="T17" fmla="*/ 13 h 20"/>
                  <a:gd name="T18" fmla="*/ 2 w 221"/>
                  <a:gd name="T19" fmla="*/ 16 h 20"/>
                  <a:gd name="T20" fmla="*/ 5 w 221"/>
                  <a:gd name="T21" fmla="*/ 20 h 20"/>
                  <a:gd name="T22" fmla="*/ 10 w 221"/>
                  <a:gd name="T23" fmla="*/ 20 h 20"/>
                  <a:gd name="T24" fmla="*/ 211 w 221"/>
                  <a:gd name="T25" fmla="*/ 20 h 20"/>
                  <a:gd name="T26" fmla="*/ 211 w 221"/>
                  <a:gd name="T27" fmla="*/ 20 h 20"/>
                  <a:gd name="T28" fmla="*/ 216 w 221"/>
                  <a:gd name="T29" fmla="*/ 20 h 20"/>
                  <a:gd name="T30" fmla="*/ 219 w 221"/>
                  <a:gd name="T31" fmla="*/ 16 h 20"/>
                  <a:gd name="T32" fmla="*/ 221 w 221"/>
                  <a:gd name="T33" fmla="*/ 13 h 20"/>
                  <a:gd name="T34" fmla="*/ 221 w 221"/>
                  <a:gd name="T35" fmla="*/ 10 h 20"/>
                  <a:gd name="T36" fmla="*/ 221 w 221"/>
                  <a:gd name="T37" fmla="*/ 10 h 20"/>
                  <a:gd name="T38" fmla="*/ 221 w 221"/>
                  <a:gd name="T39" fmla="*/ 7 h 20"/>
                  <a:gd name="T40" fmla="*/ 219 w 221"/>
                  <a:gd name="T41" fmla="*/ 4 h 20"/>
                  <a:gd name="T42" fmla="*/ 216 w 221"/>
                  <a:gd name="T43" fmla="*/ 2 h 20"/>
                  <a:gd name="T44" fmla="*/ 211 w 221"/>
                  <a:gd name="T45" fmla="*/ 0 h 20"/>
                  <a:gd name="T46" fmla="*/ 211 w 221"/>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20">
                    <a:moveTo>
                      <a:pt x="211" y="0"/>
                    </a:moveTo>
                    <a:lnTo>
                      <a:pt x="10" y="0"/>
                    </a:lnTo>
                    <a:lnTo>
                      <a:pt x="10" y="0"/>
                    </a:lnTo>
                    <a:lnTo>
                      <a:pt x="5" y="2"/>
                    </a:lnTo>
                    <a:lnTo>
                      <a:pt x="2" y="4"/>
                    </a:lnTo>
                    <a:lnTo>
                      <a:pt x="0" y="7"/>
                    </a:lnTo>
                    <a:lnTo>
                      <a:pt x="0" y="10"/>
                    </a:lnTo>
                    <a:lnTo>
                      <a:pt x="0" y="10"/>
                    </a:lnTo>
                    <a:lnTo>
                      <a:pt x="0" y="13"/>
                    </a:lnTo>
                    <a:lnTo>
                      <a:pt x="2" y="16"/>
                    </a:lnTo>
                    <a:lnTo>
                      <a:pt x="5" y="20"/>
                    </a:lnTo>
                    <a:lnTo>
                      <a:pt x="10" y="20"/>
                    </a:lnTo>
                    <a:lnTo>
                      <a:pt x="211" y="20"/>
                    </a:lnTo>
                    <a:lnTo>
                      <a:pt x="211" y="20"/>
                    </a:lnTo>
                    <a:lnTo>
                      <a:pt x="216" y="20"/>
                    </a:lnTo>
                    <a:lnTo>
                      <a:pt x="219" y="16"/>
                    </a:lnTo>
                    <a:lnTo>
                      <a:pt x="221" y="13"/>
                    </a:lnTo>
                    <a:lnTo>
                      <a:pt x="221" y="10"/>
                    </a:lnTo>
                    <a:lnTo>
                      <a:pt x="221" y="10"/>
                    </a:lnTo>
                    <a:lnTo>
                      <a:pt x="221" y="7"/>
                    </a:lnTo>
                    <a:lnTo>
                      <a:pt x="219" y="4"/>
                    </a:lnTo>
                    <a:lnTo>
                      <a:pt x="216" y="2"/>
                    </a:lnTo>
                    <a:lnTo>
                      <a:pt x="211" y="0"/>
                    </a:ln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44" name="Freeform 67">
                <a:extLst>
                  <a:ext uri="{FF2B5EF4-FFF2-40B4-BE49-F238E27FC236}">
                    <a16:creationId xmlns:a16="http://schemas.microsoft.com/office/drawing/2014/main" id="{02C47C35-C9D0-4E8C-999D-9E8ACA63FE99}"/>
                  </a:ext>
                </a:extLst>
              </p:cNvPr>
              <p:cNvSpPr>
                <a:spLocks/>
              </p:cNvSpPr>
              <p:nvPr/>
            </p:nvSpPr>
            <p:spPr bwMode="auto">
              <a:xfrm>
                <a:off x="3100388" y="2665413"/>
                <a:ext cx="87313" cy="14288"/>
              </a:xfrm>
              <a:custGeom>
                <a:avLst/>
                <a:gdLst>
                  <a:gd name="T0" fmla="*/ 10 w 110"/>
                  <a:gd name="T1" fmla="*/ 18 h 18"/>
                  <a:gd name="T2" fmla="*/ 101 w 110"/>
                  <a:gd name="T3" fmla="*/ 18 h 18"/>
                  <a:gd name="T4" fmla="*/ 101 w 110"/>
                  <a:gd name="T5" fmla="*/ 18 h 18"/>
                  <a:gd name="T6" fmla="*/ 104 w 110"/>
                  <a:gd name="T7" fmla="*/ 18 h 18"/>
                  <a:gd name="T8" fmla="*/ 107 w 110"/>
                  <a:gd name="T9" fmla="*/ 16 h 18"/>
                  <a:gd name="T10" fmla="*/ 109 w 110"/>
                  <a:gd name="T11" fmla="*/ 13 h 18"/>
                  <a:gd name="T12" fmla="*/ 110 w 110"/>
                  <a:gd name="T13" fmla="*/ 10 h 18"/>
                  <a:gd name="T14" fmla="*/ 110 w 110"/>
                  <a:gd name="T15" fmla="*/ 10 h 18"/>
                  <a:gd name="T16" fmla="*/ 109 w 110"/>
                  <a:gd name="T17" fmla="*/ 5 h 18"/>
                  <a:gd name="T18" fmla="*/ 107 w 110"/>
                  <a:gd name="T19" fmla="*/ 2 h 18"/>
                  <a:gd name="T20" fmla="*/ 104 w 110"/>
                  <a:gd name="T21" fmla="*/ 0 h 18"/>
                  <a:gd name="T22" fmla="*/ 101 w 110"/>
                  <a:gd name="T23" fmla="*/ 0 h 18"/>
                  <a:gd name="T24" fmla="*/ 10 w 110"/>
                  <a:gd name="T25" fmla="*/ 0 h 18"/>
                  <a:gd name="T26" fmla="*/ 10 w 110"/>
                  <a:gd name="T27" fmla="*/ 0 h 18"/>
                  <a:gd name="T28" fmla="*/ 5 w 110"/>
                  <a:gd name="T29" fmla="*/ 0 h 18"/>
                  <a:gd name="T30" fmla="*/ 2 w 110"/>
                  <a:gd name="T31" fmla="*/ 2 h 18"/>
                  <a:gd name="T32" fmla="*/ 0 w 110"/>
                  <a:gd name="T33" fmla="*/ 5 h 18"/>
                  <a:gd name="T34" fmla="*/ 0 w 110"/>
                  <a:gd name="T35" fmla="*/ 10 h 18"/>
                  <a:gd name="T36" fmla="*/ 0 w 110"/>
                  <a:gd name="T37" fmla="*/ 10 h 18"/>
                  <a:gd name="T38" fmla="*/ 0 w 110"/>
                  <a:gd name="T39" fmla="*/ 13 h 18"/>
                  <a:gd name="T40" fmla="*/ 2 w 110"/>
                  <a:gd name="T41" fmla="*/ 16 h 18"/>
                  <a:gd name="T42" fmla="*/ 5 w 110"/>
                  <a:gd name="T43" fmla="*/ 18 h 18"/>
                  <a:gd name="T44" fmla="*/ 10 w 110"/>
                  <a:gd name="T45" fmla="*/ 18 h 18"/>
                  <a:gd name="T46" fmla="*/ 10 w 110"/>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8">
                    <a:moveTo>
                      <a:pt x="10" y="18"/>
                    </a:moveTo>
                    <a:lnTo>
                      <a:pt x="101" y="18"/>
                    </a:lnTo>
                    <a:lnTo>
                      <a:pt x="101" y="18"/>
                    </a:lnTo>
                    <a:lnTo>
                      <a:pt x="104" y="18"/>
                    </a:lnTo>
                    <a:lnTo>
                      <a:pt x="107" y="16"/>
                    </a:lnTo>
                    <a:lnTo>
                      <a:pt x="109" y="13"/>
                    </a:lnTo>
                    <a:lnTo>
                      <a:pt x="110" y="10"/>
                    </a:lnTo>
                    <a:lnTo>
                      <a:pt x="110" y="10"/>
                    </a:lnTo>
                    <a:lnTo>
                      <a:pt x="109" y="5"/>
                    </a:lnTo>
                    <a:lnTo>
                      <a:pt x="107" y="2"/>
                    </a:lnTo>
                    <a:lnTo>
                      <a:pt x="104" y="0"/>
                    </a:lnTo>
                    <a:lnTo>
                      <a:pt x="101" y="0"/>
                    </a:lnTo>
                    <a:lnTo>
                      <a:pt x="10" y="0"/>
                    </a:lnTo>
                    <a:lnTo>
                      <a:pt x="10" y="0"/>
                    </a:lnTo>
                    <a:lnTo>
                      <a:pt x="5" y="0"/>
                    </a:lnTo>
                    <a:lnTo>
                      <a:pt x="2" y="2"/>
                    </a:lnTo>
                    <a:lnTo>
                      <a:pt x="0" y="5"/>
                    </a:lnTo>
                    <a:lnTo>
                      <a:pt x="0" y="10"/>
                    </a:lnTo>
                    <a:lnTo>
                      <a:pt x="0" y="10"/>
                    </a:lnTo>
                    <a:lnTo>
                      <a:pt x="0" y="13"/>
                    </a:lnTo>
                    <a:lnTo>
                      <a:pt x="2" y="16"/>
                    </a:lnTo>
                    <a:lnTo>
                      <a:pt x="5" y="18"/>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sp>
            <p:nvSpPr>
              <p:cNvPr id="347" name="Freeform 68">
                <a:extLst>
                  <a:ext uri="{FF2B5EF4-FFF2-40B4-BE49-F238E27FC236}">
                    <a16:creationId xmlns:a16="http://schemas.microsoft.com/office/drawing/2014/main" id="{93B14E9E-6C4E-4CE8-8BC0-07ED54678E41}"/>
                  </a:ext>
                </a:extLst>
              </p:cNvPr>
              <p:cNvSpPr>
                <a:spLocks noEditPoints="1"/>
              </p:cNvSpPr>
              <p:nvPr/>
            </p:nvSpPr>
            <p:spPr bwMode="auto">
              <a:xfrm>
                <a:off x="3040063" y="2546350"/>
                <a:ext cx="300038" cy="374650"/>
              </a:xfrm>
              <a:custGeom>
                <a:avLst/>
                <a:gdLst>
                  <a:gd name="T0" fmla="*/ 304 w 377"/>
                  <a:gd name="T1" fmla="*/ 8 h 471"/>
                  <a:gd name="T2" fmla="*/ 300 w 377"/>
                  <a:gd name="T3" fmla="*/ 5 h 471"/>
                  <a:gd name="T4" fmla="*/ 291 w 377"/>
                  <a:gd name="T5" fmla="*/ 0 h 471"/>
                  <a:gd name="T6" fmla="*/ 286 w 377"/>
                  <a:gd name="T7" fmla="*/ 0 h 471"/>
                  <a:gd name="T8" fmla="*/ 26 w 377"/>
                  <a:gd name="T9" fmla="*/ 0 h 471"/>
                  <a:gd name="T10" fmla="*/ 16 w 377"/>
                  <a:gd name="T11" fmla="*/ 1 h 471"/>
                  <a:gd name="T12" fmla="*/ 2 w 377"/>
                  <a:gd name="T13" fmla="*/ 16 h 471"/>
                  <a:gd name="T14" fmla="*/ 0 w 377"/>
                  <a:gd name="T15" fmla="*/ 25 h 471"/>
                  <a:gd name="T16" fmla="*/ 0 w 377"/>
                  <a:gd name="T17" fmla="*/ 445 h 471"/>
                  <a:gd name="T18" fmla="*/ 2 w 377"/>
                  <a:gd name="T19" fmla="*/ 455 h 471"/>
                  <a:gd name="T20" fmla="*/ 16 w 377"/>
                  <a:gd name="T21" fmla="*/ 469 h 471"/>
                  <a:gd name="T22" fmla="*/ 26 w 377"/>
                  <a:gd name="T23" fmla="*/ 471 h 471"/>
                  <a:gd name="T24" fmla="*/ 353 w 377"/>
                  <a:gd name="T25" fmla="*/ 471 h 471"/>
                  <a:gd name="T26" fmla="*/ 363 w 377"/>
                  <a:gd name="T27" fmla="*/ 469 h 471"/>
                  <a:gd name="T28" fmla="*/ 376 w 377"/>
                  <a:gd name="T29" fmla="*/ 455 h 471"/>
                  <a:gd name="T30" fmla="*/ 377 w 377"/>
                  <a:gd name="T31" fmla="*/ 445 h 471"/>
                  <a:gd name="T32" fmla="*/ 377 w 377"/>
                  <a:gd name="T33" fmla="*/ 91 h 471"/>
                  <a:gd name="T34" fmla="*/ 376 w 377"/>
                  <a:gd name="T35" fmla="*/ 80 h 471"/>
                  <a:gd name="T36" fmla="*/ 371 w 377"/>
                  <a:gd name="T37" fmla="*/ 72 h 471"/>
                  <a:gd name="T38" fmla="*/ 352 w 377"/>
                  <a:gd name="T39" fmla="*/ 81 h 471"/>
                  <a:gd name="T40" fmla="*/ 296 w 377"/>
                  <a:gd name="T41" fmla="*/ 25 h 471"/>
                  <a:gd name="T42" fmla="*/ 353 w 377"/>
                  <a:gd name="T43" fmla="*/ 452 h 471"/>
                  <a:gd name="T44" fmla="*/ 26 w 377"/>
                  <a:gd name="T45" fmla="*/ 452 h 471"/>
                  <a:gd name="T46" fmla="*/ 21 w 377"/>
                  <a:gd name="T47" fmla="*/ 450 h 471"/>
                  <a:gd name="T48" fmla="*/ 19 w 377"/>
                  <a:gd name="T49" fmla="*/ 445 h 471"/>
                  <a:gd name="T50" fmla="*/ 19 w 377"/>
                  <a:gd name="T51" fmla="*/ 25 h 471"/>
                  <a:gd name="T52" fmla="*/ 21 w 377"/>
                  <a:gd name="T53" fmla="*/ 21 h 471"/>
                  <a:gd name="T54" fmla="*/ 26 w 377"/>
                  <a:gd name="T55" fmla="*/ 19 h 471"/>
                  <a:gd name="T56" fmla="*/ 277 w 377"/>
                  <a:gd name="T57" fmla="*/ 91 h 471"/>
                  <a:gd name="T58" fmla="*/ 278 w 377"/>
                  <a:gd name="T59" fmla="*/ 94 h 471"/>
                  <a:gd name="T60" fmla="*/ 283 w 377"/>
                  <a:gd name="T61" fmla="*/ 99 h 471"/>
                  <a:gd name="T62" fmla="*/ 360 w 377"/>
                  <a:gd name="T63" fmla="*/ 99 h 471"/>
                  <a:gd name="T64" fmla="*/ 360 w 377"/>
                  <a:gd name="T65" fmla="*/ 445 h 471"/>
                  <a:gd name="T66" fmla="*/ 356 w 377"/>
                  <a:gd name="T67" fmla="*/ 450 h 471"/>
                  <a:gd name="T68" fmla="*/ 353 w 377"/>
                  <a:gd name="T69" fmla="*/ 45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7" h="471">
                    <a:moveTo>
                      <a:pt x="371" y="72"/>
                    </a:moveTo>
                    <a:lnTo>
                      <a:pt x="304" y="8"/>
                    </a:lnTo>
                    <a:lnTo>
                      <a:pt x="304" y="8"/>
                    </a:lnTo>
                    <a:lnTo>
                      <a:pt x="300" y="5"/>
                    </a:lnTo>
                    <a:lnTo>
                      <a:pt x="296" y="1"/>
                    </a:lnTo>
                    <a:lnTo>
                      <a:pt x="291" y="0"/>
                    </a:lnTo>
                    <a:lnTo>
                      <a:pt x="286" y="0"/>
                    </a:lnTo>
                    <a:lnTo>
                      <a:pt x="286" y="0"/>
                    </a:lnTo>
                    <a:lnTo>
                      <a:pt x="26" y="0"/>
                    </a:lnTo>
                    <a:lnTo>
                      <a:pt x="26" y="0"/>
                    </a:lnTo>
                    <a:lnTo>
                      <a:pt x="21" y="0"/>
                    </a:lnTo>
                    <a:lnTo>
                      <a:pt x="16" y="1"/>
                    </a:lnTo>
                    <a:lnTo>
                      <a:pt x="8" y="8"/>
                    </a:lnTo>
                    <a:lnTo>
                      <a:pt x="2" y="16"/>
                    </a:lnTo>
                    <a:lnTo>
                      <a:pt x="0" y="21"/>
                    </a:lnTo>
                    <a:lnTo>
                      <a:pt x="0" y="25"/>
                    </a:lnTo>
                    <a:lnTo>
                      <a:pt x="0" y="445"/>
                    </a:lnTo>
                    <a:lnTo>
                      <a:pt x="0" y="445"/>
                    </a:lnTo>
                    <a:lnTo>
                      <a:pt x="0" y="450"/>
                    </a:lnTo>
                    <a:lnTo>
                      <a:pt x="2" y="455"/>
                    </a:lnTo>
                    <a:lnTo>
                      <a:pt x="8" y="463"/>
                    </a:lnTo>
                    <a:lnTo>
                      <a:pt x="16" y="469"/>
                    </a:lnTo>
                    <a:lnTo>
                      <a:pt x="21" y="471"/>
                    </a:lnTo>
                    <a:lnTo>
                      <a:pt x="26" y="471"/>
                    </a:lnTo>
                    <a:lnTo>
                      <a:pt x="353" y="471"/>
                    </a:lnTo>
                    <a:lnTo>
                      <a:pt x="353" y="471"/>
                    </a:lnTo>
                    <a:lnTo>
                      <a:pt x="358" y="471"/>
                    </a:lnTo>
                    <a:lnTo>
                      <a:pt x="363" y="469"/>
                    </a:lnTo>
                    <a:lnTo>
                      <a:pt x="371" y="463"/>
                    </a:lnTo>
                    <a:lnTo>
                      <a:pt x="376" y="455"/>
                    </a:lnTo>
                    <a:lnTo>
                      <a:pt x="377" y="450"/>
                    </a:lnTo>
                    <a:lnTo>
                      <a:pt x="377" y="445"/>
                    </a:lnTo>
                    <a:lnTo>
                      <a:pt x="377" y="91"/>
                    </a:lnTo>
                    <a:lnTo>
                      <a:pt x="377" y="91"/>
                    </a:lnTo>
                    <a:lnTo>
                      <a:pt x="377" y="84"/>
                    </a:lnTo>
                    <a:lnTo>
                      <a:pt x="376" y="80"/>
                    </a:lnTo>
                    <a:lnTo>
                      <a:pt x="374" y="76"/>
                    </a:lnTo>
                    <a:lnTo>
                      <a:pt x="371" y="72"/>
                    </a:lnTo>
                    <a:lnTo>
                      <a:pt x="371" y="72"/>
                    </a:lnTo>
                    <a:close/>
                    <a:moveTo>
                      <a:pt x="352" y="81"/>
                    </a:moveTo>
                    <a:lnTo>
                      <a:pt x="296" y="81"/>
                    </a:lnTo>
                    <a:lnTo>
                      <a:pt x="296" y="25"/>
                    </a:lnTo>
                    <a:lnTo>
                      <a:pt x="352" y="81"/>
                    </a:lnTo>
                    <a:close/>
                    <a:moveTo>
                      <a:pt x="353" y="452"/>
                    </a:moveTo>
                    <a:lnTo>
                      <a:pt x="26" y="452"/>
                    </a:lnTo>
                    <a:lnTo>
                      <a:pt x="26" y="452"/>
                    </a:lnTo>
                    <a:lnTo>
                      <a:pt x="23" y="452"/>
                    </a:lnTo>
                    <a:lnTo>
                      <a:pt x="21" y="450"/>
                    </a:lnTo>
                    <a:lnTo>
                      <a:pt x="19" y="449"/>
                    </a:lnTo>
                    <a:lnTo>
                      <a:pt x="19" y="445"/>
                    </a:lnTo>
                    <a:lnTo>
                      <a:pt x="19" y="25"/>
                    </a:lnTo>
                    <a:lnTo>
                      <a:pt x="19" y="25"/>
                    </a:lnTo>
                    <a:lnTo>
                      <a:pt x="19" y="22"/>
                    </a:lnTo>
                    <a:lnTo>
                      <a:pt x="21" y="21"/>
                    </a:lnTo>
                    <a:lnTo>
                      <a:pt x="23" y="19"/>
                    </a:lnTo>
                    <a:lnTo>
                      <a:pt x="26" y="19"/>
                    </a:lnTo>
                    <a:lnTo>
                      <a:pt x="277" y="19"/>
                    </a:lnTo>
                    <a:lnTo>
                      <a:pt x="277" y="91"/>
                    </a:lnTo>
                    <a:lnTo>
                      <a:pt x="277" y="91"/>
                    </a:lnTo>
                    <a:lnTo>
                      <a:pt x="278" y="94"/>
                    </a:lnTo>
                    <a:lnTo>
                      <a:pt x="280" y="97"/>
                    </a:lnTo>
                    <a:lnTo>
                      <a:pt x="283" y="99"/>
                    </a:lnTo>
                    <a:lnTo>
                      <a:pt x="286" y="99"/>
                    </a:lnTo>
                    <a:lnTo>
                      <a:pt x="360" y="99"/>
                    </a:lnTo>
                    <a:lnTo>
                      <a:pt x="360" y="445"/>
                    </a:lnTo>
                    <a:lnTo>
                      <a:pt x="360" y="445"/>
                    </a:lnTo>
                    <a:lnTo>
                      <a:pt x="358" y="449"/>
                    </a:lnTo>
                    <a:lnTo>
                      <a:pt x="356" y="450"/>
                    </a:lnTo>
                    <a:lnTo>
                      <a:pt x="355" y="452"/>
                    </a:lnTo>
                    <a:lnTo>
                      <a:pt x="353" y="452"/>
                    </a:lnTo>
                    <a:lnTo>
                      <a:pt x="353"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rutiger Next Pro Light"/>
                  <a:ea typeface="+mn-ea"/>
                  <a:cs typeface="+mn-cs"/>
                </a:endParaRPr>
              </a:p>
            </p:txBody>
          </p:sp>
        </p:grpSp>
      </p:grpSp>
      <p:sp>
        <p:nvSpPr>
          <p:cNvPr id="358" name="TextBox 357">
            <a:extLst>
              <a:ext uri="{FF2B5EF4-FFF2-40B4-BE49-F238E27FC236}">
                <a16:creationId xmlns:a16="http://schemas.microsoft.com/office/drawing/2014/main" id="{6A15141D-B9B6-423E-B18C-59F2C453DC8A}"/>
              </a:ext>
            </a:extLst>
          </p:cNvPr>
          <p:cNvSpPr txBox="1"/>
          <p:nvPr/>
        </p:nvSpPr>
        <p:spPr>
          <a:xfrm>
            <a:off x="8606262" y="2506950"/>
            <a:ext cx="613178"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AR invoice &amp; receipt template sent to Provider</a:t>
            </a:r>
          </a:p>
        </p:txBody>
      </p:sp>
      <p:sp>
        <p:nvSpPr>
          <p:cNvPr id="251" name="Rounded Rectangle 250"/>
          <p:cNvSpPr/>
          <p:nvPr/>
        </p:nvSpPr>
        <p:spPr>
          <a:xfrm>
            <a:off x="2772088" y="4416871"/>
            <a:ext cx="1601937" cy="317576"/>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F3F3F">
                    <a:lumMod val="75000"/>
                  </a:srgbClr>
                </a:solidFill>
                <a:effectLst/>
                <a:uLnTx/>
                <a:uFillTx/>
                <a:latin typeface="Frutiger Next Pro Light"/>
                <a:ea typeface="+mn-ea"/>
                <a:cs typeface="+mn-cs"/>
              </a:rPr>
              <a:t>Excel based  AR Request templates are occasionally completed incorrectly due to hidden fields resulting in input error</a:t>
            </a:r>
          </a:p>
        </p:txBody>
      </p:sp>
      <p:pic>
        <p:nvPicPr>
          <p:cNvPr id="13" name="Picture 12">
            <a:extLst>
              <a:ext uri="{FF2B5EF4-FFF2-40B4-BE49-F238E27FC236}">
                <a16:creationId xmlns:a16="http://schemas.microsoft.com/office/drawing/2014/main" id="{D178473A-F3E7-4EFE-AA50-5EC44CD2E360}"/>
              </a:ext>
            </a:extLst>
          </p:cNvPr>
          <p:cNvPicPr>
            <a:picLocks noChangeAspect="1"/>
          </p:cNvPicPr>
          <p:nvPr/>
        </p:nvPicPr>
        <p:blipFill rotWithShape="1">
          <a:blip r:embed="rId4">
            <a:extLst>
              <a:ext uri="{28A0092B-C50C-407E-A947-70E740481C1C}">
                <a14:useLocalDpi xmlns:a14="http://schemas.microsoft.com/office/drawing/2010/main" val="0"/>
              </a:ext>
            </a:extLst>
          </a:blip>
          <a:srcRect l="16638" r="16638"/>
          <a:stretch/>
        </p:blipFill>
        <p:spPr>
          <a:xfrm>
            <a:off x="124927" y="552648"/>
            <a:ext cx="1090510" cy="1057134"/>
          </a:xfrm>
          <a:prstGeom prst="ellipse">
            <a:avLst/>
          </a:prstGeom>
        </p:spPr>
      </p:pic>
      <p:grpSp>
        <p:nvGrpSpPr>
          <p:cNvPr id="4" name="Group 3">
            <a:extLst>
              <a:ext uri="{FF2B5EF4-FFF2-40B4-BE49-F238E27FC236}">
                <a16:creationId xmlns:a16="http://schemas.microsoft.com/office/drawing/2014/main" id="{F44500C7-CED5-4C79-87BD-D5711D6779DF}"/>
              </a:ext>
            </a:extLst>
          </p:cNvPr>
          <p:cNvGrpSpPr/>
          <p:nvPr/>
        </p:nvGrpSpPr>
        <p:grpSpPr>
          <a:xfrm>
            <a:off x="11655346" y="3062537"/>
            <a:ext cx="238882" cy="237798"/>
            <a:chOff x="11655346" y="3555926"/>
            <a:chExt cx="238882" cy="237798"/>
          </a:xfrm>
        </p:grpSpPr>
        <p:grpSp>
          <p:nvGrpSpPr>
            <p:cNvPr id="2" name="Group 1">
              <a:extLst>
                <a:ext uri="{FF2B5EF4-FFF2-40B4-BE49-F238E27FC236}">
                  <a16:creationId xmlns:a16="http://schemas.microsoft.com/office/drawing/2014/main" id="{86699C3C-585F-42A0-8622-6D6E3A875055}"/>
                </a:ext>
              </a:extLst>
            </p:cNvPr>
            <p:cNvGrpSpPr/>
            <p:nvPr/>
          </p:nvGrpSpPr>
          <p:grpSpPr>
            <a:xfrm>
              <a:off x="11655346" y="3555926"/>
              <a:ext cx="238882" cy="237798"/>
              <a:chOff x="311191" y="3438448"/>
              <a:chExt cx="238882" cy="237798"/>
            </a:xfrm>
          </p:grpSpPr>
          <p:sp>
            <p:nvSpPr>
              <p:cNvPr id="385" name="Oval 384">
                <a:extLst>
                  <a:ext uri="{FF2B5EF4-FFF2-40B4-BE49-F238E27FC236}">
                    <a16:creationId xmlns:a16="http://schemas.microsoft.com/office/drawing/2014/main" id="{0706C28D-0A18-47DF-805F-A556607B8804}"/>
                  </a:ext>
                </a:extLst>
              </p:cNvPr>
              <p:cNvSpPr/>
              <p:nvPr/>
            </p:nvSpPr>
            <p:spPr bwMode="gray">
              <a:xfrm>
                <a:off x="311191" y="3438448"/>
                <a:ext cx="238882" cy="237798"/>
              </a:xfrm>
              <a:prstGeom prst="ellipse">
                <a:avLst/>
              </a:prstGeom>
              <a:solidFill>
                <a:srgbClr val="FFC000">
                  <a:alpha val="54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8035"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dirty="0">
                  <a:ln>
                    <a:noFill/>
                  </a:ln>
                  <a:solidFill>
                    <a:srgbClr val="FFFFFF"/>
                  </a:solidFill>
                  <a:effectLst/>
                  <a:uLnTx/>
                  <a:uFillTx/>
                  <a:latin typeface="Frutiger Next Pro Light"/>
                  <a:ea typeface="+mn-ea"/>
                  <a:cs typeface="+mn-cs"/>
                </a:endParaRPr>
              </a:p>
            </p:txBody>
          </p:sp>
          <p:sp>
            <p:nvSpPr>
              <p:cNvPr id="386" name="Oval 385">
                <a:extLst>
                  <a:ext uri="{FF2B5EF4-FFF2-40B4-BE49-F238E27FC236}">
                    <a16:creationId xmlns:a16="http://schemas.microsoft.com/office/drawing/2014/main" id="{BA40F276-A597-424C-BE03-A715AC982FA0}"/>
                  </a:ext>
                </a:extLst>
              </p:cNvPr>
              <p:cNvSpPr/>
              <p:nvPr/>
            </p:nvSpPr>
            <p:spPr>
              <a:xfrm>
                <a:off x="347505" y="3474220"/>
                <a:ext cx="166255" cy="166255"/>
              </a:xfrm>
              <a:prstGeom prst="ellipse">
                <a:avLst/>
              </a:prstGeom>
              <a:solidFill>
                <a:srgbClr val="00A1DE"/>
              </a:solid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grpSp>
        <p:grpSp>
          <p:nvGrpSpPr>
            <p:cNvPr id="368" name="Group 367">
              <a:extLst>
                <a:ext uri="{FF2B5EF4-FFF2-40B4-BE49-F238E27FC236}">
                  <a16:creationId xmlns:a16="http://schemas.microsoft.com/office/drawing/2014/main" id="{ED3B00E1-F34D-48CD-8EF2-F8908AF7E181}"/>
                </a:ext>
              </a:extLst>
            </p:cNvPr>
            <p:cNvGrpSpPr/>
            <p:nvPr/>
          </p:nvGrpSpPr>
          <p:grpSpPr>
            <a:xfrm>
              <a:off x="11724489" y="3611952"/>
              <a:ext cx="100597" cy="125746"/>
              <a:chOff x="7867475" y="8381266"/>
              <a:chExt cx="393593" cy="491992"/>
            </a:xfrm>
            <a:solidFill>
              <a:schemeClr val="bg1"/>
            </a:solidFill>
          </p:grpSpPr>
          <p:sp>
            <p:nvSpPr>
              <p:cNvPr id="383" name="Freeform 329">
                <a:extLst>
                  <a:ext uri="{FF2B5EF4-FFF2-40B4-BE49-F238E27FC236}">
                    <a16:creationId xmlns:a16="http://schemas.microsoft.com/office/drawing/2014/main" id="{90D2C0A9-7D36-40BE-AC22-ABBDADF42A37}"/>
                  </a:ext>
                </a:extLst>
              </p:cNvPr>
              <p:cNvSpPr>
                <a:spLocks/>
              </p:cNvSpPr>
              <p:nvPr/>
            </p:nvSpPr>
            <p:spPr bwMode="auto">
              <a:xfrm>
                <a:off x="7985553" y="8492931"/>
                <a:ext cx="157438" cy="300444"/>
              </a:xfrm>
              <a:custGeom>
                <a:avLst/>
                <a:gdLst>
                  <a:gd name="T0" fmla="*/ 40 w 74"/>
                  <a:gd name="T1" fmla="*/ 1 h 142"/>
                  <a:gd name="T2" fmla="*/ 39 w 74"/>
                  <a:gd name="T3" fmla="*/ 0 h 142"/>
                  <a:gd name="T4" fmla="*/ 35 w 74"/>
                  <a:gd name="T5" fmla="*/ 0 h 142"/>
                  <a:gd name="T6" fmla="*/ 34 w 74"/>
                  <a:gd name="T7" fmla="*/ 1 h 142"/>
                  <a:gd name="T8" fmla="*/ 2 w 74"/>
                  <a:gd name="T9" fmla="*/ 33 h 142"/>
                  <a:gd name="T10" fmla="*/ 2 w 74"/>
                  <a:gd name="T11" fmla="*/ 40 h 142"/>
                  <a:gd name="T12" fmla="*/ 8 w 74"/>
                  <a:gd name="T13" fmla="*/ 40 h 142"/>
                  <a:gd name="T14" fmla="*/ 32 w 74"/>
                  <a:gd name="T15" fmla="*/ 16 h 142"/>
                  <a:gd name="T16" fmla="*/ 32 w 74"/>
                  <a:gd name="T17" fmla="*/ 138 h 142"/>
                  <a:gd name="T18" fmla="*/ 37 w 74"/>
                  <a:gd name="T19" fmla="*/ 142 h 142"/>
                  <a:gd name="T20" fmla="*/ 42 w 74"/>
                  <a:gd name="T21" fmla="*/ 138 h 142"/>
                  <a:gd name="T22" fmla="*/ 42 w 74"/>
                  <a:gd name="T23" fmla="*/ 16 h 142"/>
                  <a:gd name="T24" fmla="*/ 66 w 74"/>
                  <a:gd name="T25" fmla="*/ 40 h 142"/>
                  <a:gd name="T26" fmla="*/ 69 w 74"/>
                  <a:gd name="T27" fmla="*/ 41 h 142"/>
                  <a:gd name="T28" fmla="*/ 72 w 74"/>
                  <a:gd name="T29" fmla="*/ 40 h 142"/>
                  <a:gd name="T30" fmla="*/ 72 w 74"/>
                  <a:gd name="T31" fmla="*/ 33 h 142"/>
                  <a:gd name="T32" fmla="*/ 40 w 74"/>
                  <a:gd name="T33" fmla="*/ 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42">
                    <a:moveTo>
                      <a:pt x="40" y="1"/>
                    </a:moveTo>
                    <a:cubicBezTo>
                      <a:pt x="40" y="1"/>
                      <a:pt x="39" y="0"/>
                      <a:pt x="39" y="0"/>
                    </a:cubicBezTo>
                    <a:cubicBezTo>
                      <a:pt x="38" y="0"/>
                      <a:pt x="36" y="0"/>
                      <a:pt x="35" y="0"/>
                    </a:cubicBezTo>
                    <a:cubicBezTo>
                      <a:pt x="35" y="0"/>
                      <a:pt x="34" y="1"/>
                      <a:pt x="34" y="1"/>
                    </a:cubicBezTo>
                    <a:cubicBezTo>
                      <a:pt x="2" y="33"/>
                      <a:pt x="2" y="33"/>
                      <a:pt x="2" y="33"/>
                    </a:cubicBezTo>
                    <a:cubicBezTo>
                      <a:pt x="0" y="35"/>
                      <a:pt x="0" y="38"/>
                      <a:pt x="2" y="40"/>
                    </a:cubicBezTo>
                    <a:cubicBezTo>
                      <a:pt x="3" y="42"/>
                      <a:pt x="6" y="42"/>
                      <a:pt x="8" y="40"/>
                    </a:cubicBezTo>
                    <a:cubicBezTo>
                      <a:pt x="32" y="16"/>
                      <a:pt x="32" y="16"/>
                      <a:pt x="32" y="16"/>
                    </a:cubicBezTo>
                    <a:cubicBezTo>
                      <a:pt x="32" y="138"/>
                      <a:pt x="32" y="138"/>
                      <a:pt x="32" y="138"/>
                    </a:cubicBezTo>
                    <a:cubicBezTo>
                      <a:pt x="32" y="140"/>
                      <a:pt x="34" y="142"/>
                      <a:pt x="37" y="142"/>
                    </a:cubicBezTo>
                    <a:cubicBezTo>
                      <a:pt x="39" y="142"/>
                      <a:pt x="42" y="140"/>
                      <a:pt x="42" y="138"/>
                    </a:cubicBezTo>
                    <a:cubicBezTo>
                      <a:pt x="42" y="16"/>
                      <a:pt x="42" y="16"/>
                      <a:pt x="42" y="16"/>
                    </a:cubicBezTo>
                    <a:cubicBezTo>
                      <a:pt x="66" y="40"/>
                      <a:pt x="66" y="40"/>
                      <a:pt x="66" y="40"/>
                    </a:cubicBezTo>
                    <a:cubicBezTo>
                      <a:pt x="67" y="41"/>
                      <a:pt x="68" y="41"/>
                      <a:pt x="69" y="41"/>
                    </a:cubicBezTo>
                    <a:cubicBezTo>
                      <a:pt x="70" y="41"/>
                      <a:pt x="71" y="41"/>
                      <a:pt x="72" y="40"/>
                    </a:cubicBezTo>
                    <a:cubicBezTo>
                      <a:pt x="74" y="38"/>
                      <a:pt x="74" y="35"/>
                      <a:pt x="72" y="33"/>
                    </a:cubicBezTo>
                    <a:lnTo>
                      <a:pt x="4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84" name="Freeform 330">
                <a:extLst>
                  <a:ext uri="{FF2B5EF4-FFF2-40B4-BE49-F238E27FC236}">
                    <a16:creationId xmlns:a16="http://schemas.microsoft.com/office/drawing/2014/main" id="{DB8FCE85-232F-4B81-8B45-5D7494172C44}"/>
                  </a:ext>
                </a:extLst>
              </p:cNvPr>
              <p:cNvSpPr>
                <a:spLocks noEditPoints="1"/>
              </p:cNvSpPr>
              <p:nvPr/>
            </p:nvSpPr>
            <p:spPr bwMode="auto">
              <a:xfrm>
                <a:off x="7867475" y="8381266"/>
                <a:ext cx="393593" cy="491992"/>
              </a:xfrm>
              <a:custGeom>
                <a:avLst/>
                <a:gdLst>
                  <a:gd name="T0" fmla="*/ 182 w 186"/>
                  <a:gd name="T1" fmla="*/ 36 h 232"/>
                  <a:gd name="T2" fmla="*/ 149 w 186"/>
                  <a:gd name="T3" fmla="*/ 4 h 232"/>
                  <a:gd name="T4" fmla="*/ 141 w 186"/>
                  <a:gd name="T5" fmla="*/ 0 h 232"/>
                  <a:gd name="T6" fmla="*/ 141 w 186"/>
                  <a:gd name="T7" fmla="*/ 0 h 232"/>
                  <a:gd name="T8" fmla="*/ 13 w 186"/>
                  <a:gd name="T9" fmla="*/ 0 h 232"/>
                  <a:gd name="T10" fmla="*/ 0 w 186"/>
                  <a:gd name="T11" fmla="*/ 13 h 232"/>
                  <a:gd name="T12" fmla="*/ 0 w 186"/>
                  <a:gd name="T13" fmla="*/ 220 h 232"/>
                  <a:gd name="T14" fmla="*/ 13 w 186"/>
                  <a:gd name="T15" fmla="*/ 232 h 232"/>
                  <a:gd name="T16" fmla="*/ 173 w 186"/>
                  <a:gd name="T17" fmla="*/ 232 h 232"/>
                  <a:gd name="T18" fmla="*/ 186 w 186"/>
                  <a:gd name="T19" fmla="*/ 220 h 232"/>
                  <a:gd name="T20" fmla="*/ 186 w 186"/>
                  <a:gd name="T21" fmla="*/ 45 h 232"/>
                  <a:gd name="T22" fmla="*/ 182 w 186"/>
                  <a:gd name="T23" fmla="*/ 36 h 232"/>
                  <a:gd name="T24" fmla="*/ 173 w 186"/>
                  <a:gd name="T25" fmla="*/ 40 h 232"/>
                  <a:gd name="T26" fmla="*/ 145 w 186"/>
                  <a:gd name="T27" fmla="*/ 40 h 232"/>
                  <a:gd name="T28" fmla="*/ 145 w 186"/>
                  <a:gd name="T29" fmla="*/ 13 h 232"/>
                  <a:gd name="T30" fmla="*/ 173 w 186"/>
                  <a:gd name="T31" fmla="*/ 40 h 232"/>
                  <a:gd name="T32" fmla="*/ 173 w 186"/>
                  <a:gd name="T33" fmla="*/ 223 h 232"/>
                  <a:gd name="T34" fmla="*/ 13 w 186"/>
                  <a:gd name="T35" fmla="*/ 223 h 232"/>
                  <a:gd name="T36" fmla="*/ 10 w 186"/>
                  <a:gd name="T37" fmla="*/ 220 h 232"/>
                  <a:gd name="T38" fmla="*/ 10 w 186"/>
                  <a:gd name="T39" fmla="*/ 13 h 232"/>
                  <a:gd name="T40" fmla="*/ 13 w 186"/>
                  <a:gd name="T41" fmla="*/ 10 h 232"/>
                  <a:gd name="T42" fmla="*/ 136 w 186"/>
                  <a:gd name="T43" fmla="*/ 10 h 232"/>
                  <a:gd name="T44" fmla="*/ 136 w 186"/>
                  <a:gd name="T45" fmla="*/ 45 h 232"/>
                  <a:gd name="T46" fmla="*/ 141 w 186"/>
                  <a:gd name="T47" fmla="*/ 49 h 232"/>
                  <a:gd name="T48" fmla="*/ 176 w 186"/>
                  <a:gd name="T49" fmla="*/ 49 h 232"/>
                  <a:gd name="T50" fmla="*/ 176 w 186"/>
                  <a:gd name="T51" fmla="*/ 220 h 232"/>
                  <a:gd name="T52" fmla="*/ 173 w 186"/>
                  <a:gd name="T53" fmla="*/ 2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232">
                    <a:moveTo>
                      <a:pt x="182" y="36"/>
                    </a:moveTo>
                    <a:cubicBezTo>
                      <a:pt x="149" y="4"/>
                      <a:pt x="149" y="4"/>
                      <a:pt x="149" y="4"/>
                    </a:cubicBezTo>
                    <a:cubicBezTo>
                      <a:pt x="147" y="2"/>
                      <a:pt x="144" y="0"/>
                      <a:pt x="141" y="0"/>
                    </a:cubicBezTo>
                    <a:cubicBezTo>
                      <a:pt x="141" y="0"/>
                      <a:pt x="141" y="0"/>
                      <a:pt x="141" y="0"/>
                    </a:cubicBezTo>
                    <a:cubicBezTo>
                      <a:pt x="13" y="0"/>
                      <a:pt x="13" y="0"/>
                      <a:pt x="13" y="0"/>
                    </a:cubicBezTo>
                    <a:cubicBezTo>
                      <a:pt x="6" y="0"/>
                      <a:pt x="0" y="6"/>
                      <a:pt x="0" y="13"/>
                    </a:cubicBezTo>
                    <a:cubicBezTo>
                      <a:pt x="0" y="220"/>
                      <a:pt x="0" y="220"/>
                      <a:pt x="0" y="220"/>
                    </a:cubicBezTo>
                    <a:cubicBezTo>
                      <a:pt x="0" y="226"/>
                      <a:pt x="6" y="232"/>
                      <a:pt x="13" y="232"/>
                    </a:cubicBezTo>
                    <a:cubicBezTo>
                      <a:pt x="173" y="232"/>
                      <a:pt x="173" y="232"/>
                      <a:pt x="173" y="232"/>
                    </a:cubicBezTo>
                    <a:cubicBezTo>
                      <a:pt x="180" y="232"/>
                      <a:pt x="186" y="226"/>
                      <a:pt x="186" y="220"/>
                    </a:cubicBezTo>
                    <a:cubicBezTo>
                      <a:pt x="186" y="45"/>
                      <a:pt x="186" y="45"/>
                      <a:pt x="186" y="45"/>
                    </a:cubicBezTo>
                    <a:cubicBezTo>
                      <a:pt x="186" y="41"/>
                      <a:pt x="184" y="38"/>
                      <a:pt x="182" y="36"/>
                    </a:cubicBezTo>
                    <a:close/>
                    <a:moveTo>
                      <a:pt x="173" y="40"/>
                    </a:moveTo>
                    <a:cubicBezTo>
                      <a:pt x="145" y="40"/>
                      <a:pt x="145" y="40"/>
                      <a:pt x="145" y="40"/>
                    </a:cubicBezTo>
                    <a:cubicBezTo>
                      <a:pt x="145" y="13"/>
                      <a:pt x="145" y="13"/>
                      <a:pt x="145" y="13"/>
                    </a:cubicBezTo>
                    <a:lnTo>
                      <a:pt x="173" y="40"/>
                    </a:lnTo>
                    <a:close/>
                    <a:moveTo>
                      <a:pt x="173" y="223"/>
                    </a:moveTo>
                    <a:cubicBezTo>
                      <a:pt x="13" y="223"/>
                      <a:pt x="13" y="223"/>
                      <a:pt x="13" y="223"/>
                    </a:cubicBezTo>
                    <a:cubicBezTo>
                      <a:pt x="11" y="223"/>
                      <a:pt x="10" y="221"/>
                      <a:pt x="10" y="220"/>
                    </a:cubicBezTo>
                    <a:cubicBezTo>
                      <a:pt x="10" y="13"/>
                      <a:pt x="10" y="13"/>
                      <a:pt x="10" y="13"/>
                    </a:cubicBezTo>
                    <a:cubicBezTo>
                      <a:pt x="10" y="11"/>
                      <a:pt x="11" y="10"/>
                      <a:pt x="13" y="10"/>
                    </a:cubicBezTo>
                    <a:cubicBezTo>
                      <a:pt x="136" y="10"/>
                      <a:pt x="136" y="10"/>
                      <a:pt x="136" y="10"/>
                    </a:cubicBezTo>
                    <a:cubicBezTo>
                      <a:pt x="136" y="45"/>
                      <a:pt x="136" y="45"/>
                      <a:pt x="136" y="45"/>
                    </a:cubicBezTo>
                    <a:cubicBezTo>
                      <a:pt x="136" y="47"/>
                      <a:pt x="138" y="49"/>
                      <a:pt x="141" y="49"/>
                    </a:cubicBezTo>
                    <a:cubicBezTo>
                      <a:pt x="176" y="49"/>
                      <a:pt x="176" y="49"/>
                      <a:pt x="176" y="49"/>
                    </a:cubicBezTo>
                    <a:cubicBezTo>
                      <a:pt x="176" y="220"/>
                      <a:pt x="176" y="220"/>
                      <a:pt x="176" y="220"/>
                    </a:cubicBezTo>
                    <a:cubicBezTo>
                      <a:pt x="176" y="221"/>
                      <a:pt x="175" y="223"/>
                      <a:pt x="173" y="2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grpSp>
      </p:grpSp>
      <p:sp>
        <p:nvSpPr>
          <p:cNvPr id="388" name="TextBox 387">
            <a:extLst>
              <a:ext uri="{FF2B5EF4-FFF2-40B4-BE49-F238E27FC236}">
                <a16:creationId xmlns:a16="http://schemas.microsoft.com/office/drawing/2014/main" id="{B19BBD56-D346-4792-9EB8-B2504A660B10}"/>
              </a:ext>
            </a:extLst>
          </p:cNvPr>
          <p:cNvSpPr txBox="1"/>
          <p:nvPr/>
        </p:nvSpPr>
        <p:spPr>
          <a:xfrm>
            <a:off x="11481926" y="2488967"/>
            <a:ext cx="5923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C5C5C"/>
                </a:solidFill>
                <a:effectLst/>
                <a:uLnTx/>
                <a:uFillTx/>
                <a:latin typeface="Frutiger Next Pro Light"/>
                <a:ea typeface="+mn-ea"/>
                <a:cs typeface="+mn-cs"/>
              </a:rPr>
              <a:t>Quarterly TROR submission to DMIS</a:t>
            </a:r>
          </a:p>
        </p:txBody>
      </p:sp>
      <p:sp>
        <p:nvSpPr>
          <p:cNvPr id="360" name="TextBox 359">
            <a:extLst>
              <a:ext uri="{FF2B5EF4-FFF2-40B4-BE49-F238E27FC236}">
                <a16:creationId xmlns:a16="http://schemas.microsoft.com/office/drawing/2014/main" id="{6B2A0CC5-7B50-4969-9ACC-6EC5D2C61969}"/>
              </a:ext>
            </a:extLst>
          </p:cNvPr>
          <p:cNvSpPr txBox="1"/>
          <p:nvPr/>
        </p:nvSpPr>
        <p:spPr>
          <a:xfrm>
            <a:off x="182881" y="6494890"/>
            <a:ext cx="1027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F3F3F">
                    <a:lumMod val="75000"/>
                  </a:srgbClr>
                </a:solidFill>
                <a:effectLst/>
                <a:uLnTx/>
                <a:uFillTx/>
                <a:latin typeface="Frutiger Next Pro Light"/>
                <a:ea typeface="+mn-ea"/>
                <a:cs typeface="+mn-cs"/>
              </a:rPr>
              <a:t>Opportunities</a:t>
            </a:r>
          </a:p>
        </p:txBody>
      </p:sp>
      <p:sp>
        <p:nvSpPr>
          <p:cNvPr id="396" name="Rounded Rectangle 219">
            <a:extLst>
              <a:ext uri="{FF2B5EF4-FFF2-40B4-BE49-F238E27FC236}">
                <a16:creationId xmlns:a16="http://schemas.microsoft.com/office/drawing/2014/main" id="{D2458523-D7DC-4F53-93F3-EA2EFD908674}"/>
              </a:ext>
            </a:extLst>
          </p:cNvPr>
          <p:cNvSpPr/>
          <p:nvPr/>
        </p:nvSpPr>
        <p:spPr>
          <a:xfrm>
            <a:off x="1464085" y="6501898"/>
            <a:ext cx="3572642" cy="281841"/>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Frutiger Next Pro Light"/>
                <a:ea typeface="+mn-ea"/>
                <a:cs typeface="+mn-cs"/>
              </a:rPr>
              <a:t>Web-based AR request template with data validation, allowing users to submit request templates after they have input all required information</a:t>
            </a:r>
          </a:p>
        </p:txBody>
      </p:sp>
      <p:sp>
        <p:nvSpPr>
          <p:cNvPr id="397" name="Rounded Rectangle 219">
            <a:extLst>
              <a:ext uri="{FF2B5EF4-FFF2-40B4-BE49-F238E27FC236}">
                <a16:creationId xmlns:a16="http://schemas.microsoft.com/office/drawing/2014/main" id="{20405C78-08A6-40CC-B38C-A296EF5D3279}"/>
              </a:ext>
            </a:extLst>
          </p:cNvPr>
          <p:cNvSpPr/>
          <p:nvPr/>
        </p:nvSpPr>
        <p:spPr>
          <a:xfrm>
            <a:off x="5078914" y="6501898"/>
            <a:ext cx="3351559" cy="281842"/>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Frutiger Next Pro Light"/>
                <a:ea typeface="+mn-ea"/>
                <a:cs typeface="+mn-cs"/>
              </a:rPr>
              <a:t>Smart Workflow Enablement solution (i.e., ServiceNow or Salesforce) that syncs Oracle receivables and collections data in one shared location</a:t>
            </a:r>
          </a:p>
        </p:txBody>
      </p:sp>
      <p:sp>
        <p:nvSpPr>
          <p:cNvPr id="401" name="Rounded Rectangle 219">
            <a:extLst>
              <a:ext uri="{FF2B5EF4-FFF2-40B4-BE49-F238E27FC236}">
                <a16:creationId xmlns:a16="http://schemas.microsoft.com/office/drawing/2014/main" id="{D20E7296-B73C-48EF-ABF8-7502EBED1113}"/>
              </a:ext>
            </a:extLst>
          </p:cNvPr>
          <p:cNvSpPr/>
          <p:nvPr/>
        </p:nvSpPr>
        <p:spPr>
          <a:xfrm>
            <a:off x="8472660" y="6008471"/>
            <a:ext cx="2345919" cy="775269"/>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Frutiger Next Pro Light"/>
                <a:ea typeface="+mn-ea"/>
                <a:cs typeface="+mn-cs"/>
              </a:rPr>
              <a:t>Smart Workflow enablement to prioritize and alert Provider of unprocessed collections when approaching period-end (e.g., monthly, quarterly) and automatically notify Agency upon successful posting to Oracle</a:t>
            </a:r>
          </a:p>
        </p:txBody>
      </p:sp>
      <p:sp>
        <p:nvSpPr>
          <p:cNvPr id="3" name="Rectangle 2">
            <a:extLst>
              <a:ext uri="{FF2B5EF4-FFF2-40B4-BE49-F238E27FC236}">
                <a16:creationId xmlns:a16="http://schemas.microsoft.com/office/drawing/2014/main" id="{99B8D02C-2974-4D65-8905-6B0A95491477}"/>
              </a:ext>
            </a:extLst>
          </p:cNvPr>
          <p:cNvSpPr/>
          <p:nvPr/>
        </p:nvSpPr>
        <p:spPr>
          <a:xfrm>
            <a:off x="10514747" y="-26952"/>
            <a:ext cx="1677253" cy="488150"/>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t>SAMPLE</a:t>
            </a:r>
            <a:endParaRPr lang="en-US" b="1" dirty="0"/>
          </a:p>
        </p:txBody>
      </p:sp>
    </p:spTree>
    <p:extLst>
      <p:ext uri="{BB962C8B-B14F-4D97-AF65-F5344CB8AC3E}">
        <p14:creationId xmlns:p14="http://schemas.microsoft.com/office/powerpoint/2010/main" val="10204527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Brand Theme">
  <a:themeElements>
    <a:clrScheme name="Custom 1">
      <a:dk1>
        <a:sysClr val="windowText" lastClr="000000"/>
      </a:dk1>
      <a:lt1>
        <a:sysClr val="window" lastClr="FFFFFF"/>
      </a:lt1>
      <a:dk2>
        <a:srgbClr val="D0D0CE"/>
      </a:dk2>
      <a:lt2>
        <a:srgbClr val="53565A"/>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eloitt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D49F25BE-4A20-456C-BDCE-F6635A3DE58D}" vid="{37FE3EE6-063D-44DD-A490-0AF0157BE16E}"/>
    </a:ext>
  </a:extLst>
</a:theme>
</file>

<file path=ppt/theme/theme2.xml><?xml version="1.0" encoding="utf-8"?>
<a:theme xmlns:a="http://schemas.openxmlformats.org/drawingml/2006/main" name="1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31253981903A4EB8F926A3B195913C" ma:contentTypeVersion="7" ma:contentTypeDescription="Create a new document." ma:contentTypeScope="" ma:versionID="1c2887de8115995c23e3f8cfa40ce480">
  <xsd:schema xmlns:xsd="http://www.w3.org/2001/XMLSchema" xmlns:xs="http://www.w3.org/2001/XMLSchema" xmlns:p="http://schemas.microsoft.com/office/2006/metadata/properties" xmlns:ns2="7b046c4a-6cd2-4992-9c76-1238bcf099b7" xmlns:ns3="577b2dc8-c5f8-4a49-a38a-21e091e4354b" targetNamespace="http://schemas.microsoft.com/office/2006/metadata/properties" ma:root="true" ma:fieldsID="77928a2d4b2abaaba1ff5f5ec451b5fd" ns2:_="" ns3:_="">
    <xsd:import namespace="7b046c4a-6cd2-4992-9c76-1238bcf099b7"/>
    <xsd:import namespace="577b2dc8-c5f8-4a49-a38a-21e091e4354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046c4a-6cd2-4992-9c76-1238bcf099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7b2dc8-c5f8-4a49-a38a-21e091e4354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4AA4A5-41AF-4A0D-9EAA-B1CBE006586C}">
  <ds:schemaRefs>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577b2dc8-c5f8-4a49-a38a-21e091e4354b"/>
    <ds:schemaRef ds:uri="7b046c4a-6cd2-4992-9c76-1238bcf099b7"/>
    <ds:schemaRef ds:uri="http://purl.org/dc/dcmitype/"/>
  </ds:schemaRefs>
</ds:datastoreItem>
</file>

<file path=customXml/itemProps2.xml><?xml version="1.0" encoding="utf-8"?>
<ds:datastoreItem xmlns:ds="http://schemas.openxmlformats.org/officeDocument/2006/customXml" ds:itemID="{430D43F6-1200-4FE8-A569-F2E19572F8B3}">
  <ds:schemaRefs>
    <ds:schemaRef ds:uri="http://schemas.microsoft.com/sharepoint/v3/contenttype/forms"/>
  </ds:schemaRefs>
</ds:datastoreItem>
</file>

<file path=customXml/itemProps3.xml><?xml version="1.0" encoding="utf-8"?>
<ds:datastoreItem xmlns:ds="http://schemas.openxmlformats.org/officeDocument/2006/customXml" ds:itemID="{4C72DAF1-D0AF-44FF-8CE1-A8E8954EEE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046c4a-6cd2-4992-9c76-1238bcf099b7"/>
    <ds:schemaRef ds:uri="577b2dc8-c5f8-4a49-a38a-21e091e435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929</Words>
  <Application>Microsoft Office PowerPoint</Application>
  <PresentationFormat>Widescreen</PresentationFormat>
  <Paragraphs>108</Paragraphs>
  <Slides>3</Slides>
  <Notes>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vt:i4>
      </vt:variant>
    </vt:vector>
  </HeadingPairs>
  <TitlesOfParts>
    <vt:vector size="15" baseType="lpstr">
      <vt:lpstr>Arial</vt:lpstr>
      <vt:lpstr>Calibri</vt:lpstr>
      <vt:lpstr>Calibri Light</vt:lpstr>
      <vt:lpstr>Frutiger Next Pro</vt:lpstr>
      <vt:lpstr>Frutiger Next Pro Light</vt:lpstr>
      <vt:lpstr>Frutiger Next Pro Medium</vt:lpstr>
      <vt:lpstr>Knockout HTF27-JuniorBantamwt</vt:lpstr>
      <vt:lpstr>Open Sans</vt:lpstr>
      <vt:lpstr>Verdana</vt:lpstr>
      <vt:lpstr>Deloitte Brand Theme</vt:lpstr>
      <vt:lpstr>1_Office Theme</vt:lpstr>
      <vt:lpstr>think-cell Slide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Cables, Joseph</dc:creator>
  <cp:lastModifiedBy>Hamilton, Christopher</cp:lastModifiedBy>
  <cp:revision>2</cp:revision>
  <dcterms:created xsi:type="dcterms:W3CDTF">2021-02-23T16:24:22Z</dcterms:created>
  <dcterms:modified xsi:type="dcterms:W3CDTF">2021-03-09T13:44:27Z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0x0101003B31253981903A4EB8F926A3B195913C</vt:lpwstr>
  </property>
</Properties>
</file>